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7" r:id="rId5"/>
  </p:sldMasterIdLst>
  <p:notesMasterIdLst>
    <p:notesMasterId r:id="rId21"/>
  </p:notesMasterIdLst>
  <p:sldIdLst>
    <p:sldId id="2145705850" r:id="rId6"/>
    <p:sldId id="2145705851" r:id="rId7"/>
    <p:sldId id="3198" r:id="rId8"/>
    <p:sldId id="5202" r:id="rId9"/>
    <p:sldId id="5204" r:id="rId10"/>
    <p:sldId id="5211" r:id="rId11"/>
    <p:sldId id="5220" r:id="rId12"/>
    <p:sldId id="2145705854" r:id="rId13"/>
    <p:sldId id="401" r:id="rId14"/>
    <p:sldId id="410" r:id="rId15"/>
    <p:sldId id="2139118984" r:id="rId16"/>
    <p:sldId id="2145705852" r:id="rId17"/>
    <p:sldId id="2139118985" r:id="rId18"/>
    <p:sldId id="2139118986" r:id="rId19"/>
    <p:sldId id="214570585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pos="4747" userDrawn="1">
          <p15:clr>
            <a:srgbClr val="A4A3A4"/>
          </p15:clr>
        </p15:guide>
        <p15:guide id="4" orient="horz" pos="2273" userDrawn="1">
          <p15:clr>
            <a:srgbClr val="A4A3A4"/>
          </p15:clr>
        </p15:guide>
        <p15:guide id="5" orient="horz" pos="1502" userDrawn="1">
          <p15:clr>
            <a:srgbClr val="A4A3A4"/>
          </p15:clr>
        </p15:guide>
        <p15:guide id="6" pos="77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45FFEA-78E0-C7AD-AB97-04961549281E}" name="Carolyn Harman RGD" initials="CHR" userId="c7d49f3f7319a24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33E"/>
    <a:srgbClr val="01359C"/>
    <a:srgbClr val="01BEFF"/>
    <a:srgbClr val="89D6F7"/>
    <a:srgbClr val="1371DC"/>
    <a:srgbClr val="A1EFF7"/>
    <a:srgbClr val="7D7D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4FF1C4-D9A9-4A6E-8FBB-9B14FC4BF2F6}" v="20" dt="2022-11-01T15:43:09.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43"/>
      </p:cViewPr>
      <p:guideLst>
        <p:guide orient="horz" pos="1207"/>
        <p:guide pos="3840"/>
        <p:guide pos="4747"/>
        <p:guide orient="horz" pos="2273"/>
        <p:guide orient="horz" pos="1502"/>
        <p:guide pos="77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4A3A2AD5-14E7-4D4F-AA1B-07C3D7FF1FB5}" type="datetimeFigureOut">
              <a:rPr lang="en-US" smtClean="0"/>
              <a:pPr/>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E4D71C5D-9F06-8142-AC61-5E8BDE4B285A}" type="slidenum">
              <a:rPr lang="en-US" smtClean="0"/>
              <a:pPr/>
              <a:t>‹#›</a:t>
            </a:fld>
            <a:endParaRPr lang="en-US"/>
          </a:p>
        </p:txBody>
      </p:sp>
    </p:spTree>
    <p:extLst>
      <p:ext uri="{BB962C8B-B14F-4D97-AF65-F5344CB8AC3E}">
        <p14:creationId xmlns:p14="http://schemas.microsoft.com/office/powerpoint/2010/main" val="252491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a:effectLst/>
                <a:ea typeface="DengXian" panose="02010600030101010101" pitchFamily="2" charset="-122"/>
                <a:cs typeface="Times New Roman" panose="02020603050405020304" pitchFamily="18" charset="0"/>
              </a:rPr>
              <a:t>Cybersecurity is a hot topic in the software world today. IoT ushers in a new era of connectivity. As more end points get connected, it provides fertile ground for hackers to play on. This trend has caught up with traditional embedded devices, such as control units in cars, medical equipment and robotic machinery in factories. Many of these devices are mission critical and if compromised, can lead to disasters. Recognizing the gravity of this development, many industries and governments are rushing to establish standards and regulations, focused on the demand of due diligence from the device manufacturers to harden and secure their products. Biden’s Executive Order on Software bill-of-material (or SBOM) earlier this year and UNECE’s WP.29 security regulations published in 2020 are just two of the many examples of security movements for the embedded world.</a:t>
            </a:r>
            <a:endParaRPr lang="en-CA" sz="1400"/>
          </a:p>
        </p:txBody>
      </p:sp>
      <p:sp>
        <p:nvSpPr>
          <p:cNvPr id="4" name="Slide Number Placeholder 3"/>
          <p:cNvSpPr>
            <a:spLocks noGrp="1"/>
          </p:cNvSpPr>
          <p:nvPr>
            <p:ph type="sldNum" sz="quarter" idx="5"/>
          </p:nvPr>
        </p:nvSpPr>
        <p:spPr/>
        <p:txBody>
          <a:bodyPr/>
          <a:lstStyle/>
          <a:p>
            <a:fld id="{05B5727F-D79F-8846-B5AD-52CB23534085}" type="slidenum">
              <a:rPr lang="en-US" smtClean="0"/>
              <a:t>1</a:t>
            </a:fld>
            <a:endParaRPr lang="en-US"/>
          </a:p>
        </p:txBody>
      </p:sp>
    </p:spTree>
    <p:extLst>
      <p:ext uri="{BB962C8B-B14F-4D97-AF65-F5344CB8AC3E}">
        <p14:creationId xmlns:p14="http://schemas.microsoft.com/office/powerpoint/2010/main" val="7601202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I’ve gone through the last slides fairly quickly – so let me review</a:t>
            </a:r>
          </a:p>
          <a:p>
            <a:r>
              <a:rPr lang="en-US"/>
              <a:t>on my first slide </a:t>
            </a:r>
          </a:p>
          <a:p>
            <a:r>
              <a:rPr lang="en-US"/>
              <a:t>I presented an overview of Certicom technology</a:t>
            </a:r>
          </a:p>
          <a:p>
            <a:r>
              <a:rPr lang="en-US"/>
              <a:t> and some of our target applications</a:t>
            </a:r>
          </a:p>
          <a:p>
            <a:endParaRPr lang="en-US"/>
          </a:p>
          <a:p>
            <a:r>
              <a:rPr lang="en-US"/>
              <a:t>-as you may recall – </a:t>
            </a:r>
          </a:p>
          <a:p>
            <a:r>
              <a:rPr lang="en-US"/>
              <a:t>We cover a range of markets with a portfolio of </a:t>
            </a:r>
          </a:p>
          <a:p>
            <a:r>
              <a:rPr lang="en-US"/>
              <a:t>Crypto software,</a:t>
            </a:r>
          </a:p>
          <a:p>
            <a:r>
              <a:rPr lang="en-US"/>
              <a:t>Key management and provisioning appliances, </a:t>
            </a:r>
          </a:p>
          <a:p>
            <a:r>
              <a:rPr lang="en-US"/>
              <a:t>Plus public key infrastructure or PKI appliances and services for</a:t>
            </a:r>
          </a:p>
          <a:p>
            <a:r>
              <a:rPr lang="en-US"/>
              <a:t>Certificate life cycle management</a:t>
            </a:r>
          </a:p>
          <a:p>
            <a:endParaRPr lang="en-US"/>
          </a:p>
          <a:p>
            <a:r>
              <a:rPr lang="en-US"/>
              <a:t>Then I talked about the need to secure the supply chain</a:t>
            </a:r>
          </a:p>
          <a:p>
            <a:r>
              <a:rPr lang="en-US"/>
              <a:t>Especially with robust key provisioning </a:t>
            </a:r>
          </a:p>
          <a:p>
            <a:r>
              <a:rPr lang="en-US"/>
              <a:t>and secure device personalization processes</a:t>
            </a:r>
          </a:p>
          <a:p>
            <a:endParaRPr lang="en-US"/>
          </a:p>
          <a:p>
            <a:r>
              <a:rPr lang="en-US"/>
              <a:t>I also spoke of the need to</a:t>
            </a:r>
          </a:p>
          <a:p>
            <a:r>
              <a:rPr lang="en-US"/>
              <a:t> and benefits of </a:t>
            </a:r>
          </a:p>
          <a:p>
            <a:r>
              <a:rPr lang="en-US"/>
              <a:t>leveraging PKI to secure the complex IoT ecosystem </a:t>
            </a:r>
          </a:p>
          <a:p>
            <a:r>
              <a:rPr lang="en-US"/>
              <a:t>with trusted device identities</a:t>
            </a:r>
          </a:p>
          <a:p>
            <a:endParaRPr lang="en-US"/>
          </a:p>
          <a:p>
            <a:r>
              <a:rPr lang="en-US"/>
              <a:t>This slide summarizes where and when</a:t>
            </a:r>
          </a:p>
          <a:p>
            <a:r>
              <a:rPr lang="en-US"/>
              <a:t> Certicom technology is applicable to secure the IoT device lifecycle</a:t>
            </a:r>
          </a:p>
          <a:p>
            <a:endParaRPr lang="en-US"/>
          </a:p>
          <a:p>
            <a:r>
              <a:rPr lang="en-US"/>
              <a:t>We recommend Certicom’s proven implementations, </a:t>
            </a:r>
          </a:p>
          <a:p>
            <a:r>
              <a:rPr lang="en-US"/>
              <a:t>and can offer solutions </a:t>
            </a:r>
          </a:p>
          <a:p>
            <a:r>
              <a:rPr lang="en-US"/>
              <a:t>to enhance your cybersecurity posture at each phase</a:t>
            </a:r>
          </a:p>
          <a:p>
            <a:endParaRPr lang="en-US"/>
          </a:p>
          <a:p>
            <a:r>
              <a:rPr lang="en-US"/>
              <a:t>For APPLICATION DEVELOPMENT, </a:t>
            </a:r>
          </a:p>
          <a:p>
            <a:r>
              <a:rPr lang="en-US"/>
              <a:t>we can provide crypto libraries </a:t>
            </a:r>
          </a:p>
          <a:p>
            <a:r>
              <a:rPr lang="en-US"/>
              <a:t>and certificate management suites </a:t>
            </a:r>
          </a:p>
          <a:p>
            <a:r>
              <a:rPr lang="en-US"/>
              <a:t>to protect device communications &amp; sensitive data</a:t>
            </a:r>
          </a:p>
          <a:p>
            <a:endParaRPr lang="en-US"/>
          </a:p>
          <a:p>
            <a:r>
              <a:rPr lang="en-US"/>
              <a:t>For SECURE DEPLOYMENT, </a:t>
            </a:r>
          </a:p>
          <a:p>
            <a:r>
              <a:rPr lang="en-US"/>
              <a:t>we have not just “traditional” code signing, </a:t>
            </a:r>
          </a:p>
          <a:p>
            <a:r>
              <a:rPr lang="en-US"/>
              <a:t>but a customizable, crypto-agile </a:t>
            </a:r>
          </a:p>
          <a:p>
            <a:r>
              <a:rPr lang="en-US"/>
              <a:t>PKI-based offering</a:t>
            </a:r>
          </a:p>
          <a:p>
            <a:endParaRPr lang="en-US"/>
          </a:p>
          <a:p>
            <a:r>
              <a:rPr lang="en-US"/>
              <a:t>On the MANUFACTURING FRONT, </a:t>
            </a:r>
          </a:p>
          <a:p>
            <a:r>
              <a:rPr lang="en-US"/>
              <a:t>our Asset Management System or “AMS” is available</a:t>
            </a:r>
          </a:p>
          <a:p>
            <a:r>
              <a:rPr lang="en-US"/>
              <a:t>to securely provision keys </a:t>
            </a:r>
          </a:p>
          <a:p>
            <a:r>
              <a:rPr lang="en-US"/>
              <a:t>on remote,</a:t>
            </a:r>
          </a:p>
          <a:p>
            <a:r>
              <a:rPr lang="en-US"/>
              <a:t> outsourced,</a:t>
            </a:r>
          </a:p>
          <a:p>
            <a:r>
              <a:rPr lang="en-US"/>
              <a:t>or Tier 1 production lines</a:t>
            </a:r>
          </a:p>
          <a:p>
            <a:endParaRPr lang="en-US"/>
          </a:p>
          <a:p>
            <a:r>
              <a:rPr lang="en-US"/>
              <a:t>AMS can also register device public keys</a:t>
            </a:r>
          </a:p>
          <a:p>
            <a:r>
              <a:rPr lang="en-US"/>
              <a:t> for later PKI certification </a:t>
            </a:r>
          </a:p>
          <a:p>
            <a:r>
              <a:rPr lang="en-US"/>
              <a:t>or </a:t>
            </a:r>
          </a:p>
          <a:p>
            <a:r>
              <a:rPr lang="en-US"/>
              <a:t>certify device IDs directly on production lines, </a:t>
            </a:r>
          </a:p>
          <a:p>
            <a:r>
              <a:rPr lang="en-US"/>
              <a:t>acting as a local sub CA</a:t>
            </a:r>
          </a:p>
          <a:p>
            <a:endParaRPr lang="en-US"/>
          </a:p>
          <a:p>
            <a:r>
              <a:rPr lang="en-US"/>
              <a:t>Most importantly, </a:t>
            </a:r>
          </a:p>
          <a:p>
            <a:r>
              <a:rPr lang="en-US"/>
              <a:t>AMS gives you visibility and governance </a:t>
            </a:r>
          </a:p>
          <a:p>
            <a:r>
              <a:rPr lang="en-US"/>
              <a:t>of the outsourced production processes in your supply chain</a:t>
            </a:r>
          </a:p>
          <a:p>
            <a:endParaRPr lang="en-US"/>
          </a:p>
          <a:p>
            <a:r>
              <a:rPr lang="en-US"/>
              <a:t>To help you mitigate the risk of device counterfeiting,</a:t>
            </a:r>
          </a:p>
          <a:p>
            <a:r>
              <a:rPr lang="en-US"/>
              <a:t>leaked keys or over-production</a:t>
            </a:r>
          </a:p>
          <a:p>
            <a:r>
              <a:rPr lang="en-US"/>
              <a:t>And provide component traceability during the assembly process</a:t>
            </a:r>
          </a:p>
          <a:p>
            <a:endParaRPr lang="en-US"/>
          </a:p>
          <a:p>
            <a:r>
              <a:rPr lang="en-US"/>
              <a:t>Once your device is OPERATIONAL, </a:t>
            </a:r>
          </a:p>
          <a:p>
            <a:r>
              <a:rPr lang="en-US"/>
              <a:t>our PKI can be leveraged for a number of applications</a:t>
            </a:r>
          </a:p>
          <a:p>
            <a:r>
              <a:rPr lang="en-US"/>
              <a:t>From securing communications within the device </a:t>
            </a:r>
          </a:p>
          <a:p>
            <a:r>
              <a:rPr lang="en-US"/>
              <a:t>as well as to backend systems, </a:t>
            </a:r>
          </a:p>
          <a:p>
            <a:r>
              <a:rPr lang="en-US"/>
              <a:t>such as secure diagnostics and OTA services</a:t>
            </a:r>
          </a:p>
          <a:p>
            <a:endParaRPr lang="en-US"/>
          </a:p>
          <a:p>
            <a:r>
              <a:rPr lang="en-US"/>
              <a:t>Cryptography, device identity and PKI </a:t>
            </a:r>
          </a:p>
          <a:p>
            <a:r>
              <a:rPr lang="en-US"/>
              <a:t>are the backbone of IoT cybersecurity,</a:t>
            </a:r>
          </a:p>
          <a:p>
            <a:r>
              <a:rPr lang="en-US"/>
              <a:t>And that’s where we are both strong and flexible</a:t>
            </a:r>
          </a:p>
          <a:p>
            <a:endParaRPr lang="en-US"/>
          </a:p>
          <a:p>
            <a:r>
              <a:rPr lang="en-US"/>
              <a:t>We can provide solutions for low level sensors, </a:t>
            </a:r>
          </a:p>
          <a:p>
            <a:r>
              <a:rPr lang="en-US"/>
              <a:t>for EV charging, for IoT networks,</a:t>
            </a:r>
          </a:p>
          <a:p>
            <a:r>
              <a:rPr lang="en-US"/>
              <a:t> V2X communications</a:t>
            </a:r>
          </a:p>
          <a:p>
            <a:r>
              <a:rPr lang="en-US"/>
              <a:t>secure OTA, or whatever you need</a:t>
            </a:r>
          </a:p>
          <a:p>
            <a:endParaRPr lang="en-US"/>
          </a:p>
          <a:p>
            <a:r>
              <a:rPr lang="en-US"/>
              <a:t>And when a device lifecycle ends, </a:t>
            </a:r>
          </a:p>
          <a:p>
            <a:r>
              <a:rPr lang="en-US"/>
              <a:t>we can also show you how to use PKI to end it securely</a:t>
            </a:r>
          </a:p>
          <a:p>
            <a:r>
              <a:rPr lang="en-US"/>
              <a:t>and deactivate devices </a:t>
            </a:r>
          </a:p>
          <a:p>
            <a:r>
              <a:rPr lang="en-US"/>
              <a:t>To mitigate concerns about zombie attacks</a:t>
            </a:r>
          </a:p>
          <a:p>
            <a:r>
              <a:rPr lang="en-US"/>
              <a:t> from discarded or end of life products</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C09E2-5C8D-0D48-A6A4-0CFFECA288D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640932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What’s Next – Quantum Computing &amp; Y2Q</a:t>
            </a:r>
          </a:p>
          <a:p>
            <a:endParaRPr lang="en-SG"/>
          </a:p>
          <a:p>
            <a:r>
              <a:rPr lang="en-SG"/>
              <a:t>So what is Y2Q?</a:t>
            </a:r>
          </a:p>
          <a:p>
            <a:endParaRPr lang="en-SG"/>
          </a:p>
          <a:p>
            <a:r>
              <a:rPr lang="en-SG"/>
              <a:t>It’s the year when a quantum computer </a:t>
            </a:r>
          </a:p>
          <a:p>
            <a:r>
              <a:rPr lang="en-SG"/>
              <a:t>will be available to break traditional crypto systems like RSA or ECC</a:t>
            </a:r>
          </a:p>
          <a:p>
            <a:endParaRPr lang="en-SG"/>
          </a:p>
          <a:p>
            <a:r>
              <a:rPr lang="en-SG"/>
              <a:t>-the “theoretical” capability has already been demonstrated</a:t>
            </a:r>
          </a:p>
          <a:p>
            <a:pPr marL="171450" indent="-171450">
              <a:buFontTx/>
              <a:buChar char="-"/>
            </a:pPr>
            <a:r>
              <a:rPr lang="en-SG"/>
              <a:t>what’s lacking is scale –</a:t>
            </a:r>
          </a:p>
          <a:p>
            <a:pPr marL="171450" indent="-171450">
              <a:buFontTx/>
              <a:buChar char="-"/>
            </a:pPr>
            <a:r>
              <a:rPr lang="en-SG"/>
              <a:t>Building a stable quantum computer that’s big enough to do the job in a reasonable timeframe</a:t>
            </a:r>
          </a:p>
          <a:p>
            <a:pPr marL="0" indent="0">
              <a:buFontTx/>
              <a:buNone/>
            </a:pPr>
            <a:r>
              <a:rPr lang="en-SG"/>
              <a:t>But even that has been estimated</a:t>
            </a:r>
          </a:p>
          <a:p>
            <a:endParaRPr lang="en-SG"/>
          </a:p>
          <a:p>
            <a:r>
              <a:rPr lang="en-SG"/>
              <a:t>And Y2Q is a big potential problem </a:t>
            </a:r>
          </a:p>
          <a:p>
            <a:r>
              <a:rPr lang="en-SG"/>
              <a:t>– because cryptosystems are slow and difficult to change</a:t>
            </a:r>
          </a:p>
          <a:p>
            <a:r>
              <a:rPr lang="en-SG"/>
              <a:t>-and people tend to ignore small risks until they become big risks</a:t>
            </a:r>
          </a:p>
          <a:p>
            <a:r>
              <a:rPr lang="en-SG"/>
              <a:t>-when the impact of change becomes very costly</a:t>
            </a:r>
          </a:p>
          <a:p>
            <a:endParaRPr lang="en-SG"/>
          </a:p>
          <a:p>
            <a:r>
              <a:rPr lang="en-SG"/>
              <a:t>For reference, </a:t>
            </a:r>
          </a:p>
          <a:p>
            <a:endParaRPr lang="en-SG"/>
          </a:p>
          <a:p>
            <a:r>
              <a:rPr lang="en-SG"/>
              <a:t>US industry spent $100B to address Y2K software problems from 1995-2001</a:t>
            </a:r>
            <a:endParaRPr lang="en-US"/>
          </a:p>
          <a:p>
            <a:r>
              <a:rPr lang="en-SG"/>
              <a:t>·And the issue was adding 2 digits to in a date field!</a:t>
            </a:r>
            <a:endParaRPr lang="en-SG">
              <a:cs typeface="Arial" panose="020B0604020202020204" pitchFamily="34" charset="0"/>
            </a:endParaRPr>
          </a:p>
          <a:p>
            <a:endParaRPr lang="en-SG">
              <a:cs typeface="Arial" panose="020B0604020202020204" pitchFamily="34" charset="0"/>
            </a:endParaRPr>
          </a:p>
          <a:p>
            <a:r>
              <a:rPr lang="en-SG">
                <a:cs typeface="Arial" panose="020B0604020202020204" pitchFamily="34" charset="0"/>
              </a:rPr>
              <a:t>Y2K was so expensive due to massive amount of legacy software to upgrade and test, </a:t>
            </a:r>
          </a:p>
          <a:p>
            <a:r>
              <a:rPr lang="en-SG">
                <a:cs typeface="Arial" panose="020B0604020202020204" pitchFamily="34" charset="0"/>
              </a:rPr>
              <a:t>and the last-minute rush by stragglers to fix issues</a:t>
            </a:r>
          </a:p>
          <a:p>
            <a:endParaRPr lang="en-SG">
              <a:cs typeface="Arial" panose="020B0604020202020204" pitchFamily="34" charset="0"/>
            </a:endParaRPr>
          </a:p>
          <a:p>
            <a:r>
              <a:rPr lang="en-SG">
                <a:cs typeface="Arial" panose="020B0604020202020204" pitchFamily="34" charset="0"/>
              </a:rPr>
              <a:t>Fixing AES vulnerabilities is straightforward (like Y2K) – double the key lengthy</a:t>
            </a:r>
          </a:p>
          <a:p>
            <a:r>
              <a:rPr lang="en-SG">
                <a:cs typeface="Arial" panose="020B0604020202020204" pitchFamily="34" charset="0"/>
              </a:rPr>
              <a:t>B</a:t>
            </a:r>
          </a:p>
          <a:p>
            <a:r>
              <a:rPr lang="en-SG" err="1">
                <a:cs typeface="Arial" panose="020B0604020202020204" pitchFamily="34" charset="0"/>
              </a:rPr>
              <a:t>ut</a:t>
            </a:r>
            <a:r>
              <a:rPr lang="en-SG">
                <a:cs typeface="Arial" panose="020B0604020202020204" pitchFamily="34" charset="0"/>
              </a:rPr>
              <a:t> RSA and ECDSA will require a wholesale replacement </a:t>
            </a:r>
          </a:p>
          <a:p>
            <a:r>
              <a:rPr lang="en-SG">
                <a:cs typeface="Arial" panose="020B0604020202020204" pitchFamily="34" charset="0"/>
              </a:rPr>
              <a:t>with new quantum-resistant crypto algorithms</a:t>
            </a:r>
          </a:p>
          <a:p>
            <a:endParaRPr lang="en-SG">
              <a:cs typeface="Arial" panose="020B0604020202020204" pitchFamily="34" charset="0"/>
            </a:endParaRPr>
          </a:p>
          <a:p>
            <a:endParaRPr lang="en-SG">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5727F-D79F-8846-B5AD-52CB2353408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278422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088542"/>
          </a:xfrm>
        </p:spPr>
        <p:txBody>
          <a:bodyPr/>
          <a:lstStyle/>
          <a:p>
            <a:r>
              <a:rPr lang="en-CA"/>
              <a:t>If you’ve spend some time around different industries, </a:t>
            </a:r>
          </a:p>
          <a:p>
            <a:r>
              <a:rPr lang="en-CA"/>
              <a:t>you will come to realize that many operate at their own pace</a:t>
            </a:r>
          </a:p>
          <a:p>
            <a:endParaRPr lang="en-CA"/>
          </a:p>
          <a:p>
            <a:r>
              <a:rPr lang="en-CA"/>
              <a:t>And Y2Q risks weigh more heavily on some industries than others</a:t>
            </a:r>
          </a:p>
          <a:p>
            <a:endParaRPr lang="en-CA"/>
          </a:p>
          <a:p>
            <a:r>
              <a:rPr lang="en-CA"/>
              <a:t>The consumer electronics industry is one of the more fast-paced,</a:t>
            </a:r>
          </a:p>
          <a:p>
            <a:r>
              <a:rPr lang="en-CA"/>
              <a:t> with ever increasing demands for new products, new software and new silicon</a:t>
            </a:r>
          </a:p>
          <a:p>
            <a:r>
              <a:rPr lang="en-CA"/>
              <a:t>The rapid product life cycle means lower Y2Q risk</a:t>
            </a:r>
          </a:p>
          <a:p>
            <a:endParaRPr lang="en-CA"/>
          </a:p>
          <a:p>
            <a:r>
              <a:rPr lang="en-CA"/>
              <a:t>While the automotive industry has picked up its own R&amp;D pace,</a:t>
            </a:r>
          </a:p>
          <a:p>
            <a:r>
              <a:rPr lang="en-CA"/>
              <a:t> it still takes 2 or 3 years to bring a new vehicle to market</a:t>
            </a:r>
          </a:p>
          <a:p>
            <a:endParaRPr lang="en-CA"/>
          </a:p>
          <a:p>
            <a:r>
              <a:rPr lang="en-CA"/>
              <a:t>If you ACCOUNT for the AVAILABILITY of new chips –</a:t>
            </a:r>
          </a:p>
          <a:p>
            <a:r>
              <a:rPr lang="en-CA"/>
              <a:t> you ADD on ANOTHER 18 to 24 months of R&amp;D time </a:t>
            </a:r>
          </a:p>
          <a:p>
            <a:endParaRPr lang="en-CA"/>
          </a:p>
          <a:p>
            <a:r>
              <a:rPr lang="en-CA"/>
              <a:t>Many cars being designed today will likely still be on the road from 2030 and beyond</a:t>
            </a:r>
          </a:p>
          <a:p>
            <a:endParaRPr lang="en-CA"/>
          </a:p>
          <a:p>
            <a:r>
              <a:rPr lang="en-CA"/>
              <a:t>So if you’re building cars, airplanes, satellites, smart grid components</a:t>
            </a:r>
          </a:p>
          <a:p>
            <a:r>
              <a:rPr lang="en-CA"/>
              <a:t>or anything with a long deployment life</a:t>
            </a:r>
          </a:p>
          <a:p>
            <a:r>
              <a:rPr lang="en-CA"/>
              <a:t> – you may already be IN the Y2Q risk zone</a:t>
            </a:r>
          </a:p>
          <a:p>
            <a:endParaRPr lang="en-CA"/>
          </a:p>
          <a:p>
            <a:r>
              <a:rPr lang="en-CA"/>
              <a:t>And if you’re NOT looking at this problem yet </a:t>
            </a:r>
          </a:p>
          <a:p>
            <a:r>
              <a:rPr lang="en-CA"/>
              <a:t>– you REALLY need to start</a:t>
            </a:r>
          </a:p>
          <a:p>
            <a:endParaRPr lang="en-CA"/>
          </a:p>
          <a:p>
            <a:r>
              <a:rPr lang="en-CA"/>
              <a:t>An abrupt BREAKTHROUGH  IN QUANTUM COMPUTING could cost you dearly!</a:t>
            </a:r>
          </a:p>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5727F-D79F-8846-B5AD-52CB2353408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91112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BlackBerry is here to help you get started</a:t>
            </a:r>
          </a:p>
          <a:p>
            <a:endParaRPr lang="en-CA"/>
          </a:p>
          <a:p>
            <a:endParaRPr lang="en-CA"/>
          </a:p>
          <a:p>
            <a:r>
              <a:rPr lang="en-CA"/>
              <a:t>With a hardened signing appliance </a:t>
            </a:r>
          </a:p>
          <a:p>
            <a:r>
              <a:rPr lang="en-CA"/>
              <a:t>that makes it easy for organizations to securely adopt</a:t>
            </a:r>
          </a:p>
          <a:p>
            <a:r>
              <a:rPr lang="en-CA"/>
              <a:t>quantum resistant </a:t>
            </a:r>
            <a:r>
              <a:rPr lang="en-CA" err="1"/>
              <a:t>Dilithium</a:t>
            </a:r>
            <a:r>
              <a:rPr lang="en-CA"/>
              <a:t> or hash-based digital signatures</a:t>
            </a:r>
          </a:p>
          <a:p>
            <a:r>
              <a:rPr lang="en-CA"/>
              <a:t>Managing signing key creation,</a:t>
            </a:r>
          </a:p>
          <a:p>
            <a:r>
              <a:rPr lang="en-CA"/>
              <a:t> access control and state management </a:t>
            </a:r>
          </a:p>
          <a:p>
            <a:r>
              <a:rPr lang="en-CA"/>
              <a:t>using FIPS certified hardware security modules</a:t>
            </a:r>
          </a:p>
          <a:p>
            <a:endParaRPr lang="en-CA"/>
          </a:p>
          <a:p>
            <a:r>
              <a:rPr lang="en-CA"/>
              <a:t>So remember </a:t>
            </a:r>
          </a:p>
          <a:p>
            <a:r>
              <a:rPr lang="en-CA"/>
              <a:t>When you are looking at the IOT device lifecycle</a:t>
            </a:r>
          </a:p>
          <a:p>
            <a:r>
              <a:rPr lang="en-CA"/>
              <a:t>Think about both short &amp; long term cyber security posture</a:t>
            </a:r>
          </a:p>
          <a:p>
            <a:endParaRPr lang="en-CA"/>
          </a:p>
          <a:p>
            <a:r>
              <a:rPr lang="en-CA"/>
              <a:t>And look for solutions, like BlackBerry’s, </a:t>
            </a:r>
          </a:p>
          <a:p>
            <a:r>
              <a:rPr lang="en-CA"/>
              <a:t>which will stand the test of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5727F-D79F-8846-B5AD-52CB2353408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094118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a:effectLst/>
                <a:ea typeface="DengXian" panose="02010600030101010101" pitchFamily="2" charset="-122"/>
                <a:cs typeface="Times New Roman" panose="02020603050405020304" pitchFamily="18" charset="0"/>
              </a:rPr>
              <a:t>Cybersecurity is a hot topic in the software world today. IoT ushers in a new era of connectivity. As more end points get connected, it provides fertile ground for hackers to play on. This trend has caught up with traditional embedded devices, such as control units in cars, medical equipment and robotic machinery in factories. Many of these devices are mission critical and if compromised, can lead to disasters. Recognizing the gravity of this development, many industries and governments are rushing to establish standards and regulations, focused on the demand of due diligence from the device manufacturers to harden and secure their products. Biden’s Executive Order on Software bill-of-material (or SBOM) earlier this year and UNECE’s WP.29 security regulations published in 2020 are just two of the many examples of security movements for the embedded world.</a:t>
            </a:r>
            <a:endParaRPr lang="en-CA" sz="1400"/>
          </a:p>
        </p:txBody>
      </p:sp>
      <p:sp>
        <p:nvSpPr>
          <p:cNvPr id="4" name="Slide Number Placeholder 3"/>
          <p:cNvSpPr>
            <a:spLocks noGrp="1"/>
          </p:cNvSpPr>
          <p:nvPr>
            <p:ph type="sldNum" sz="quarter" idx="5"/>
          </p:nvPr>
        </p:nvSpPr>
        <p:spPr/>
        <p:txBody>
          <a:bodyPr/>
          <a:lstStyle/>
          <a:p>
            <a:fld id="{05B5727F-D79F-8846-B5AD-52CB23534085}" type="slidenum">
              <a:rPr lang="en-US" smtClean="0"/>
              <a:t>2</a:t>
            </a:fld>
            <a:endParaRPr lang="en-US"/>
          </a:p>
        </p:txBody>
      </p:sp>
    </p:spTree>
    <p:extLst>
      <p:ext uri="{BB962C8B-B14F-4D97-AF65-F5344CB8AC3E}">
        <p14:creationId xmlns:p14="http://schemas.microsoft.com/office/powerpoint/2010/main" val="3737479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a:effectLst/>
                <a:ea typeface="DengXian" panose="02010600030101010101" pitchFamily="2" charset="-122"/>
                <a:cs typeface="Times New Roman" panose="02020603050405020304" pitchFamily="18" charset="0"/>
              </a:rPr>
              <a:t>Cybersecurity is a hot topic in the software world today. IoT ushers in a new era of connectivity. As more end points get connected, it provides fertile ground for hackers to play on. This trend has caught up with traditional embedded devices, such as control units in cars, medical equipment and robotic machinery in factories. Many of these devices are mission critical and if compromised, can lead to disasters. Recognizing the gravity of this development, many industries and governments are rushing to establish standards and regulations, focused on the demand of due diligence from the device manufacturers to harden and secure their products. Biden’s Executive Order on Software bill-of-material (or SBOM) earlier this year and UNECE’s WP.29 security regulations published in 2020 are just two of the many examples of security movements for the embedded world.</a:t>
            </a:r>
            <a:endParaRPr lang="en-CA" sz="1400"/>
          </a:p>
        </p:txBody>
      </p:sp>
      <p:sp>
        <p:nvSpPr>
          <p:cNvPr id="4" name="Slide Number Placeholder 3"/>
          <p:cNvSpPr>
            <a:spLocks noGrp="1"/>
          </p:cNvSpPr>
          <p:nvPr>
            <p:ph type="sldNum" sz="quarter" idx="5"/>
          </p:nvPr>
        </p:nvSpPr>
        <p:spPr/>
        <p:txBody>
          <a:bodyPr/>
          <a:lstStyle/>
          <a:p>
            <a:fld id="{05B5727F-D79F-8846-B5AD-52CB23534085}" type="slidenum">
              <a:rPr lang="en-US" smtClean="0"/>
              <a:t>4</a:t>
            </a:fld>
            <a:endParaRPr lang="en-US"/>
          </a:p>
        </p:txBody>
      </p:sp>
    </p:spTree>
    <p:extLst>
      <p:ext uri="{BB962C8B-B14F-4D97-AF65-F5344CB8AC3E}">
        <p14:creationId xmlns:p14="http://schemas.microsoft.com/office/powerpoint/2010/main" val="3307928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sz="1800" u="none" strike="noStrike">
                <a:solidFill>
                  <a:srgbClr val="000000"/>
                </a:solidFill>
                <a:effectLst/>
              </a:rPr>
              <a:t>Stakeholders in IoT Security – These go beyond OEMs, suppliers, and, components.  Operation and maintenance of these products is a growing concern.  Governance during operation and maintenance plays a key role.  BlackBerry is also supporting govt customers to make sure they have the toolkit to ask the right questions to their operation and maintenance providers of their systems.  E.g. transport Canada work with Deloitte</a:t>
            </a:r>
          </a:p>
          <a:p>
            <a:pPr algn="l"/>
            <a:endParaRPr lang="en-CA" sz="1800" u="none" strike="noStrike">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u="none" strike="noStrike">
                <a:solidFill>
                  <a:srgbClr val="000000"/>
                </a:solidFill>
                <a:effectLst/>
              </a:rPr>
              <a:t>Proportional risk control: We use threat intelligence and evidence-driven analysis to ensure that we’re protecting against real risks, not chasing Hollywood scenarios.</a:t>
            </a:r>
          </a:p>
          <a:p>
            <a:pPr algn="l"/>
            <a:endParaRPr lang="en-CA" sz="1800" u="none" strike="noStrike">
              <a:solidFill>
                <a:srgbClr val="000000"/>
              </a:solidFill>
              <a:effectLst/>
            </a:endParaRPr>
          </a:p>
          <a:p>
            <a:pPr algn="l"/>
            <a:r>
              <a:rPr lang="en-CA" sz="1800" u="none" strike="noStrike">
                <a:solidFill>
                  <a:srgbClr val="000000"/>
                </a:solidFill>
                <a:effectLst/>
              </a:rPr>
              <a:t>Certification and compliance:  BlackBerry contributes to development of standards and legislation and involvement of GAPP team to shape the future of cyber through legislation.  Be it US executive order, ISO 21434, Rail Security standards etc.  BlackBerry also supports customers in developing compliance e.g. maturity assessment</a:t>
            </a:r>
          </a:p>
          <a:p>
            <a:pPr algn="l"/>
            <a:endParaRPr lang="en-CA" sz="1800" u="none" strike="noStrike">
              <a:solidFill>
                <a:srgbClr val="000000"/>
              </a:solidFill>
              <a:effectLst/>
            </a:endParaRPr>
          </a:p>
          <a:p>
            <a:pPr algn="l"/>
            <a:r>
              <a:rPr lang="en-CA" sz="1800" u="none" strike="noStrike">
                <a:solidFill>
                  <a:srgbClr val="000000"/>
                </a:solidFill>
                <a:effectLst/>
              </a:rPr>
              <a:t>Through life security – IoT brings change in the concept of operation of the system over it’s life through software updates.  New functionality can be added to the originally developed/produced system.  Securing a product throughout the </a:t>
            </a:r>
            <a:r>
              <a:rPr lang="en-CA" sz="1800" u="none" strike="noStrike" err="1">
                <a:solidFill>
                  <a:srgbClr val="000000"/>
                </a:solidFill>
                <a:effectLst/>
              </a:rPr>
              <a:t>lifeecyle</a:t>
            </a:r>
            <a:r>
              <a:rPr lang="en-CA" sz="1800" u="none" strike="noStrike">
                <a:solidFill>
                  <a:srgbClr val="000000"/>
                </a:solidFill>
                <a:effectLst/>
              </a:rPr>
              <a:t> starts with root of trust. Considerations such as component repair and replacement. Thus maintain security during delivery of the software update is critical.  E.g. BlackBerry OTA capability</a:t>
            </a:r>
          </a:p>
          <a:p>
            <a:pPr algn="l"/>
            <a:endParaRPr lang="en-CA" sz="1800" u="none" strike="noStrike">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u="none" strike="noStrike">
                <a:solidFill>
                  <a:srgbClr val="000000"/>
                </a:solidFill>
                <a:effectLst/>
              </a:rPr>
              <a:t>Understanding of safety: Cyber physical systems often have real-world safety impacts. We understand the relationship between safety and security and offer security controls that can be supported by a safety case, and respect the principles of engineering for safety.</a:t>
            </a:r>
          </a:p>
          <a:p>
            <a:pPr algn="l"/>
            <a:endParaRPr lang="en-CA" sz="1800" u="none" strike="noStrike">
              <a:solidFill>
                <a:srgbClr val="000000"/>
              </a:solidFill>
              <a:effectLst/>
            </a:endParaRPr>
          </a:p>
        </p:txBody>
      </p:sp>
      <p:sp>
        <p:nvSpPr>
          <p:cNvPr id="4" name="Slide Number Placeholder 3"/>
          <p:cNvSpPr>
            <a:spLocks noGrp="1"/>
          </p:cNvSpPr>
          <p:nvPr>
            <p:ph type="sldNum" sz="quarter" idx="5"/>
          </p:nvPr>
        </p:nvSpPr>
        <p:spPr/>
        <p:txBody>
          <a:bodyPr/>
          <a:lstStyle/>
          <a:p>
            <a:fld id="{05B5727F-D79F-8846-B5AD-52CB23534085}" type="slidenum">
              <a:rPr lang="en-US" smtClean="0"/>
              <a:t>5</a:t>
            </a:fld>
            <a:endParaRPr lang="en-US"/>
          </a:p>
        </p:txBody>
      </p:sp>
    </p:spTree>
    <p:extLst>
      <p:ext uri="{BB962C8B-B14F-4D97-AF65-F5344CB8AC3E}">
        <p14:creationId xmlns:p14="http://schemas.microsoft.com/office/powerpoint/2010/main" val="230770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a:effectLst/>
                <a:ea typeface="DengXian" panose="02010600030101010101" pitchFamily="2" charset="-122"/>
                <a:cs typeface="Times New Roman" panose="02020603050405020304" pitchFamily="18" charset="0"/>
              </a:rPr>
              <a:t>Securing embedded devices takes a systematic approach, which permeates every aspect of the device creation, from selection of hardened components, adoption of a security-focused development lifecycle and usage of automated security testing tools. When it comes to securing software, especially across a complex supply chain, an effective security testing tool can play a significant role. Of the two flavors of security testing methodologies, SAST (static application security testing) is most common (the other flavor is DAST, with D for “Dynamic”). Majority of SAST tools are designed to analyze source code. Many companies have mandated the use of source code scanners as part of their standard workflow. While source code analysis is useful and important, it has several limitations. There is no 1:1 mapping between source and binary; and important factors such as compiler operations and inclusion of configuration files and scripts cannot be accounted for with source code analysis. What’s more, source code access may not always be available. This is where a binary analysis tool comes in handy – it can bridge these gaps perfectly by assessing the actual software you are going to deploy, whether it is built in-house or received from the supply chain.</a:t>
            </a:r>
          </a:p>
          <a:p>
            <a:endParaRPr lang="en-CA"/>
          </a:p>
        </p:txBody>
      </p:sp>
      <p:sp>
        <p:nvSpPr>
          <p:cNvPr id="4" name="Slide Number Placeholder 3"/>
          <p:cNvSpPr>
            <a:spLocks noGrp="1"/>
          </p:cNvSpPr>
          <p:nvPr>
            <p:ph type="sldNum" sz="quarter" idx="5"/>
          </p:nvPr>
        </p:nvSpPr>
        <p:spPr/>
        <p:txBody>
          <a:bodyPr/>
          <a:lstStyle/>
          <a:p>
            <a:fld id="{A11C09E2-5C8D-0D48-A6A4-0CFFECA288D2}" type="slidenum">
              <a:rPr lang="en-US" smtClean="0"/>
              <a:t>6</a:t>
            </a:fld>
            <a:endParaRPr lang="en-US"/>
          </a:p>
        </p:txBody>
      </p:sp>
    </p:spTree>
    <p:extLst>
      <p:ext uri="{BB962C8B-B14F-4D97-AF65-F5344CB8AC3E}">
        <p14:creationId xmlns:p14="http://schemas.microsoft.com/office/powerpoint/2010/main" val="1147892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a:effectLst/>
                <a:ea typeface="DengXian" panose="02010600030101010101" pitchFamily="2" charset="-122"/>
                <a:cs typeface="Times New Roman" panose="02020603050405020304" pitchFamily="18" charset="0"/>
              </a:rPr>
              <a:t>Thank you Yi for giving us an excellent overview of Jarvis</a:t>
            </a:r>
          </a:p>
          <a:p>
            <a:endParaRPr lang="en-CA" sz="1400">
              <a:effectLst/>
              <a:ea typeface="DengXian" panose="02010600030101010101" pitchFamily="2" charset="-122"/>
              <a:cs typeface="Times New Roman" panose="02020603050405020304" pitchFamily="18" charset="0"/>
            </a:endParaRPr>
          </a:p>
          <a:p>
            <a:r>
              <a:rPr lang="en-CA" sz="1400">
                <a:effectLst/>
                <a:ea typeface="DengXian" panose="02010600030101010101" pitchFamily="2" charset="-122"/>
                <a:cs typeface="Times New Roman" panose="02020603050405020304" pitchFamily="18" charset="0"/>
              </a:rPr>
              <a:t>Hi - I’m Jim Alfred, VP of BlackBerry’s Certicom team, and I’ll give you a quick overview of Certicom technology</a:t>
            </a:r>
          </a:p>
          <a:p>
            <a:endParaRPr lang="en-CA" sz="1400">
              <a:effectLst/>
              <a:ea typeface="DengXian" panose="02010600030101010101" pitchFamily="2" charset="-122"/>
              <a:cs typeface="Times New Roman" panose="02020603050405020304" pitchFamily="18" charset="0"/>
            </a:endParaRPr>
          </a:p>
          <a:p>
            <a:endParaRPr lang="en-CA" sz="1400">
              <a:effectLst/>
              <a:ea typeface="DengXian" panose="02010600030101010101" pitchFamily="2" charset="-122"/>
              <a:cs typeface="Times New Roman" panose="02020603050405020304" pitchFamily="18" charset="0"/>
            </a:endParaRPr>
          </a:p>
          <a:p>
            <a:r>
              <a:rPr lang="en-CA" sz="1400">
                <a:effectLst/>
                <a:ea typeface="DengXian" panose="02010600030101010101" pitchFamily="2" charset="-122"/>
                <a:cs typeface="Times New Roman" panose="02020603050405020304" pitchFamily="18" charset="0"/>
              </a:rPr>
              <a:t>The Certicom team are BlackBerry’s applied cryptography specialists =</a:t>
            </a:r>
          </a:p>
          <a:p>
            <a:endParaRPr lang="en-CA" sz="1400">
              <a:effectLst/>
              <a:ea typeface="DengXian" panose="02010600030101010101" pitchFamily="2" charset="-122"/>
              <a:cs typeface="Times New Roman" panose="02020603050405020304" pitchFamily="18" charset="0"/>
            </a:endParaRPr>
          </a:p>
          <a:p>
            <a:r>
              <a:rPr lang="en-CA" sz="1400">
                <a:effectLst/>
                <a:ea typeface="DengXian" panose="02010600030101010101" pitchFamily="2" charset="-122"/>
                <a:cs typeface="Times New Roman" panose="02020603050405020304" pitchFamily="18" charset="0"/>
              </a:rPr>
              <a:t>We focus on crypto algorithm and security protocol implementations, </a:t>
            </a:r>
          </a:p>
          <a:p>
            <a:r>
              <a:rPr lang="en-CA" sz="1400">
                <a:effectLst/>
                <a:ea typeface="DengXian" panose="02010600030101010101" pitchFamily="2" charset="-122"/>
                <a:cs typeface="Times New Roman" panose="02020603050405020304" pitchFamily="18" charset="0"/>
              </a:rPr>
              <a:t>secure device provisioning, and device authentication and authorization </a:t>
            </a:r>
          </a:p>
          <a:p>
            <a:r>
              <a:rPr lang="en-CA" sz="1400">
                <a:effectLst/>
                <a:ea typeface="DengXian" panose="02010600030101010101" pitchFamily="2" charset="-122"/>
                <a:cs typeface="Times New Roman" panose="02020603050405020304" pitchFamily="18" charset="0"/>
              </a:rPr>
              <a:t>using </a:t>
            </a:r>
            <a:r>
              <a:rPr lang="en-CA" sz="1800">
                <a:effectLst/>
                <a:ea typeface="Calibri" panose="020F0502020204030204" pitchFamily="34" charset="0"/>
                <a:cs typeface="Times New Roman" panose="02020603050405020304" pitchFamily="18" charset="0"/>
              </a:rPr>
              <a:t>digital certificates and </a:t>
            </a:r>
            <a:r>
              <a:rPr lang="en-CA" sz="1400">
                <a:effectLst/>
                <a:ea typeface="DengXian" panose="02010600030101010101" pitchFamily="2" charset="-122"/>
                <a:cs typeface="Times New Roman" panose="02020603050405020304" pitchFamily="18" charset="0"/>
              </a:rPr>
              <a:t> PKI technology</a:t>
            </a:r>
          </a:p>
          <a:p>
            <a:endParaRPr lang="en-CA" sz="1400">
              <a:effectLst/>
              <a:ea typeface="DengXian" panose="02010600030101010101" pitchFamily="2" charset="-122"/>
              <a:cs typeface="Times New Roman" panose="02020603050405020304" pitchFamily="18" charset="0"/>
            </a:endParaRPr>
          </a:p>
          <a:p>
            <a:r>
              <a:rPr lang="en-CA" sz="1400">
                <a:effectLst/>
                <a:ea typeface="DengXian" panose="02010600030101010101" pitchFamily="2" charset="-122"/>
                <a:cs typeface="Times New Roman" panose="02020603050405020304" pitchFamily="18" charset="0"/>
              </a:rPr>
              <a:t>We serve a variety of markets, from smart grid and IoT, to silicon manufacturing, to automotive </a:t>
            </a:r>
          </a:p>
          <a:p>
            <a:r>
              <a:rPr lang="en-CA" sz="1400">
                <a:effectLst/>
                <a:ea typeface="DengXian" panose="02010600030101010101" pitchFamily="2" charset="-122"/>
                <a:cs typeface="Times New Roman" panose="02020603050405020304" pitchFamily="18" charset="0"/>
              </a:rPr>
              <a:t>–</a:t>
            </a:r>
          </a:p>
          <a:p>
            <a:r>
              <a:rPr lang="en-CA" sz="1400">
                <a:effectLst/>
                <a:ea typeface="DengXian" panose="02010600030101010101" pitchFamily="2" charset="-122"/>
                <a:cs typeface="Times New Roman" panose="02020603050405020304" pitchFamily="18" charset="0"/>
              </a:rPr>
              <a:t>our products help secure complex IOT ecosystems </a:t>
            </a:r>
          </a:p>
          <a:p>
            <a:r>
              <a:rPr lang="en-CA" sz="1400">
                <a:effectLst/>
                <a:ea typeface="DengXian" panose="02010600030101010101" pitchFamily="2" charset="-122"/>
                <a:cs typeface="Times New Roman" panose="02020603050405020304" pitchFamily="18" charset="0"/>
              </a:rPr>
              <a:t>from component-level integration to in market deployments – </a:t>
            </a:r>
          </a:p>
          <a:p>
            <a:endParaRPr lang="en-CA" sz="14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a:effectLst/>
                <a:ea typeface="DengXian" panose="02010600030101010101" pitchFamily="2" charset="-122"/>
                <a:cs typeface="Times New Roman" panose="02020603050405020304" pitchFamily="18" charset="0"/>
              </a:rPr>
              <a:t>Now let me explain how our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a:effectLst/>
                <a:ea typeface="DengXian" panose="02010600030101010101" pitchFamily="2" charset="-122"/>
                <a:cs typeface="Times New Roman" panose="02020603050405020304" pitchFamily="18" charset="0"/>
              </a:rPr>
              <a:t> complement the Jarvis SBOM tool that Yi just presented for mitigating cybersecurity threats in IoT design, manufacturing and deployment</a:t>
            </a:r>
          </a:p>
          <a:p>
            <a:endParaRPr lang="en-CA" sz="1400">
              <a:effectLst/>
              <a:ea typeface="DengXian" panose="02010600030101010101" pitchFamily="2" charset="-122"/>
              <a:cs typeface="Times New Roman" panose="02020603050405020304" pitchFamily="18" charset="0"/>
            </a:endParaRPr>
          </a:p>
          <a:p>
            <a:endParaRPr lang="en-CA" sz="1400">
              <a:effectLst/>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5727F-D79F-8846-B5AD-52CB2353408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1220854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a:effectLst/>
                <a:ea typeface="DengXian" panose="02010600030101010101" pitchFamily="2" charset="-122"/>
                <a:cs typeface="Times New Roman" panose="02020603050405020304" pitchFamily="18" charset="0"/>
              </a:rPr>
              <a:t>Thank you Yi for giving us an excellent overview of Jarvis</a:t>
            </a:r>
          </a:p>
          <a:p>
            <a:endParaRPr lang="en-CA" sz="1400">
              <a:effectLst/>
              <a:ea typeface="DengXian" panose="02010600030101010101" pitchFamily="2" charset="-122"/>
              <a:cs typeface="Times New Roman" panose="02020603050405020304" pitchFamily="18" charset="0"/>
            </a:endParaRPr>
          </a:p>
          <a:p>
            <a:r>
              <a:rPr lang="en-CA" sz="1400">
                <a:effectLst/>
                <a:ea typeface="DengXian" panose="02010600030101010101" pitchFamily="2" charset="-122"/>
                <a:cs typeface="Times New Roman" panose="02020603050405020304" pitchFamily="18" charset="0"/>
              </a:rPr>
              <a:t>Hi - I’m Jim Alfred, VP of BlackBerry’s Certicom team, and I’ll give you a quick overview of Certicom technology</a:t>
            </a:r>
          </a:p>
          <a:p>
            <a:endParaRPr lang="en-CA" sz="1400">
              <a:effectLst/>
              <a:ea typeface="DengXian" panose="02010600030101010101" pitchFamily="2" charset="-122"/>
              <a:cs typeface="Times New Roman" panose="02020603050405020304" pitchFamily="18" charset="0"/>
            </a:endParaRPr>
          </a:p>
          <a:p>
            <a:endParaRPr lang="en-CA" sz="1400">
              <a:effectLst/>
              <a:ea typeface="DengXian" panose="02010600030101010101" pitchFamily="2" charset="-122"/>
              <a:cs typeface="Times New Roman" panose="02020603050405020304" pitchFamily="18" charset="0"/>
            </a:endParaRPr>
          </a:p>
          <a:p>
            <a:r>
              <a:rPr lang="en-CA" sz="1400">
                <a:effectLst/>
                <a:ea typeface="DengXian" panose="02010600030101010101" pitchFamily="2" charset="-122"/>
                <a:cs typeface="Times New Roman" panose="02020603050405020304" pitchFamily="18" charset="0"/>
              </a:rPr>
              <a:t>The Certicom team are BlackBerry’s applied cryptography specialists =</a:t>
            </a:r>
          </a:p>
          <a:p>
            <a:endParaRPr lang="en-CA" sz="1400">
              <a:effectLst/>
              <a:ea typeface="DengXian" panose="02010600030101010101" pitchFamily="2" charset="-122"/>
              <a:cs typeface="Times New Roman" panose="02020603050405020304" pitchFamily="18" charset="0"/>
            </a:endParaRPr>
          </a:p>
          <a:p>
            <a:r>
              <a:rPr lang="en-CA" sz="1400">
                <a:effectLst/>
                <a:ea typeface="DengXian" panose="02010600030101010101" pitchFamily="2" charset="-122"/>
                <a:cs typeface="Times New Roman" panose="02020603050405020304" pitchFamily="18" charset="0"/>
              </a:rPr>
              <a:t>We focus on crypto algorithm and security protocol implementations, </a:t>
            </a:r>
          </a:p>
          <a:p>
            <a:r>
              <a:rPr lang="en-CA" sz="1400">
                <a:effectLst/>
                <a:ea typeface="DengXian" panose="02010600030101010101" pitchFamily="2" charset="-122"/>
                <a:cs typeface="Times New Roman" panose="02020603050405020304" pitchFamily="18" charset="0"/>
              </a:rPr>
              <a:t>secure device provisioning, and device authentication and authorization </a:t>
            </a:r>
          </a:p>
          <a:p>
            <a:r>
              <a:rPr lang="en-CA" sz="1400">
                <a:effectLst/>
                <a:ea typeface="DengXian" panose="02010600030101010101" pitchFamily="2" charset="-122"/>
                <a:cs typeface="Times New Roman" panose="02020603050405020304" pitchFamily="18" charset="0"/>
              </a:rPr>
              <a:t>using </a:t>
            </a:r>
            <a:r>
              <a:rPr lang="en-CA" sz="1800">
                <a:effectLst/>
                <a:ea typeface="Calibri" panose="020F0502020204030204" pitchFamily="34" charset="0"/>
                <a:cs typeface="Times New Roman" panose="02020603050405020304" pitchFamily="18" charset="0"/>
              </a:rPr>
              <a:t>digital certificates and </a:t>
            </a:r>
            <a:r>
              <a:rPr lang="en-CA" sz="1400">
                <a:effectLst/>
                <a:ea typeface="DengXian" panose="02010600030101010101" pitchFamily="2" charset="-122"/>
                <a:cs typeface="Times New Roman" panose="02020603050405020304" pitchFamily="18" charset="0"/>
              </a:rPr>
              <a:t> PKI technology</a:t>
            </a:r>
          </a:p>
          <a:p>
            <a:endParaRPr lang="en-CA" sz="1400">
              <a:effectLst/>
              <a:ea typeface="DengXian" panose="02010600030101010101" pitchFamily="2" charset="-122"/>
              <a:cs typeface="Times New Roman" panose="02020603050405020304" pitchFamily="18" charset="0"/>
            </a:endParaRPr>
          </a:p>
          <a:p>
            <a:r>
              <a:rPr lang="en-CA" sz="1400">
                <a:effectLst/>
                <a:ea typeface="DengXian" panose="02010600030101010101" pitchFamily="2" charset="-122"/>
                <a:cs typeface="Times New Roman" panose="02020603050405020304" pitchFamily="18" charset="0"/>
              </a:rPr>
              <a:t>We serve a variety of markets, from smart grid and IoT, to silicon manufacturing, to automotive </a:t>
            </a:r>
          </a:p>
          <a:p>
            <a:r>
              <a:rPr lang="en-CA" sz="1400">
                <a:effectLst/>
                <a:ea typeface="DengXian" panose="02010600030101010101" pitchFamily="2" charset="-122"/>
                <a:cs typeface="Times New Roman" panose="02020603050405020304" pitchFamily="18" charset="0"/>
              </a:rPr>
              <a:t>–</a:t>
            </a:r>
          </a:p>
          <a:p>
            <a:r>
              <a:rPr lang="en-CA" sz="1400">
                <a:effectLst/>
                <a:ea typeface="DengXian" panose="02010600030101010101" pitchFamily="2" charset="-122"/>
                <a:cs typeface="Times New Roman" panose="02020603050405020304" pitchFamily="18" charset="0"/>
              </a:rPr>
              <a:t>our products help secure complex IOT ecosystems </a:t>
            </a:r>
          </a:p>
          <a:p>
            <a:r>
              <a:rPr lang="en-CA" sz="1400">
                <a:effectLst/>
                <a:ea typeface="DengXian" panose="02010600030101010101" pitchFamily="2" charset="-122"/>
                <a:cs typeface="Times New Roman" panose="02020603050405020304" pitchFamily="18" charset="0"/>
              </a:rPr>
              <a:t>from component-level integration to in market deployments – </a:t>
            </a:r>
          </a:p>
          <a:p>
            <a:endParaRPr lang="en-CA" sz="14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a:effectLst/>
                <a:ea typeface="DengXian" panose="02010600030101010101" pitchFamily="2" charset="-122"/>
                <a:cs typeface="Times New Roman" panose="02020603050405020304" pitchFamily="18" charset="0"/>
              </a:rPr>
              <a:t>Now let me explain how our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400">
                <a:effectLst/>
                <a:ea typeface="DengXian" panose="02010600030101010101" pitchFamily="2" charset="-122"/>
                <a:cs typeface="Times New Roman" panose="02020603050405020304" pitchFamily="18" charset="0"/>
              </a:rPr>
              <a:t> complement the Jarvis SBOM tool that Yi just presented for mitigating cybersecurity threats in IoT design, manufacturing and deployment</a:t>
            </a:r>
          </a:p>
          <a:p>
            <a:endParaRPr lang="en-CA" sz="1400">
              <a:effectLst/>
              <a:ea typeface="DengXian" panose="02010600030101010101" pitchFamily="2" charset="-122"/>
              <a:cs typeface="Times New Roman" panose="02020603050405020304" pitchFamily="18" charset="0"/>
            </a:endParaRPr>
          </a:p>
          <a:p>
            <a:endParaRPr lang="en-CA" sz="1400">
              <a:effectLst/>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B5727F-D79F-8846-B5AD-52CB23534085}"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846318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Why worry about the supply chain?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–because – as this slide shows - there are potential attack surfaces at each stage,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 from supplier hardware and software development and tooling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to component manufacturing, assembly and in targeted cases, when components are in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Vulnerabilities can lurk deep within your bill of materials, compromising security even before your product is shipped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-once a component is compromised, exploits can stay hidden until it is time to strike!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We learned valuable lessons building phones for the global handset market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BlackBerry’s success in the early smartphone era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made it a high value target for supply chain attacks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BlackBerry was not alone in seeing these problems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but given our reputation for security we took the threats very seriously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Our concerns included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the use of “insecure” chips being slipped into a manufacturing run,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a worry because products manufactured with IC security disabled can be more easily hacked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A direct “for profit” threat is overproduction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 the unauthorized production and grey marketing of new products – which could lead to a direct loss of revenue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And even more concerning  is device re-manufacturing – building new devices from used parts,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-a cyber threat that could lead to a BlackBerry network or end-customer compromise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 as well as revenue loss and increased warranty cost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Its worth noting that Chip companies also want to prevent device remanufacturing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 Component manufactures using “salvaged” chips costs them new chip sales!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Another concern is counterfeit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 – like the very dangerous  “flammable batteries” that airlines fear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These are serious problems which can impact both your corporate brand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 as well as your warranty and liability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In addition to BlackBerry, Certicom has other customers who have faced similar threats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A major concern is keys being insecurely managed on remote and outsourced production lines,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compromising device authentication &amp; increasing the risk of counterfeits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Certicom products have been deployed to address each of these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In some cases, we have been deployed deep into the supply chain,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all the way down to IC manufacturing - at wafer probe and in the chip package and test cycle,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 and then into contract manufacturing sites for secure device assembly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The same principles used to secure BlackBerry’s supply chain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 apply to other embedded systems equally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It is critical that you ensure that the components you’re using are authentic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and that they are securely provisioned,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reducing the risk of grey market fraud/over production and counterfeiting threats,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as well as giving you traceability to help mitigate and remediate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ea typeface="DengXian" panose="02010600030101010101" pitchFamily="2" charset="-122"/>
                <a:cs typeface="Times New Roman" panose="02020603050405020304" pitchFamily="18" charset="0"/>
              </a:rPr>
              <a:t> exploits from within your supply chain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effectLst/>
              <a:ea typeface="DengXian" panose="02010600030101010101" pitchFamily="2" charset="-122"/>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998D89-63DC-460C-9CB6-C6445956B5EA}"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a:ln>
                <a:noFill/>
              </a:ln>
              <a:solidFill>
                <a:prstClr val="black"/>
              </a:solidFill>
              <a:effectLst/>
              <a:uLnTx/>
              <a:uFillTx/>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3788963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Things like a car, an airplane or a multi-axis robot are much more complicated than a smartphone </a:t>
            </a:r>
          </a:p>
          <a:p>
            <a:r>
              <a:rPr lang="en-CA"/>
              <a:t>– with many suppliers providing multiple components for a finished product</a:t>
            </a:r>
          </a:p>
          <a:p>
            <a:endParaRPr lang="en-CA"/>
          </a:p>
          <a:p>
            <a:pPr marL="0" marR="0" lvl="0" indent="0" algn="l" defTabSz="914400" rtl="0" eaLnBrk="1" fontAlgn="auto" latinLnBrk="0" hangingPunct="1">
              <a:lnSpc>
                <a:spcPct val="100000"/>
              </a:lnSpc>
              <a:spcBef>
                <a:spcPts val="0"/>
              </a:spcBef>
              <a:spcAft>
                <a:spcPts val="0"/>
              </a:spcAft>
              <a:buClrTx/>
              <a:buSzTx/>
              <a:buFontTx/>
              <a:buNone/>
              <a:tabLst/>
              <a:defRPr/>
            </a:pPr>
            <a:r>
              <a:rPr lang="en-CA"/>
              <a:t>Electronics modules are also attractive targets for grey market and “refurbished parts” sales,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But allowing counterfeit or refurbished parts can significantly increase risks in a safety critical system</a:t>
            </a:r>
          </a:p>
          <a:p>
            <a:r>
              <a:rPr lang="en-CA"/>
              <a:t>All the more reason for you to be on guard</a:t>
            </a:r>
          </a:p>
          <a:p>
            <a:br>
              <a:rPr lang="en-CA"/>
            </a:br>
            <a:r>
              <a:rPr lang="en-CA"/>
              <a:t>Each component will have at least 1 chip supplier and potentially many software suppliers, </a:t>
            </a:r>
          </a:p>
          <a:p>
            <a:r>
              <a:rPr lang="en-CA"/>
              <a:t>and components are often built in a remote factory and shipped long-distance to an OEM assembly line.</a:t>
            </a:r>
          </a:p>
          <a:p>
            <a:endParaRPr lang="en-CA"/>
          </a:p>
          <a:p>
            <a:r>
              <a:rPr lang="en-CA"/>
              <a:t>Given the complex multi-component supply chain,</a:t>
            </a:r>
          </a:p>
          <a:p>
            <a:r>
              <a:rPr lang="en-CA"/>
              <a:t> the natural question at OEM assembly is</a:t>
            </a:r>
          </a:p>
          <a:p>
            <a:r>
              <a:rPr lang="en-CA"/>
              <a:t> “is this component secure now, or has a critical cyber vulnerability been reported?”</a:t>
            </a:r>
          </a:p>
          <a:p>
            <a:r>
              <a:rPr lang="en-CA"/>
              <a:t>and could the module have been compromised before it reached us ?”</a:t>
            </a:r>
          </a:p>
          <a:p>
            <a:endParaRPr lang="en-CA"/>
          </a:p>
          <a:p>
            <a:r>
              <a:rPr lang="en-CA"/>
              <a:t>So you need to start by finding out</a:t>
            </a:r>
          </a:p>
          <a:p>
            <a:r>
              <a:rPr lang="en-CA"/>
              <a:t> “What state or version is the software in, and do we need a patch?  “ </a:t>
            </a:r>
          </a:p>
          <a:p>
            <a:r>
              <a:rPr lang="en-CA"/>
              <a:t>That’s where the need for a Jarvis SBOM  and secure software update mechanisms come into play.</a:t>
            </a:r>
          </a:p>
          <a:p>
            <a:endParaRPr lang="en-CA"/>
          </a:p>
          <a:p>
            <a:r>
              <a:rPr lang="en-CA"/>
              <a:t>It also drives a need for device traceability and authentication, </a:t>
            </a:r>
          </a:p>
          <a:p>
            <a:endParaRPr lang="en-CA"/>
          </a:p>
          <a:p>
            <a:r>
              <a:rPr lang="en-CA"/>
              <a:t>The easy – and proper – way to do this is using public key infrastructure or PKI, </a:t>
            </a:r>
          </a:p>
          <a:p>
            <a:r>
              <a:rPr lang="en-CA"/>
              <a:t>– digital credentials for secure device identity, code signing, and device attestation.</a:t>
            </a:r>
          </a:p>
          <a:p>
            <a:endParaRPr lang="en-CA"/>
          </a:p>
          <a:p>
            <a:r>
              <a:rPr lang="en-CA"/>
              <a:t>PKI enables you to secure both internal and external network connections with mutual authentication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It solves the problem of how to onboard new electronics modules from multiple vendors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t>and to bind them to the in-vehicle or IoT network during vehicle assembly </a:t>
            </a:r>
          </a:p>
          <a:p>
            <a:endParaRPr lang="en-CA"/>
          </a:p>
          <a:p>
            <a:r>
              <a:rPr lang="en-CA"/>
              <a:t>And it provides the better secure external diagnostics and OTA systems</a:t>
            </a:r>
          </a:p>
          <a:p>
            <a:r>
              <a:rPr lang="en-CA"/>
              <a:t>And to validate new modules to a system when an in-market vehicle is being repaired.</a:t>
            </a:r>
          </a:p>
          <a:p>
            <a:r>
              <a:rPr lang="en-CA"/>
              <a:t>so you can detect and blacklist counterfeits and damaged parts</a:t>
            </a:r>
          </a:p>
          <a:p>
            <a:endParaRPr lang="en-CA"/>
          </a:p>
          <a:p>
            <a:r>
              <a:rPr lang="en-CA"/>
              <a:t>We note that the new AUTOSAR Secure </a:t>
            </a:r>
            <a:r>
              <a:rPr lang="en-CA" err="1"/>
              <a:t>OnBoard</a:t>
            </a:r>
            <a:r>
              <a:rPr lang="en-CA"/>
              <a:t> Communication protocol –</a:t>
            </a:r>
          </a:p>
          <a:p>
            <a:r>
              <a:rPr lang="en-CA"/>
              <a:t> </a:t>
            </a:r>
            <a:r>
              <a:rPr lang="en-CA" err="1"/>
              <a:t>SecOC</a:t>
            </a:r>
            <a:r>
              <a:rPr lang="en-CA"/>
              <a:t> – for instance specifies how to protect message sequences for internal vehicle network communications</a:t>
            </a:r>
          </a:p>
          <a:p>
            <a:r>
              <a:rPr lang="en-CA"/>
              <a:t>– choosing to leave “how” to do key establishment is left to OEMs &amp; their suppliers,</a:t>
            </a:r>
          </a:p>
          <a:p>
            <a:endParaRPr lang="en-CA"/>
          </a:p>
          <a:p>
            <a:r>
              <a:rPr lang="en-CA"/>
              <a:t>The right approach is of course to use authenticated key establishment and PKI</a:t>
            </a:r>
          </a:p>
          <a:p>
            <a:r>
              <a:rPr lang="en-CA"/>
              <a:t> with digital certificates to authenticate the gateway and internal network nodes</a:t>
            </a:r>
          </a:p>
          <a:p>
            <a:r>
              <a:rPr lang="en-CA"/>
              <a:t>That’s the option being used by one of our customers </a:t>
            </a:r>
          </a:p>
          <a:p>
            <a:r>
              <a:rPr lang="en-CA"/>
              <a:t>to secure an image sensor connection to an autonomous vehicle platform</a:t>
            </a:r>
          </a:p>
          <a:p>
            <a:endParaRPr lang="en-CA"/>
          </a:p>
          <a:p>
            <a:r>
              <a:rPr lang="en-CA"/>
              <a:t>And similarly </a:t>
            </a:r>
          </a:p>
          <a:p>
            <a:r>
              <a:rPr lang="en-CA"/>
              <a:t> the new ISO specification for Unified Diagnostics Services – UDS service 29 hex</a:t>
            </a:r>
          </a:p>
          <a:p>
            <a:r>
              <a:rPr lang="en-CA"/>
              <a:t>includes a certificate-based authentication &amp; authorization of diagnostics sessions</a:t>
            </a:r>
          </a:p>
          <a:p>
            <a:r>
              <a:rPr lang="en-CA"/>
              <a:t>So your vehicles can authenticate and receive authorization from a diagnostic tester backend</a:t>
            </a:r>
          </a:p>
          <a:p>
            <a:r>
              <a:rPr lang="en-CA"/>
              <a:t>before entering any kind of update or diagnostic mode where it may be vulnerable to attack</a:t>
            </a:r>
          </a:p>
          <a:p>
            <a:endParaRPr lang="en-CA"/>
          </a:p>
          <a:p>
            <a:r>
              <a:rPr lang="en-CA"/>
              <a:t>Certificate specifications in UDS and AUTOSAR are not fully standardized </a:t>
            </a:r>
          </a:p>
          <a:p>
            <a:r>
              <a:rPr lang="en-CA"/>
              <a:t>– they can be defined by the OEM and Tier 1</a:t>
            </a:r>
          </a:p>
          <a:p>
            <a:endParaRPr lang="en-CA"/>
          </a:p>
          <a:p>
            <a:r>
              <a:rPr lang="en-CA"/>
              <a:t>Both X.509 or  more compact Card Verification Certificate (CVC) formats are supported</a:t>
            </a:r>
          </a:p>
          <a:p>
            <a:r>
              <a:rPr lang="en-CA"/>
              <a:t>But in either case – UDS service  29 hex offers a much-improved approach to robust cybersecurity</a:t>
            </a:r>
          </a:p>
          <a:p>
            <a:endParaRPr lang="en-CA"/>
          </a:p>
          <a:p>
            <a:r>
              <a:rPr lang="en-CA"/>
              <a:t>And as I’ll relate briefly on the next slide </a:t>
            </a:r>
          </a:p>
          <a:p>
            <a:r>
              <a:rPr lang="en-CA"/>
              <a:t>Certicom’s secure signing server and PKI components  are very flexible</a:t>
            </a:r>
          </a:p>
          <a:p>
            <a:r>
              <a:rPr lang="en-CA"/>
              <a:t> and can be customized to support any algorithm or certificate format</a:t>
            </a:r>
          </a:p>
          <a:p>
            <a:r>
              <a:rPr lang="en-CA"/>
              <a:t>to help you leverage these new security standards for secure diagnostics and in-vehicle networking</a:t>
            </a:r>
          </a:p>
          <a:p>
            <a:endParaRPr lang="en-CA"/>
          </a:p>
          <a:p>
            <a:r>
              <a:rPr lang="en-CA"/>
              <a:t>-and by the way –</a:t>
            </a:r>
          </a:p>
          <a:p>
            <a:r>
              <a:rPr lang="en-CA"/>
              <a:t> mutual authentication and PKI-based authorization is also the right approach to fine-grained access control for other IOT applications</a:t>
            </a:r>
          </a:p>
          <a:p>
            <a:endParaRPr lang="en-CA"/>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C09E2-5C8D-0D48-A6A4-0CFFECA288D2}"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4227046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17.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6.emf"/><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18.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2.xml"/><Relationship Id="rId4" Type="http://schemas.openxmlformats.org/officeDocument/2006/relationships/image" Target="../media/image26.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577369"/>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id="{1418EE70-C842-9B73-5114-0767807A55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cxnSp>
        <p:nvCxnSpPr>
          <p:cNvPr id="4" name="Straight Connector 3">
            <a:extLst>
              <a:ext uri="{FF2B5EF4-FFF2-40B4-BE49-F238E27FC236}">
                <a16:creationId xmlns:a16="http://schemas.microsoft.com/office/drawing/2014/main" id="{D5119B4C-CFB2-6272-4D03-F5F08D103F75}"/>
              </a:ext>
            </a:extLst>
          </p:cNvPr>
          <p:cNvCxnSpPr>
            <a:cxnSpLocks/>
          </p:cNvCxnSpPr>
          <p:nvPr userDrawn="1"/>
        </p:nvCxnSpPr>
        <p:spPr>
          <a:xfrm>
            <a:off x="913541"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58BE18E-458C-DAC3-7B1A-AC4605520D42}"/>
              </a:ext>
            </a:extLst>
          </p:cNvPr>
          <p:cNvSpPr txBox="1"/>
          <p:nvPr userDrawn="1"/>
        </p:nvSpPr>
        <p:spPr>
          <a:xfrm>
            <a:off x="1386507" y="2081048"/>
            <a:ext cx="3768560" cy="1862048"/>
          </a:xfrm>
          <a:prstGeom prst="rect">
            <a:avLst/>
          </a:prstGeom>
          <a:noFill/>
        </p:spPr>
        <p:txBody>
          <a:bodyPr wrap="square" rtlCol="0" anchor="ctr" anchorCtr="0">
            <a:noAutofit/>
          </a:bodyPr>
          <a:lstStyle/>
          <a:p>
            <a:pPr>
              <a:lnSpc>
                <a:spcPts val="4600"/>
              </a:lnSpc>
            </a:pPr>
            <a:r>
              <a:rPr lang="en-US" sz="440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384657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M_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159AD-CE7E-8B49-19C3-3AB03AA731BA}"/>
              </a:ext>
            </a:extLst>
          </p:cNvPr>
          <p:cNvSpPr>
            <a:spLocks noGrp="1"/>
          </p:cNvSpPr>
          <p:nvPr>
            <p:ph type="title"/>
          </p:nvPr>
        </p:nvSpPr>
        <p:spPr>
          <a:xfrm>
            <a:off x="838200" y="763059"/>
            <a:ext cx="10515600" cy="1325563"/>
          </a:xfrm>
          <a:prstGeom prst="rect">
            <a:avLst/>
          </a:prstGeom>
        </p:spPr>
        <p:txBody>
          <a:bodyPr lIns="0"/>
          <a:lstStyle>
            <a:lvl1pPr>
              <a:defRPr sz="3100" b="0" i="0">
                <a:solidFill>
                  <a:srgbClr val="1371DC"/>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3ED731DB-CB64-E448-98AA-EBD2C5BCFA2B}"/>
              </a:ext>
            </a:extLst>
          </p:cNvPr>
          <p:cNvSpPr>
            <a:spLocks noGrp="1"/>
          </p:cNvSpPr>
          <p:nvPr>
            <p:ph type="sldNum" sz="quarter" idx="10"/>
          </p:nvPr>
        </p:nvSpPr>
        <p:spPr/>
        <p:txBody>
          <a:bodyPr/>
          <a:lstStyle/>
          <a:p>
            <a:fld id="{86CB4B4D-7CA3-9044-876B-883B54F8677D}" type="slidenum">
              <a:rPr lang="en-CA" smtClean="0"/>
              <a:pPr/>
              <a:t>‹#›</a:t>
            </a:fld>
            <a:endParaRPr lang="en-CA"/>
          </a:p>
        </p:txBody>
      </p:sp>
      <p:sp>
        <p:nvSpPr>
          <p:cNvPr id="10" name="Text Placeholder 9">
            <a:extLst>
              <a:ext uri="{FF2B5EF4-FFF2-40B4-BE49-F238E27FC236}">
                <a16:creationId xmlns:a16="http://schemas.microsoft.com/office/drawing/2014/main" id="{2C4DCB5D-CC44-041D-1BA2-E4190E703A26}"/>
              </a:ext>
            </a:extLst>
          </p:cNvPr>
          <p:cNvSpPr>
            <a:spLocks noGrp="1"/>
          </p:cNvSpPr>
          <p:nvPr>
            <p:ph type="body" sz="quarter" idx="11" hasCustomPrompt="1"/>
          </p:nvPr>
        </p:nvSpPr>
        <p:spPr>
          <a:xfrm>
            <a:off x="847197" y="439740"/>
            <a:ext cx="8034336" cy="279930"/>
          </a:xfrm>
          <a:prstGeom prst="rect">
            <a:avLst/>
          </a:prstGeom>
          <a:noFill/>
        </p:spPr>
        <p:txBody>
          <a:bodyPr wrap="square" lIns="0" tIns="0" rIns="0" rtlCol="0" anchor="t" anchorCtr="0">
            <a:noAutofit/>
          </a:bodyPr>
          <a:lstStyle>
            <a:lvl1pPr marL="0" indent="0">
              <a:buNone/>
              <a:defRPr lang="en-US" sz="1300" b="1">
                <a:solidFill>
                  <a:srgbClr val="01033E"/>
                </a:solidFill>
                <a:latin typeface="Arial" panose="020B0604020202020204" pitchFamily="34" charset="0"/>
                <a:cs typeface="Arial" panose="020B0604020202020204" pitchFamily="34" charset="0"/>
              </a:defRPr>
            </a:lvl1pPr>
          </a:lstStyle>
          <a:p>
            <a:pPr marL="0" lvl="0">
              <a:lnSpc>
                <a:spcPts val="2000"/>
              </a:lnSpc>
            </a:pPr>
            <a:r>
              <a:rPr lang="en-US"/>
              <a:t>CLICK TO EDIT MASTER TEXT STYLES</a:t>
            </a:r>
          </a:p>
        </p:txBody>
      </p:sp>
    </p:spTree>
    <p:extLst>
      <p:ext uri="{BB962C8B-B14F-4D97-AF65-F5344CB8AC3E}">
        <p14:creationId xmlns:p14="http://schemas.microsoft.com/office/powerpoint/2010/main" val="3280971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C1F987-8591-114D-A618-D02DB0BED118}"/>
              </a:ext>
            </a:extLst>
          </p:cNvPr>
          <p:cNvPicPr>
            <a:picLocks noChangeAspect="1"/>
          </p:cNvPicPr>
          <p:nvPr/>
        </p:nvPicPr>
        <p:blipFill>
          <a:blip r:embed="rId2">
            <a:alphaModFix amt="15000"/>
          </a:blip>
          <a:stretch>
            <a:fillRect/>
          </a:stretch>
        </p:blipFill>
        <p:spPr>
          <a:xfrm>
            <a:off x="9982200" y="-3581400"/>
            <a:ext cx="7691629" cy="11603624"/>
          </a:xfrm>
          <a:prstGeom prst="rect">
            <a:avLst/>
          </a:prstGeom>
        </p:spPr>
      </p:pic>
      <p:pic>
        <p:nvPicPr>
          <p:cNvPr id="20" name="Picture 19">
            <a:extLst>
              <a:ext uri="{FF2B5EF4-FFF2-40B4-BE49-F238E27FC236}">
                <a16:creationId xmlns:a16="http://schemas.microsoft.com/office/drawing/2014/main" id="{2D1B5023-06AD-C646-850E-5ADEAE660A7B}"/>
              </a:ext>
            </a:extLst>
          </p:cNvPr>
          <p:cNvPicPr>
            <a:picLocks noChangeAspect="1"/>
          </p:cNvPicPr>
          <p:nvPr/>
        </p:nvPicPr>
        <p:blipFill>
          <a:blip r:embed="rId3">
            <a:alphaModFix amt="72000"/>
          </a:blip>
          <a:stretch>
            <a:fillRect/>
          </a:stretch>
        </p:blipFill>
        <p:spPr>
          <a:xfrm flipH="1">
            <a:off x="10526015" y="4056068"/>
            <a:ext cx="3987800" cy="5410200"/>
          </a:xfrm>
          <a:prstGeom prst="rect">
            <a:avLst/>
          </a:prstGeom>
        </p:spPr>
      </p:pic>
      <p:sp>
        <p:nvSpPr>
          <p:cNvPr id="10" name="TextBox 9"/>
          <p:cNvSpPr txBox="1"/>
          <p:nvPr/>
        </p:nvSpPr>
        <p:spPr>
          <a:xfrm>
            <a:off x="9167037" y="6379109"/>
            <a:ext cx="2743200" cy="200055"/>
          </a:xfrm>
          <a:prstGeom prst="rect">
            <a:avLst/>
          </a:prstGeom>
          <a:noFill/>
        </p:spPr>
        <p:txBody>
          <a:bodyPr wrap="square" rtlCol="0">
            <a:spAutoFit/>
          </a:bodyPr>
          <a:lstStyle/>
          <a:p>
            <a:pPr algn="r"/>
            <a:r>
              <a:rPr lang="en-US" sz="700" b="0" i="0">
                <a:solidFill>
                  <a:schemeClr val="tx2"/>
                </a:solidFill>
                <a:latin typeface="Arial" panose="020B0604020202020204" pitchFamily="34" charset="0"/>
              </a:rPr>
              <a:t>© 2022 </a:t>
            </a:r>
            <a:r>
              <a:rPr lang="en-US" sz="700" b="0" i="0" baseline="0">
                <a:solidFill>
                  <a:schemeClr val="tx2"/>
                </a:solidFill>
                <a:latin typeface="Arial" panose="020B0604020202020204" pitchFamily="34" charset="0"/>
              </a:rPr>
              <a:t>BlackBerry QNX</a:t>
            </a:r>
            <a:r>
              <a:rPr lang="en-US" sz="700" b="0" i="0">
                <a:solidFill>
                  <a:schemeClr val="tx2"/>
                </a:solidFill>
                <a:latin typeface="Arial" panose="020B0604020202020204" pitchFamily="34" charset="0"/>
              </a:rPr>
              <a:t>. All Rights Reserved.</a:t>
            </a:r>
          </a:p>
        </p:txBody>
      </p:sp>
      <p:sp>
        <p:nvSpPr>
          <p:cNvPr id="8" name="Title 37">
            <a:extLst>
              <a:ext uri="{FF2B5EF4-FFF2-40B4-BE49-F238E27FC236}">
                <a16:creationId xmlns:a16="http://schemas.microsoft.com/office/drawing/2014/main" id="{BE025984-BC54-9F47-8347-9FE214CDB435}"/>
              </a:ext>
            </a:extLst>
          </p:cNvPr>
          <p:cNvSpPr>
            <a:spLocks noGrp="1"/>
          </p:cNvSpPr>
          <p:nvPr>
            <p:ph type="title"/>
          </p:nvPr>
        </p:nvSpPr>
        <p:spPr>
          <a:xfrm>
            <a:off x="914401" y="663883"/>
            <a:ext cx="10433319" cy="763285"/>
          </a:xfrm>
          <a:prstGeom prst="rect">
            <a:avLst/>
          </a:prstGeom>
        </p:spPr>
        <p:txBody>
          <a:bodyPr anchor="t" anchorCtr="0">
            <a:normAutofit/>
          </a:bodyPr>
          <a:lstStyle>
            <a:lvl1pPr>
              <a:defRPr sz="3200" baseline="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pic>
        <p:nvPicPr>
          <p:cNvPr id="12" name="Picture 11">
            <a:extLst>
              <a:ext uri="{FF2B5EF4-FFF2-40B4-BE49-F238E27FC236}">
                <a16:creationId xmlns:a16="http://schemas.microsoft.com/office/drawing/2014/main" id="{D31AEF06-CF94-6847-980D-FCA3C386665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6379109"/>
            <a:ext cx="1337733" cy="164745"/>
          </a:xfrm>
          <a:prstGeom prst="rect">
            <a:avLst/>
          </a:prstGeom>
        </p:spPr>
      </p:pic>
    </p:spTree>
    <p:extLst>
      <p:ext uri="{BB962C8B-B14F-4D97-AF65-F5344CB8AC3E}">
        <p14:creationId xmlns:p14="http://schemas.microsoft.com/office/powerpoint/2010/main" val="374240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Bullets_Dar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464733-F5BB-8145-8AF5-FC6B3803E024}"/>
              </a:ext>
            </a:extLst>
          </p:cNvPr>
          <p:cNvPicPr>
            <a:picLocks noChangeAspect="1"/>
          </p:cNvPicPr>
          <p:nvPr/>
        </p:nvPicPr>
        <p:blipFill>
          <a:blip r:embed="rId2">
            <a:alphaModFix amt="79000"/>
          </a:blip>
          <a:stretch>
            <a:fillRect/>
          </a:stretch>
        </p:blipFill>
        <p:spPr>
          <a:xfrm flipH="1">
            <a:off x="10526015" y="4056068"/>
            <a:ext cx="3987800" cy="5410200"/>
          </a:xfrm>
          <a:prstGeom prst="rect">
            <a:avLst/>
          </a:prstGeom>
        </p:spPr>
      </p:pic>
      <p:pic>
        <p:nvPicPr>
          <p:cNvPr id="13" name="Picture 12">
            <a:extLst>
              <a:ext uri="{FF2B5EF4-FFF2-40B4-BE49-F238E27FC236}">
                <a16:creationId xmlns:a16="http://schemas.microsoft.com/office/drawing/2014/main" id="{6BF27846-993D-7849-8EDF-1BC86695940E}"/>
              </a:ext>
            </a:extLst>
          </p:cNvPr>
          <p:cNvPicPr>
            <a:picLocks noChangeAspect="1"/>
          </p:cNvPicPr>
          <p:nvPr/>
        </p:nvPicPr>
        <p:blipFill>
          <a:blip r:embed="rId3">
            <a:alphaModFix amt="26000"/>
          </a:blip>
          <a:stretch>
            <a:fillRect/>
          </a:stretch>
        </p:blipFill>
        <p:spPr>
          <a:xfrm>
            <a:off x="9982200" y="-4125412"/>
            <a:ext cx="7691629" cy="11603624"/>
          </a:xfrm>
          <a:prstGeom prst="rect">
            <a:avLst/>
          </a:prstGeom>
        </p:spPr>
      </p:pic>
      <p:sp>
        <p:nvSpPr>
          <p:cNvPr id="14" name="Slide Number Placeholder 4"/>
          <p:cNvSpPr txBox="1">
            <a:spLocks noGrp="1"/>
          </p:cNvSpPr>
          <p:nvPr/>
        </p:nvSpPr>
        <p:spPr bwMode="auto">
          <a:xfrm rot="10800000" flipV="1">
            <a:off x="5892158" y="6445281"/>
            <a:ext cx="407687" cy="219587"/>
          </a:xfrm>
          <a:prstGeom prst="rect">
            <a:avLst/>
          </a:prstGeom>
          <a:noFill/>
          <a:ln w="9525">
            <a:noFill/>
            <a:miter lim="800000"/>
            <a:headEnd/>
            <a:tailEnd/>
          </a:ln>
        </p:spPr>
        <p:txBody>
          <a:bodyPr anchor="ctr"/>
          <a:lstStyle/>
          <a:p>
            <a:pPr marL="0" marR="0" lvl="0" indent="0" algn="r" defTabSz="914377"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rPr>
              <a:pPr marL="0" marR="0" lvl="0" indent="0" algn="r" defTabSz="914377"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10" name="TextBox 9"/>
          <p:cNvSpPr txBox="1"/>
          <p:nvPr/>
        </p:nvSpPr>
        <p:spPr>
          <a:xfrm>
            <a:off x="9167037" y="6379109"/>
            <a:ext cx="2743200" cy="200055"/>
          </a:xfrm>
          <a:prstGeom prst="rect">
            <a:avLst/>
          </a:prstGeom>
          <a:noFill/>
        </p:spPr>
        <p:txBody>
          <a:bodyPr wrap="square" rtlCol="0">
            <a:spAutoFit/>
          </a:bodyPr>
          <a:lstStyle/>
          <a:p>
            <a:pPr algn="r"/>
            <a:r>
              <a:rPr lang="en-US" sz="700" b="0" i="0">
                <a:solidFill>
                  <a:schemeClr val="bg1"/>
                </a:solidFill>
                <a:latin typeface="Arial" panose="020B0604020202020204" pitchFamily="34" charset="0"/>
              </a:rPr>
              <a:t>© 2020 </a:t>
            </a:r>
            <a:r>
              <a:rPr lang="en-US" sz="700" b="0" i="0" baseline="0">
                <a:solidFill>
                  <a:schemeClr val="bg1"/>
                </a:solidFill>
                <a:latin typeface="Arial" panose="020B0604020202020204" pitchFamily="34" charset="0"/>
              </a:rPr>
              <a:t>BlackBerry QNX</a:t>
            </a:r>
            <a:r>
              <a:rPr lang="en-US" sz="700" b="0" i="0">
                <a:solidFill>
                  <a:schemeClr val="bg1"/>
                </a:solidFill>
                <a:latin typeface="Arial" panose="020B0604020202020204" pitchFamily="34" charset="0"/>
              </a:rPr>
              <a:t>. All Rights Reserved.</a:t>
            </a:r>
          </a:p>
        </p:txBody>
      </p:sp>
      <p:sp>
        <p:nvSpPr>
          <p:cNvPr id="8" name="Title 37">
            <a:extLst>
              <a:ext uri="{FF2B5EF4-FFF2-40B4-BE49-F238E27FC236}">
                <a16:creationId xmlns:a16="http://schemas.microsoft.com/office/drawing/2014/main" id="{BE025984-BC54-9F47-8347-9FE214CDB435}"/>
              </a:ext>
            </a:extLst>
          </p:cNvPr>
          <p:cNvSpPr>
            <a:spLocks noGrp="1"/>
          </p:cNvSpPr>
          <p:nvPr>
            <p:ph type="title" hasCustomPrompt="1"/>
          </p:nvPr>
        </p:nvSpPr>
        <p:spPr>
          <a:xfrm>
            <a:off x="914401" y="663883"/>
            <a:ext cx="10433319" cy="763285"/>
          </a:xfrm>
        </p:spPr>
        <p:txBody>
          <a:bodyPr anchor="t" anchorCtr="0">
            <a:normAutofit/>
          </a:bodyPr>
          <a:lstStyle>
            <a:lvl1pPr>
              <a:defRPr sz="3200" baseline="0">
                <a:solidFill>
                  <a:schemeClr val="bg1"/>
                </a:solidFill>
                <a:latin typeface="Arial" panose="020B0604020202020204" pitchFamily="34" charset="0"/>
                <a:cs typeface="Arial" panose="020B0604020202020204" pitchFamily="34" charset="0"/>
              </a:defRPr>
            </a:lvl1pPr>
          </a:lstStyle>
          <a:p>
            <a:r>
              <a:rPr lang="en-US"/>
              <a:t>Click and edit Master title style</a:t>
            </a:r>
          </a:p>
        </p:txBody>
      </p:sp>
      <p:sp>
        <p:nvSpPr>
          <p:cNvPr id="16" name="Text Placeholder 17">
            <a:extLst>
              <a:ext uri="{FF2B5EF4-FFF2-40B4-BE49-F238E27FC236}">
                <a16:creationId xmlns:a16="http://schemas.microsoft.com/office/drawing/2014/main" id="{B4BD2DB7-1B7D-DF46-AEBA-63AC1977251F}"/>
              </a:ext>
            </a:extLst>
          </p:cNvPr>
          <p:cNvSpPr>
            <a:spLocks noGrp="1"/>
          </p:cNvSpPr>
          <p:nvPr>
            <p:ph type="body" sz="quarter" idx="10"/>
          </p:nvPr>
        </p:nvSpPr>
        <p:spPr>
          <a:xfrm>
            <a:off x="920482" y="1676400"/>
            <a:ext cx="10433319" cy="3810000"/>
          </a:xfrm>
          <a:prstGeom prst="rect">
            <a:avLst/>
          </a:prstGeom>
        </p:spPr>
        <p:txBody>
          <a:bodyPr/>
          <a:lstStyle>
            <a:lvl1pPr marL="45719" indent="0">
              <a:lnSpc>
                <a:spcPct val="100000"/>
              </a:lnSpc>
              <a:spcBef>
                <a:spcPts val="600"/>
              </a:spcBef>
              <a:buClr>
                <a:schemeClr val="accent4"/>
              </a:buClr>
              <a:buFontTx/>
              <a:buNone/>
              <a:defRPr sz="2400" b="0" i="0" baseline="0">
                <a:solidFill>
                  <a:schemeClr val="bg1"/>
                </a:solidFill>
                <a:latin typeface="Arial" panose="020B0604020202020204" pitchFamily="34" charset="0"/>
              </a:defRPr>
            </a:lvl1pPr>
            <a:lvl2pPr marL="571486" indent="-334954">
              <a:lnSpc>
                <a:spcPct val="100000"/>
              </a:lnSpc>
              <a:spcBef>
                <a:spcPts val="600"/>
              </a:spcBef>
              <a:buClr>
                <a:schemeClr val="accent4"/>
              </a:buClr>
              <a:buFont typeface="Wingdings" panose="05000000000000000000" pitchFamily="2" charset="2"/>
              <a:buChar char="§"/>
              <a:defRPr sz="2000" b="0" i="0">
                <a:solidFill>
                  <a:schemeClr val="bg1"/>
                </a:solidFill>
                <a:latin typeface="Arial" panose="020B0604020202020204" pitchFamily="34" charset="0"/>
              </a:defRPr>
            </a:lvl2pPr>
            <a:lvl3pPr marL="1028674" indent="-288918">
              <a:lnSpc>
                <a:spcPct val="100000"/>
              </a:lnSpc>
              <a:spcBef>
                <a:spcPts val="600"/>
              </a:spcBef>
              <a:buClr>
                <a:schemeClr val="accent4"/>
              </a:buClr>
              <a:buFont typeface="Arial" panose="020B0604020202020204" pitchFamily="34" charset="0"/>
              <a:buChar char="−"/>
              <a:defRPr sz="1600" b="0" i="0" baseline="0">
                <a:solidFill>
                  <a:schemeClr val="bg1"/>
                </a:solidFill>
                <a:latin typeface="Arial" panose="020B0604020202020204" pitchFamily="34" charset="0"/>
              </a:defRPr>
            </a:lvl3pPr>
            <a:lvl4pPr marL="685783" indent="-118869">
              <a:lnSpc>
                <a:spcPct val="130000"/>
              </a:lnSpc>
              <a:spcBef>
                <a:spcPts val="600"/>
              </a:spcBef>
              <a:buClr>
                <a:schemeClr val="accent4"/>
              </a:buClr>
              <a:buFont typeface="Wingdings" charset="2"/>
              <a:buChar char="§"/>
              <a:defRPr sz="1000">
                <a:solidFill>
                  <a:schemeClr val="bg1"/>
                </a:solidFill>
              </a:defRPr>
            </a:lvl4pPr>
            <a:lvl5pPr marL="868658" indent="-118869">
              <a:lnSpc>
                <a:spcPct val="100000"/>
              </a:lnSpc>
              <a:spcBef>
                <a:spcPts val="600"/>
              </a:spcBef>
              <a:buClr>
                <a:schemeClr val="accent4"/>
              </a:buClr>
              <a:buFont typeface="Wingdings" charset="2"/>
              <a:buChar char="§"/>
              <a:defRPr sz="1000">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0F954B14-A679-1E49-8775-A4AE5709AD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6390330"/>
            <a:ext cx="1337733" cy="164745"/>
          </a:xfrm>
          <a:prstGeom prst="rect">
            <a:avLst/>
          </a:prstGeom>
        </p:spPr>
      </p:pic>
    </p:spTree>
    <p:extLst>
      <p:ext uri="{BB962C8B-B14F-4D97-AF65-F5344CB8AC3E}">
        <p14:creationId xmlns:p14="http://schemas.microsoft.com/office/powerpoint/2010/main" val="170661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ection Divider_Dark">
    <p:bg>
      <p:bgPr>
        <a:solidFill>
          <a:schemeClr val="tx2"/>
        </a:solidFill>
        <a:effectLst/>
      </p:bgPr>
    </p:bg>
    <p:spTree>
      <p:nvGrpSpPr>
        <p:cNvPr id="1" name=""/>
        <p:cNvGrpSpPr/>
        <p:nvPr/>
      </p:nvGrpSpPr>
      <p:grpSpPr>
        <a:xfrm>
          <a:off x="0" y="0"/>
          <a:ext cx="0" cy="0"/>
          <a:chOff x="0" y="0"/>
          <a:chExt cx="0" cy="0"/>
        </a:xfrm>
      </p:grpSpPr>
      <p:sp>
        <p:nvSpPr>
          <p:cNvPr id="18" name="Title 1"/>
          <p:cNvSpPr>
            <a:spLocks noGrp="1"/>
          </p:cNvSpPr>
          <p:nvPr>
            <p:ph type="ctrTitle" hasCustomPrompt="1"/>
          </p:nvPr>
        </p:nvSpPr>
        <p:spPr>
          <a:xfrm>
            <a:off x="1295400" y="3060310"/>
            <a:ext cx="5486400" cy="1450975"/>
          </a:xfrm>
          <a:prstGeom prst="rect">
            <a:avLst/>
          </a:prstGeom>
        </p:spPr>
        <p:txBody>
          <a:bodyPr anchor="b" anchorCtr="0">
            <a:normAutofit/>
          </a:bodyPr>
          <a:lstStyle>
            <a:lvl1pPr>
              <a:defRPr sz="4200" b="0" i="0" baseline="0">
                <a:solidFill>
                  <a:srgbClr val="FFFFFF"/>
                </a:solidFill>
                <a:latin typeface="Arial" panose="020B0604020202020204" pitchFamily="34" charset="0"/>
              </a:defRPr>
            </a:lvl1pPr>
          </a:lstStyle>
          <a:p>
            <a:r>
              <a:rPr lang="en-US"/>
              <a:t>Presentation Section</a:t>
            </a:r>
            <a:br>
              <a:rPr lang="en-US"/>
            </a:br>
            <a:r>
              <a:rPr lang="en-US"/>
              <a:t>Divider Title</a:t>
            </a:r>
          </a:p>
        </p:txBody>
      </p:sp>
      <p:sp>
        <p:nvSpPr>
          <p:cNvPr id="19" name="Subtitle 2"/>
          <p:cNvSpPr>
            <a:spLocks noGrp="1"/>
          </p:cNvSpPr>
          <p:nvPr>
            <p:ph type="subTitle" idx="1" hasCustomPrompt="1"/>
          </p:nvPr>
        </p:nvSpPr>
        <p:spPr>
          <a:xfrm>
            <a:off x="1295400" y="4695325"/>
            <a:ext cx="10363200" cy="685800"/>
          </a:xfrm>
          <a:prstGeom prst="rect">
            <a:avLst/>
          </a:prstGeom>
        </p:spPr>
        <p:txBody>
          <a:bodyPr/>
          <a:lstStyle>
            <a:lvl1pPr marL="0" indent="0" algn="l">
              <a:buNone/>
              <a:defRPr sz="2200" b="0" i="0" baseline="0">
                <a:solidFill>
                  <a:srgbClr val="FFFFFF"/>
                </a:solidFill>
                <a:latin typeface="Arial" panose="020B0604020202020204"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Subtitle</a:t>
            </a:r>
          </a:p>
        </p:txBody>
      </p:sp>
      <p:pic>
        <p:nvPicPr>
          <p:cNvPr id="2" name="Picture 1">
            <a:extLst>
              <a:ext uri="{FF2B5EF4-FFF2-40B4-BE49-F238E27FC236}">
                <a16:creationId xmlns:a16="http://schemas.microsoft.com/office/drawing/2014/main" id="{6E7326DB-2FE6-8C42-B924-3A065C06F761}"/>
              </a:ext>
            </a:extLst>
          </p:cNvPr>
          <p:cNvPicPr>
            <a:picLocks noChangeAspect="1"/>
          </p:cNvPicPr>
          <p:nvPr/>
        </p:nvPicPr>
        <p:blipFill>
          <a:blip r:embed="rId2">
            <a:alphaModFix amt="26000"/>
          </a:blip>
          <a:stretch>
            <a:fillRect/>
          </a:stretch>
        </p:blipFill>
        <p:spPr>
          <a:xfrm>
            <a:off x="8718720" y="-2372812"/>
            <a:ext cx="7691629" cy="11603624"/>
          </a:xfrm>
          <a:prstGeom prst="rect">
            <a:avLst/>
          </a:prstGeom>
        </p:spPr>
      </p:pic>
      <p:pic>
        <p:nvPicPr>
          <p:cNvPr id="12" name="Picture 11">
            <a:extLst>
              <a:ext uri="{FF2B5EF4-FFF2-40B4-BE49-F238E27FC236}">
                <a16:creationId xmlns:a16="http://schemas.microsoft.com/office/drawing/2014/main" id="{A46FAAC3-84F1-2D4B-BE93-674CCB973EDB}"/>
              </a:ext>
            </a:extLst>
          </p:cNvPr>
          <p:cNvPicPr>
            <a:picLocks noChangeAspect="1"/>
          </p:cNvPicPr>
          <p:nvPr/>
        </p:nvPicPr>
        <p:blipFill>
          <a:blip r:embed="rId3"/>
          <a:stretch>
            <a:fillRect/>
          </a:stretch>
        </p:blipFill>
        <p:spPr>
          <a:xfrm>
            <a:off x="9781961" y="3055027"/>
            <a:ext cx="4385545" cy="5167547"/>
          </a:xfrm>
          <a:prstGeom prst="rect">
            <a:avLst/>
          </a:prstGeom>
        </p:spPr>
      </p:pic>
      <p:sp>
        <p:nvSpPr>
          <p:cNvPr id="16" name="TextBox 15">
            <a:extLst>
              <a:ext uri="{FF2B5EF4-FFF2-40B4-BE49-F238E27FC236}">
                <a16:creationId xmlns:a16="http://schemas.microsoft.com/office/drawing/2014/main" id="{42170A23-083E-0D44-87F3-4B79728C980D}"/>
              </a:ext>
            </a:extLst>
          </p:cNvPr>
          <p:cNvSpPr txBox="1"/>
          <p:nvPr/>
        </p:nvSpPr>
        <p:spPr>
          <a:xfrm>
            <a:off x="7239000" y="6372674"/>
            <a:ext cx="2743200" cy="200055"/>
          </a:xfrm>
          <a:prstGeom prst="rect">
            <a:avLst/>
          </a:prstGeom>
          <a:noFill/>
        </p:spPr>
        <p:txBody>
          <a:bodyPr wrap="square" rtlCol="0">
            <a:spAutoFit/>
          </a:bodyPr>
          <a:lstStyle/>
          <a:p>
            <a:pPr algn="r"/>
            <a:r>
              <a:rPr lang="en-US" sz="700" b="0" i="0">
                <a:solidFill>
                  <a:schemeClr val="bg1"/>
                </a:solidFill>
                <a:latin typeface="Arial" panose="020B0604020202020204" pitchFamily="34" charset="0"/>
              </a:rPr>
              <a:t>© 2022 </a:t>
            </a:r>
            <a:r>
              <a:rPr lang="en-US" sz="700" b="0" i="0" baseline="0">
                <a:solidFill>
                  <a:schemeClr val="bg1"/>
                </a:solidFill>
                <a:latin typeface="Arial" panose="020B0604020202020204" pitchFamily="34" charset="0"/>
              </a:rPr>
              <a:t>BlackBerry QNX</a:t>
            </a:r>
            <a:r>
              <a:rPr lang="en-US" sz="700" b="0" i="0">
                <a:solidFill>
                  <a:schemeClr val="bg1"/>
                </a:solidFill>
                <a:latin typeface="Arial" panose="020B0604020202020204" pitchFamily="34" charset="0"/>
              </a:rPr>
              <a:t>. All Rights Reserved.</a:t>
            </a:r>
          </a:p>
        </p:txBody>
      </p:sp>
      <p:pic>
        <p:nvPicPr>
          <p:cNvPr id="17" name="Picture 16">
            <a:extLst>
              <a:ext uri="{FF2B5EF4-FFF2-40B4-BE49-F238E27FC236}">
                <a16:creationId xmlns:a16="http://schemas.microsoft.com/office/drawing/2014/main" id="{34195762-79CB-FD47-B6AA-2481BA41C4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6390330"/>
            <a:ext cx="1337733" cy="164745"/>
          </a:xfrm>
          <a:prstGeom prst="rect">
            <a:avLst/>
          </a:prstGeom>
        </p:spPr>
      </p:pic>
    </p:spTree>
    <p:extLst>
      <p:ext uri="{BB962C8B-B14F-4D97-AF65-F5344CB8AC3E}">
        <p14:creationId xmlns:p14="http://schemas.microsoft.com/office/powerpoint/2010/main" val="2548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Agenda Slid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AE3D861-D590-A74A-8F86-85B3A5ED144E}"/>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47698" y="5983470"/>
            <a:ext cx="4527675" cy="360818"/>
          </a:xfrm>
          <a:prstGeom prst="rect">
            <a:avLst/>
          </a:prstGeom>
        </p:spPr>
      </p:pic>
      <p:pic>
        <p:nvPicPr>
          <p:cNvPr id="3" name="Picture 2">
            <a:extLst>
              <a:ext uri="{FF2B5EF4-FFF2-40B4-BE49-F238E27FC236}">
                <a16:creationId xmlns:a16="http://schemas.microsoft.com/office/drawing/2014/main" id="{9416E82A-960D-A84D-9B9D-B0CAF73F481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970F3495-836A-E34E-9D69-FC1AA5BE5C80}"/>
              </a:ext>
            </a:extLst>
          </p:cNvPr>
          <p:cNvSpPr>
            <a:spLocks noGrp="1"/>
          </p:cNvSpPr>
          <p:nvPr>
            <p:ph type="body" sz="quarter" idx="10"/>
          </p:nvPr>
        </p:nvSpPr>
        <p:spPr>
          <a:xfrm>
            <a:off x="444066" y="1319213"/>
            <a:ext cx="8943542" cy="4664257"/>
          </a:xfrm>
          <a:prstGeom prst="rect">
            <a:avLst/>
          </a:prstGeom>
        </p:spPr>
        <p:txBody>
          <a:bodyPr numCol="2"/>
          <a:lstStyle>
            <a:lvl1pPr marL="342900" indent="-342900">
              <a:lnSpc>
                <a:spcPct val="250000"/>
              </a:lnSpc>
              <a:buFontTx/>
              <a:buBlip>
                <a:blip r:embed="rId5">
                  <a:extLst>
                    <a:ext uri="{96DAC541-7B7A-43D3-8B79-37D633B846F1}">
                      <asvg:svgBlip xmlns:asvg="http://schemas.microsoft.com/office/drawing/2016/SVG/main" r:embed="rId6"/>
                    </a:ext>
                  </a:extLst>
                </a:blip>
              </a:buBlip>
              <a:defRPr sz="1800" b="1" i="0" baseline="0">
                <a:solidFill>
                  <a:schemeClr val="bg1"/>
                </a:solidFill>
                <a:latin typeface="Arial" panose="020B0604020202020204" pitchFamily="34" charset="0"/>
              </a:defRPr>
            </a:lvl1pPr>
            <a:lvl2pPr marL="742950" indent="-285750">
              <a:buFont typeface="Arial" panose="020B0604020202020204" pitchFamily="34" charset="0"/>
              <a:buChar char="•"/>
              <a:defRPr sz="1800" baseline="0">
                <a:solidFill>
                  <a:schemeClr val="bg1"/>
                </a:solidFill>
                <a:latin typeface="Roboto Medium" panose="02000000000000000000" pitchFamily="2" charset="0"/>
              </a:defRPr>
            </a:lvl2pPr>
            <a:lvl3pPr marL="1143000" indent="-228600">
              <a:buFont typeface="Arial" panose="020B0604020202020204" pitchFamily="34" charset="0"/>
              <a:buChar char="•"/>
              <a:defRPr sz="1800" baseline="0">
                <a:solidFill>
                  <a:schemeClr val="bg1"/>
                </a:solidFill>
                <a:latin typeface="Roboto Medium" panose="02000000000000000000" pitchFamily="2" charset="0"/>
              </a:defRPr>
            </a:lvl3pPr>
            <a:lvl4pPr marL="1600200" indent="-228600">
              <a:buFont typeface="Arial" panose="020B0604020202020204" pitchFamily="34" charset="0"/>
              <a:buChar char="•"/>
              <a:defRPr sz="1800" baseline="0">
                <a:solidFill>
                  <a:schemeClr val="bg1"/>
                </a:solidFill>
                <a:latin typeface="Roboto Medium" panose="02000000000000000000" pitchFamily="2" charset="0"/>
              </a:defRPr>
            </a:lvl4pPr>
            <a:lvl5pPr marL="2057400" indent="-228600">
              <a:buFont typeface="Arial" panose="020B0604020202020204" pitchFamily="34" charset="0"/>
              <a:buChar char="•"/>
              <a:defRPr sz="1800" baseline="0">
                <a:solidFill>
                  <a:schemeClr val="bg1"/>
                </a:solidFill>
                <a:latin typeface="Roboto Medium" panose="02000000000000000000" pitchFamily="2" charset="0"/>
              </a:defRPr>
            </a:lvl5pPr>
          </a:lstStyle>
          <a:p>
            <a:pPr lvl="0"/>
            <a:r>
              <a:rPr lang="en-US"/>
              <a:t>Click to edit Master text styles</a:t>
            </a:r>
          </a:p>
        </p:txBody>
      </p:sp>
      <p:sp>
        <p:nvSpPr>
          <p:cNvPr id="7" name="Title 9">
            <a:extLst>
              <a:ext uri="{FF2B5EF4-FFF2-40B4-BE49-F238E27FC236}">
                <a16:creationId xmlns:a16="http://schemas.microsoft.com/office/drawing/2014/main" id="{FD06A150-6B7C-3348-82FD-3D9C45F77DC7}"/>
              </a:ext>
            </a:extLst>
          </p:cNvPr>
          <p:cNvSpPr>
            <a:spLocks noGrp="1"/>
          </p:cNvSpPr>
          <p:nvPr>
            <p:ph type="title" hasCustomPrompt="1"/>
          </p:nvPr>
        </p:nvSpPr>
        <p:spPr>
          <a:xfrm>
            <a:off x="444066" y="568612"/>
            <a:ext cx="8943542" cy="481975"/>
          </a:xfrm>
          <a:prstGeom prst="rect">
            <a:avLst/>
          </a:prstGeom>
        </p:spPr>
        <p:txBody>
          <a:bodyPr/>
          <a:lstStyle>
            <a:lvl1pPr algn="l">
              <a:defRPr sz="2800" b="1" i="0" cap="all" baseline="0">
                <a:solidFill>
                  <a:schemeClr val="bg1"/>
                </a:solidFill>
                <a:latin typeface="Arial" panose="020B0604020202020204" pitchFamily="34" charset="0"/>
                <a:ea typeface="Roboto Medium" panose="02000000000000000000" pitchFamily="2" charset="0"/>
              </a:defRPr>
            </a:lvl1pPr>
          </a:lstStyle>
          <a:p>
            <a:r>
              <a:rPr lang="en-CA" i="1">
                <a:solidFill>
                  <a:schemeClr val="bg1"/>
                </a:solidFill>
                <a:latin typeface="Roboto Medium" panose="02000000000000000000" pitchFamily="2" charset="0"/>
                <a:ea typeface="Roboto Medium" panose="02000000000000000000" pitchFamily="2" charset="0"/>
              </a:rPr>
              <a:t>Today’s Agenda</a:t>
            </a:r>
            <a:endParaRPr lang="en-US" sz="6600" i="1">
              <a:solidFill>
                <a:schemeClr val="bg1"/>
              </a:solidFill>
              <a:latin typeface="Roboto Medium" panose="02000000000000000000" pitchFamily="2" charset="0"/>
              <a:ea typeface="Roboto Medium" panose="02000000000000000000" pitchFamily="2" charset="0"/>
            </a:endParaRPr>
          </a:p>
        </p:txBody>
      </p:sp>
      <p:sp>
        <p:nvSpPr>
          <p:cNvPr id="11" name="Slide Number Placeholder 4">
            <a:extLst>
              <a:ext uri="{FF2B5EF4-FFF2-40B4-BE49-F238E27FC236}">
                <a16:creationId xmlns:a16="http://schemas.microsoft.com/office/drawing/2014/main" id="{18E8406D-3D59-4E44-BA3E-5A278E8A4E7E}"/>
              </a:ext>
            </a:extLst>
          </p:cNvPr>
          <p:cNvSpPr txBox="1">
            <a:spLocks noGrp="1"/>
          </p:cNvSpPr>
          <p:nvPr userDrawn="1"/>
        </p:nvSpPr>
        <p:spPr bwMode="auto">
          <a:xfrm rot="10800000" flipV="1">
            <a:off x="11379200" y="6539516"/>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16" name="Rectangle 15">
            <a:extLst>
              <a:ext uri="{FF2B5EF4-FFF2-40B4-BE49-F238E27FC236}">
                <a16:creationId xmlns:a16="http://schemas.microsoft.com/office/drawing/2014/main" id="{5E63157C-FEC1-BC47-A109-496A442BE2BA}"/>
              </a:ext>
            </a:extLst>
          </p:cNvPr>
          <p:cNvSpPr/>
          <p:nvPr userDrawn="1"/>
        </p:nvSpPr>
        <p:spPr>
          <a:xfrm>
            <a:off x="0" y="6419654"/>
            <a:ext cx="12192000" cy="438346"/>
          </a:xfrm>
          <a:prstGeom prst="rect">
            <a:avLst/>
          </a:prstGeom>
          <a:solidFill>
            <a:srgbClr val="0135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7" name="TextBox 16">
            <a:extLst>
              <a:ext uri="{FF2B5EF4-FFF2-40B4-BE49-F238E27FC236}">
                <a16:creationId xmlns:a16="http://schemas.microsoft.com/office/drawing/2014/main" id="{80D63C80-4DD1-3043-AD9C-238F86CECEB3}"/>
              </a:ext>
            </a:extLst>
          </p:cNvPr>
          <p:cNvSpPr txBox="1"/>
          <p:nvPr userDrawn="1"/>
        </p:nvSpPr>
        <p:spPr>
          <a:xfrm>
            <a:off x="8305800" y="6549281"/>
            <a:ext cx="2743200" cy="200055"/>
          </a:xfrm>
          <a:prstGeom prst="rect">
            <a:avLst/>
          </a:prstGeom>
          <a:noFill/>
        </p:spPr>
        <p:txBody>
          <a:bodyPr wrap="square" rtlCol="0">
            <a:spAutoFit/>
          </a:bodyPr>
          <a:lstStyle/>
          <a:p>
            <a:pPr algn="r"/>
            <a:r>
              <a:rPr lang="en-US" sz="700" b="0" i="0">
                <a:solidFill>
                  <a:srgbClr val="FFFFFF"/>
                </a:solidFill>
                <a:latin typeface="Arial" panose="020B0604020202020204" pitchFamily="34" charset="0"/>
              </a:rPr>
              <a:t>© </a:t>
            </a:r>
            <a:r>
              <a:rPr lang="en-CA" sz="700" b="0" i="0">
                <a:solidFill>
                  <a:srgbClr val="FFFFFF"/>
                </a:solidFill>
                <a:latin typeface="Arial" panose="020B0604020202020204" pitchFamily="34" charset="0"/>
              </a:rPr>
              <a:t>2021 </a:t>
            </a:r>
            <a:r>
              <a:rPr lang="en-US" sz="700" b="0" i="0" baseline="0">
                <a:solidFill>
                  <a:srgbClr val="FFFFFF"/>
                </a:solidFill>
                <a:latin typeface="Arial" panose="020B0604020202020204" pitchFamily="34" charset="0"/>
              </a:rPr>
              <a:t>BlackBerry</a:t>
            </a:r>
            <a:r>
              <a:rPr lang="en-US" sz="700" b="0" i="0">
                <a:solidFill>
                  <a:srgbClr val="FFFFFF"/>
                </a:solidFill>
                <a:latin typeface="Arial" panose="020B0604020202020204" pitchFamily="34" charset="0"/>
              </a:rPr>
              <a:t>. All Rights Reserved.</a:t>
            </a:r>
          </a:p>
        </p:txBody>
      </p:sp>
      <p:sp>
        <p:nvSpPr>
          <p:cNvPr id="18" name="Slide Number Placeholder 4">
            <a:extLst>
              <a:ext uri="{FF2B5EF4-FFF2-40B4-BE49-F238E27FC236}">
                <a16:creationId xmlns:a16="http://schemas.microsoft.com/office/drawing/2014/main" id="{18E8406D-3D59-4E44-BA3E-5A278E8A4E7E}"/>
              </a:ext>
            </a:extLst>
          </p:cNvPr>
          <p:cNvSpPr txBox="1">
            <a:spLocks noGrp="1"/>
          </p:cNvSpPr>
          <p:nvPr userDrawn="1"/>
        </p:nvSpPr>
        <p:spPr bwMode="auto">
          <a:xfrm rot="10800000" flipV="1">
            <a:off x="11379200" y="6539516"/>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endParaRPr>
          </a:p>
        </p:txBody>
      </p:sp>
      <p:pic>
        <p:nvPicPr>
          <p:cNvPr id="19" name="Picture 18">
            <a:extLst>
              <a:ext uri="{FF2B5EF4-FFF2-40B4-BE49-F238E27FC236}">
                <a16:creationId xmlns:a16="http://schemas.microsoft.com/office/drawing/2014/main" id="{33773F5E-771B-5840-8630-389781BB82A8}"/>
              </a:ext>
            </a:extLst>
          </p:cNvPr>
          <p:cNvPicPr>
            <a:picLocks noChangeAspect="1"/>
          </p:cNvPicPr>
          <p:nvPr userDrawn="1"/>
        </p:nvPicPr>
        <p:blipFill>
          <a:blip r:embed="rId7" cstate="hqprint">
            <a:extLst>
              <a:ext uri="{28A0092B-C50C-407E-A947-70E740481C1C}">
                <a14:useLocalDpi xmlns:a14="http://schemas.microsoft.com/office/drawing/2010/main"/>
              </a:ext>
            </a:extLst>
          </a:blip>
          <a:srcRect/>
          <a:stretch/>
        </p:blipFill>
        <p:spPr>
          <a:xfrm>
            <a:off x="444066" y="6538437"/>
            <a:ext cx="2643409" cy="213917"/>
          </a:xfrm>
          <a:prstGeom prst="rect">
            <a:avLst/>
          </a:prstGeom>
        </p:spPr>
      </p:pic>
      <p:grpSp>
        <p:nvGrpSpPr>
          <p:cNvPr id="20" name="Group 19">
            <a:extLst>
              <a:ext uri="{FF2B5EF4-FFF2-40B4-BE49-F238E27FC236}">
                <a16:creationId xmlns:a16="http://schemas.microsoft.com/office/drawing/2014/main" id="{98E110EF-1433-004F-9312-E8027F42E6CD}"/>
              </a:ext>
            </a:extLst>
          </p:cNvPr>
          <p:cNvGrpSpPr/>
          <p:nvPr userDrawn="1"/>
        </p:nvGrpSpPr>
        <p:grpSpPr>
          <a:xfrm>
            <a:off x="3249024" y="6531410"/>
            <a:ext cx="1583488" cy="246221"/>
            <a:chOff x="3249024" y="6531410"/>
            <a:chExt cx="1583488" cy="246221"/>
          </a:xfrm>
        </p:grpSpPr>
        <p:sp>
          <p:nvSpPr>
            <p:cNvPr id="21" name="TextBox 20">
              <a:extLst>
                <a:ext uri="{FF2B5EF4-FFF2-40B4-BE49-F238E27FC236}">
                  <a16:creationId xmlns:a16="http://schemas.microsoft.com/office/drawing/2014/main" id="{461BD297-A076-6D41-B101-1DCEE985CB03}"/>
                </a:ext>
              </a:extLst>
            </p:cNvPr>
            <p:cNvSpPr txBox="1"/>
            <p:nvPr userDrawn="1"/>
          </p:nvSpPr>
          <p:spPr>
            <a:xfrm>
              <a:off x="3302761" y="6531410"/>
              <a:ext cx="1529751" cy="246221"/>
            </a:xfrm>
            <a:prstGeom prst="rect">
              <a:avLst/>
            </a:prstGeom>
            <a:noFill/>
          </p:spPr>
          <p:txBody>
            <a:bodyPr wrap="square" rtlCol="0">
              <a:spAutoFit/>
            </a:bodyPr>
            <a:lstStyle/>
            <a:p>
              <a:pPr algn="l"/>
              <a:r>
                <a:rPr lang="en-US" sz="1000" b="0" i="0" spc="0">
                  <a:solidFill>
                    <a:srgbClr val="FFFFFF"/>
                  </a:solidFill>
                  <a:latin typeface="Arial" panose="020B0604020202020204" pitchFamily="34" charset="0"/>
                  <a:ea typeface="Roboto Light" pitchFamily="2" charset="0"/>
                </a:rPr>
                <a:t>Security Summit 2021</a:t>
              </a:r>
            </a:p>
          </p:txBody>
        </p:sp>
        <p:cxnSp>
          <p:nvCxnSpPr>
            <p:cNvPr id="22" name="Straight Connector 21">
              <a:extLst>
                <a:ext uri="{FF2B5EF4-FFF2-40B4-BE49-F238E27FC236}">
                  <a16:creationId xmlns:a16="http://schemas.microsoft.com/office/drawing/2014/main" id="{CC159991-A52A-A94F-89F0-B13FC0108941}"/>
                </a:ext>
              </a:extLst>
            </p:cNvPr>
            <p:cNvCxnSpPr>
              <a:cxnSpLocks/>
            </p:cNvCxnSpPr>
            <p:nvPr userDrawn="1"/>
          </p:nvCxnSpPr>
          <p:spPr>
            <a:xfrm>
              <a:off x="3249024" y="6586674"/>
              <a:ext cx="0" cy="128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091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Bullets">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EC1F987-8591-114D-A618-D02DB0BED118}"/>
              </a:ext>
            </a:extLst>
          </p:cNvPr>
          <p:cNvPicPr>
            <a:picLocks noChangeAspect="1"/>
          </p:cNvPicPr>
          <p:nvPr/>
        </p:nvPicPr>
        <p:blipFill>
          <a:blip r:embed="rId2">
            <a:alphaModFix amt="15000"/>
          </a:blip>
          <a:stretch>
            <a:fillRect/>
          </a:stretch>
        </p:blipFill>
        <p:spPr>
          <a:xfrm>
            <a:off x="9982200" y="-3581400"/>
            <a:ext cx="7691629" cy="11603624"/>
          </a:xfrm>
          <a:prstGeom prst="rect">
            <a:avLst/>
          </a:prstGeom>
        </p:spPr>
      </p:pic>
      <p:pic>
        <p:nvPicPr>
          <p:cNvPr id="20" name="Picture 19">
            <a:extLst>
              <a:ext uri="{FF2B5EF4-FFF2-40B4-BE49-F238E27FC236}">
                <a16:creationId xmlns:a16="http://schemas.microsoft.com/office/drawing/2014/main" id="{2D1B5023-06AD-C646-850E-5ADEAE660A7B}"/>
              </a:ext>
            </a:extLst>
          </p:cNvPr>
          <p:cNvPicPr>
            <a:picLocks noChangeAspect="1"/>
          </p:cNvPicPr>
          <p:nvPr/>
        </p:nvPicPr>
        <p:blipFill>
          <a:blip r:embed="rId3" cstate="email">
            <a:alphaModFix amt="72000"/>
            <a:extLst>
              <a:ext uri="{28A0092B-C50C-407E-A947-70E740481C1C}">
                <a14:useLocalDpi xmlns:a14="http://schemas.microsoft.com/office/drawing/2010/main"/>
              </a:ext>
            </a:extLst>
          </a:blip>
          <a:stretch>
            <a:fillRect/>
          </a:stretch>
        </p:blipFill>
        <p:spPr>
          <a:xfrm flipH="1">
            <a:off x="10526014" y="4056068"/>
            <a:ext cx="3987800" cy="5410200"/>
          </a:xfrm>
          <a:prstGeom prst="rect">
            <a:avLst/>
          </a:prstGeom>
        </p:spPr>
      </p:pic>
      <p:sp>
        <p:nvSpPr>
          <p:cNvPr id="14" name="Slide Number Placeholder 4"/>
          <p:cNvSpPr txBox="1">
            <a:spLocks noGrp="1"/>
          </p:cNvSpPr>
          <p:nvPr/>
        </p:nvSpPr>
        <p:spPr bwMode="auto">
          <a:xfrm rot="10800000" flipV="1">
            <a:off x="11479514" y="6159522"/>
            <a:ext cx="407686" cy="219586"/>
          </a:xfrm>
          <a:prstGeom prst="rect">
            <a:avLst/>
          </a:prstGeom>
          <a:noFill/>
          <a:ln w="9525">
            <a:noFill/>
            <a:miter lim="800000"/>
            <a:headEnd/>
            <a:tailEnd/>
          </a:ln>
        </p:spPr>
        <p:txBody>
          <a:bodyPr anchor="ctr"/>
          <a:lstStyle/>
          <a:p>
            <a:pPr marL="0" marR="0" lvl="0" indent="0" algn="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2"/>
                </a:solidFill>
                <a:effectLst/>
                <a:uLnTx/>
                <a:uFillTx/>
                <a:latin typeface="Arial" panose="020B0604020202020204" pitchFamily="34" charset="0"/>
              </a:rPr>
              <a:pPr marL="0" marR="0" lvl="0" indent="0" algn="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2"/>
              </a:solidFill>
              <a:effectLst/>
              <a:uLnTx/>
              <a:uFillTx/>
              <a:latin typeface="Arial" panose="020B0604020202020204" pitchFamily="34" charset="0"/>
            </a:endParaRPr>
          </a:p>
        </p:txBody>
      </p:sp>
      <p:sp>
        <p:nvSpPr>
          <p:cNvPr id="10" name="TextBox 9"/>
          <p:cNvSpPr txBox="1"/>
          <p:nvPr/>
        </p:nvSpPr>
        <p:spPr>
          <a:xfrm>
            <a:off x="9167037" y="6379108"/>
            <a:ext cx="2743200" cy="200055"/>
          </a:xfrm>
          <a:prstGeom prst="rect">
            <a:avLst/>
          </a:prstGeom>
          <a:noFill/>
        </p:spPr>
        <p:txBody>
          <a:bodyPr wrap="square" rtlCol="0">
            <a:spAutoFit/>
          </a:bodyPr>
          <a:lstStyle/>
          <a:p>
            <a:pPr algn="r"/>
            <a:r>
              <a:rPr lang="en-US" sz="700" b="0" i="0">
                <a:solidFill>
                  <a:schemeClr val="bg1"/>
                </a:solidFill>
                <a:latin typeface="Arial" panose="020B0604020202020204" pitchFamily="34" charset="0"/>
              </a:rPr>
              <a:t>© 2021 </a:t>
            </a:r>
            <a:r>
              <a:rPr lang="en-US" sz="700" b="0" i="0" baseline="0">
                <a:solidFill>
                  <a:schemeClr val="bg1"/>
                </a:solidFill>
                <a:latin typeface="Arial" panose="020B0604020202020204" pitchFamily="34" charset="0"/>
              </a:rPr>
              <a:t>BlackBerry QNX</a:t>
            </a:r>
            <a:r>
              <a:rPr lang="en-US" sz="700" b="0" i="0">
                <a:solidFill>
                  <a:schemeClr val="bg1"/>
                </a:solidFill>
                <a:latin typeface="Arial" panose="020B0604020202020204" pitchFamily="34" charset="0"/>
              </a:rPr>
              <a:t>. All Rights Reserved.</a:t>
            </a:r>
          </a:p>
        </p:txBody>
      </p:sp>
      <p:pic>
        <p:nvPicPr>
          <p:cNvPr id="11" name="Picture 10">
            <a:extLst>
              <a:ext uri="{FF2B5EF4-FFF2-40B4-BE49-F238E27FC236}">
                <a16:creationId xmlns:a16="http://schemas.microsoft.com/office/drawing/2014/main" id="{6F167583-4768-254C-96DC-406AE10CD01C}"/>
              </a:ext>
            </a:extLst>
          </p:cNvPr>
          <p:cNvPicPr>
            <a:picLocks noChangeAspect="1"/>
          </p:cNvPicPr>
          <p:nvPr userDrawn="1"/>
        </p:nvPicPr>
        <p:blipFill>
          <a:blip r:embed="rId4"/>
          <a:stretch>
            <a:fillRect/>
          </a:stretch>
        </p:blipFill>
        <p:spPr>
          <a:xfrm>
            <a:off x="443948" y="6368990"/>
            <a:ext cx="1447865" cy="174863"/>
          </a:xfrm>
          <a:prstGeom prst="rect">
            <a:avLst/>
          </a:prstGeom>
        </p:spPr>
      </p:pic>
    </p:spTree>
    <p:extLst>
      <p:ext uri="{BB962C8B-B14F-4D97-AF65-F5344CB8AC3E}">
        <p14:creationId xmlns:p14="http://schemas.microsoft.com/office/powerpoint/2010/main" val="159000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pic>
        <p:nvPicPr>
          <p:cNvPr id="5" name="Picture 4" descr="A picture containing computer, computer, swimming&#10;&#10;Description automatically generated">
            <a:extLst>
              <a:ext uri="{FF2B5EF4-FFF2-40B4-BE49-F238E27FC236}">
                <a16:creationId xmlns:a16="http://schemas.microsoft.com/office/drawing/2014/main" id="{5C0F4BCF-7104-CC46-A3D1-3F933E79FDD5}"/>
              </a:ext>
            </a:extLst>
          </p:cNvPr>
          <p:cNvPicPr>
            <a:picLocks noChangeAspect="1"/>
          </p:cNvPicPr>
          <p:nvPr/>
        </p:nvPicPr>
        <p:blipFill>
          <a:blip r:embed="rId2"/>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E759F0E-AE9A-1A42-979C-0C652B2A4D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Title 9">
            <a:extLst>
              <a:ext uri="{FF2B5EF4-FFF2-40B4-BE49-F238E27FC236}">
                <a16:creationId xmlns:a16="http://schemas.microsoft.com/office/drawing/2014/main" id="{71253767-2AB1-0A42-9812-864C43A19A89}"/>
              </a:ext>
            </a:extLst>
          </p:cNvPr>
          <p:cNvSpPr>
            <a:spLocks noGrp="1"/>
          </p:cNvSpPr>
          <p:nvPr>
            <p:ph type="title" hasCustomPrompt="1"/>
          </p:nvPr>
        </p:nvSpPr>
        <p:spPr>
          <a:xfrm>
            <a:off x="2620347" y="2917474"/>
            <a:ext cx="6951306" cy="1023052"/>
          </a:xfrm>
          <a:prstGeom prst="rect">
            <a:avLst/>
          </a:prstGeom>
        </p:spPr>
        <p:txBody>
          <a:bodyPr/>
          <a:lstStyle>
            <a:lvl1pPr algn="ctr">
              <a:defRPr sz="3200" b="1" i="0" cap="all" baseline="0">
                <a:solidFill>
                  <a:schemeClr val="bg1"/>
                </a:solidFill>
                <a:latin typeface="Arial" panose="020B0604020202020204" pitchFamily="34" charset="0"/>
                <a:ea typeface="Roboto Medium" panose="02000000000000000000" pitchFamily="2" charset="0"/>
              </a:defRPr>
            </a:lvl1pPr>
          </a:lstStyle>
          <a:p>
            <a:r>
              <a:rPr lang="en-CA" i="1">
                <a:solidFill>
                  <a:schemeClr val="bg1"/>
                </a:solidFill>
                <a:latin typeface="Roboto Medium" panose="02000000000000000000" pitchFamily="2" charset="0"/>
                <a:ea typeface="Roboto Medium" panose="02000000000000000000" pitchFamily="2" charset="0"/>
              </a:rPr>
              <a:t>Make An Inspiring Statement or phrase here</a:t>
            </a:r>
            <a:endParaRPr lang="en-US" sz="6600" i="1">
              <a:solidFill>
                <a:schemeClr val="bg1"/>
              </a:solidFill>
              <a:latin typeface="Roboto Medium" panose="02000000000000000000" pitchFamily="2" charset="0"/>
              <a:ea typeface="Roboto Medium" panose="02000000000000000000" pitchFamily="2" charset="0"/>
            </a:endParaRPr>
          </a:p>
        </p:txBody>
      </p:sp>
      <p:sp>
        <p:nvSpPr>
          <p:cNvPr id="6" name="Rectangle 5">
            <a:extLst>
              <a:ext uri="{FF2B5EF4-FFF2-40B4-BE49-F238E27FC236}">
                <a16:creationId xmlns:a16="http://schemas.microsoft.com/office/drawing/2014/main" id="{5E63157C-FEC1-BC47-A109-496A442BE2BA}"/>
              </a:ext>
            </a:extLst>
          </p:cNvPr>
          <p:cNvSpPr/>
          <p:nvPr userDrawn="1"/>
        </p:nvSpPr>
        <p:spPr>
          <a:xfrm>
            <a:off x="0" y="6419654"/>
            <a:ext cx="12192000" cy="438346"/>
          </a:xfrm>
          <a:prstGeom prst="rect">
            <a:avLst/>
          </a:prstGeom>
          <a:solidFill>
            <a:srgbClr val="0135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TextBox 6">
            <a:extLst>
              <a:ext uri="{FF2B5EF4-FFF2-40B4-BE49-F238E27FC236}">
                <a16:creationId xmlns:a16="http://schemas.microsoft.com/office/drawing/2014/main" id="{80D63C80-4DD1-3043-AD9C-238F86CECEB3}"/>
              </a:ext>
            </a:extLst>
          </p:cNvPr>
          <p:cNvSpPr txBox="1"/>
          <p:nvPr userDrawn="1"/>
        </p:nvSpPr>
        <p:spPr>
          <a:xfrm>
            <a:off x="8305800" y="6549281"/>
            <a:ext cx="2743200" cy="200055"/>
          </a:xfrm>
          <a:prstGeom prst="rect">
            <a:avLst/>
          </a:prstGeom>
          <a:noFill/>
        </p:spPr>
        <p:txBody>
          <a:bodyPr wrap="square" rtlCol="0">
            <a:spAutoFit/>
          </a:bodyPr>
          <a:lstStyle/>
          <a:p>
            <a:pPr algn="r"/>
            <a:r>
              <a:rPr lang="en-US" sz="700" b="0" i="0">
                <a:solidFill>
                  <a:srgbClr val="FFFFFF"/>
                </a:solidFill>
                <a:latin typeface="Arial" panose="020B0604020202020204" pitchFamily="34" charset="0"/>
              </a:rPr>
              <a:t>© </a:t>
            </a:r>
            <a:r>
              <a:rPr lang="en-CA" sz="700" b="0" i="0">
                <a:solidFill>
                  <a:srgbClr val="FFFFFF"/>
                </a:solidFill>
                <a:latin typeface="Arial" panose="020B0604020202020204" pitchFamily="34" charset="0"/>
              </a:rPr>
              <a:t>2021 </a:t>
            </a:r>
            <a:r>
              <a:rPr lang="en-US" sz="700" b="0" i="0" baseline="0">
                <a:solidFill>
                  <a:srgbClr val="FFFFFF"/>
                </a:solidFill>
                <a:latin typeface="Arial" panose="020B0604020202020204" pitchFamily="34" charset="0"/>
              </a:rPr>
              <a:t>BlackBerry</a:t>
            </a:r>
            <a:r>
              <a:rPr lang="en-US" sz="700" b="0" i="0">
                <a:solidFill>
                  <a:srgbClr val="FFFFFF"/>
                </a:solidFill>
                <a:latin typeface="Arial" panose="020B0604020202020204" pitchFamily="34" charset="0"/>
              </a:rPr>
              <a:t>. All Rights Reserved.</a:t>
            </a:r>
          </a:p>
        </p:txBody>
      </p:sp>
      <p:sp>
        <p:nvSpPr>
          <p:cNvPr id="8" name="Slide Number Placeholder 4">
            <a:extLst>
              <a:ext uri="{FF2B5EF4-FFF2-40B4-BE49-F238E27FC236}">
                <a16:creationId xmlns:a16="http://schemas.microsoft.com/office/drawing/2014/main" id="{18E8406D-3D59-4E44-BA3E-5A278E8A4E7E}"/>
              </a:ext>
            </a:extLst>
          </p:cNvPr>
          <p:cNvSpPr txBox="1">
            <a:spLocks noGrp="1"/>
          </p:cNvSpPr>
          <p:nvPr userDrawn="1"/>
        </p:nvSpPr>
        <p:spPr bwMode="auto">
          <a:xfrm rot="10800000" flipV="1">
            <a:off x="11379200" y="6539516"/>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endParaRPr>
          </a:p>
        </p:txBody>
      </p:sp>
      <p:pic>
        <p:nvPicPr>
          <p:cNvPr id="9" name="Picture 8">
            <a:extLst>
              <a:ext uri="{FF2B5EF4-FFF2-40B4-BE49-F238E27FC236}">
                <a16:creationId xmlns:a16="http://schemas.microsoft.com/office/drawing/2014/main" id="{33773F5E-771B-5840-8630-389781BB82A8}"/>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444066" y="6538437"/>
            <a:ext cx="2643409" cy="213917"/>
          </a:xfrm>
          <a:prstGeom prst="rect">
            <a:avLst/>
          </a:prstGeom>
        </p:spPr>
      </p:pic>
      <p:grpSp>
        <p:nvGrpSpPr>
          <p:cNvPr id="10" name="Group 9">
            <a:extLst>
              <a:ext uri="{FF2B5EF4-FFF2-40B4-BE49-F238E27FC236}">
                <a16:creationId xmlns:a16="http://schemas.microsoft.com/office/drawing/2014/main" id="{98E110EF-1433-004F-9312-E8027F42E6CD}"/>
              </a:ext>
            </a:extLst>
          </p:cNvPr>
          <p:cNvGrpSpPr/>
          <p:nvPr userDrawn="1"/>
        </p:nvGrpSpPr>
        <p:grpSpPr>
          <a:xfrm>
            <a:off x="3249024" y="6531410"/>
            <a:ext cx="1583488" cy="246221"/>
            <a:chOff x="3249024" y="6531410"/>
            <a:chExt cx="1583488" cy="246221"/>
          </a:xfrm>
        </p:grpSpPr>
        <p:sp>
          <p:nvSpPr>
            <p:cNvPr id="11" name="TextBox 10">
              <a:extLst>
                <a:ext uri="{FF2B5EF4-FFF2-40B4-BE49-F238E27FC236}">
                  <a16:creationId xmlns:a16="http://schemas.microsoft.com/office/drawing/2014/main" id="{461BD297-A076-6D41-B101-1DCEE985CB03}"/>
                </a:ext>
              </a:extLst>
            </p:cNvPr>
            <p:cNvSpPr txBox="1"/>
            <p:nvPr userDrawn="1"/>
          </p:nvSpPr>
          <p:spPr>
            <a:xfrm>
              <a:off x="3302761" y="6531410"/>
              <a:ext cx="1529751" cy="246221"/>
            </a:xfrm>
            <a:prstGeom prst="rect">
              <a:avLst/>
            </a:prstGeom>
            <a:noFill/>
          </p:spPr>
          <p:txBody>
            <a:bodyPr wrap="square" rtlCol="0">
              <a:spAutoFit/>
            </a:bodyPr>
            <a:lstStyle/>
            <a:p>
              <a:pPr algn="l"/>
              <a:r>
                <a:rPr lang="en-US" sz="1000" b="0" i="0" spc="0">
                  <a:solidFill>
                    <a:srgbClr val="FFFFFF"/>
                  </a:solidFill>
                  <a:latin typeface="Arial" panose="020B0604020202020204" pitchFamily="34" charset="0"/>
                  <a:ea typeface="Roboto Light" pitchFamily="2" charset="0"/>
                </a:rPr>
                <a:t>Security Summit 2021</a:t>
              </a:r>
            </a:p>
          </p:txBody>
        </p:sp>
        <p:cxnSp>
          <p:nvCxnSpPr>
            <p:cNvPr id="12" name="Straight Connector 11">
              <a:extLst>
                <a:ext uri="{FF2B5EF4-FFF2-40B4-BE49-F238E27FC236}">
                  <a16:creationId xmlns:a16="http://schemas.microsoft.com/office/drawing/2014/main" id="{CC159991-A52A-A94F-89F0-B13FC0108941}"/>
                </a:ext>
              </a:extLst>
            </p:cNvPr>
            <p:cNvCxnSpPr>
              <a:cxnSpLocks/>
            </p:cNvCxnSpPr>
            <p:nvPr userDrawn="1"/>
          </p:nvCxnSpPr>
          <p:spPr>
            <a:xfrm>
              <a:off x="3249024" y="6586674"/>
              <a:ext cx="0" cy="1280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113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normAutofit/>
          </a:bodyPr>
          <a:lstStyle>
            <a:lvl1pPr>
              <a:defRPr sz="4000" b="0" i="0">
                <a:solidFill>
                  <a:srgbClr val="464646"/>
                </a:solidFill>
                <a:latin typeface="Arial" panose="020B0604020202020204" pitchFamily="34" charset="0"/>
              </a:defRPr>
            </a:lvl1pPr>
          </a:lstStyle>
          <a:p>
            <a:r>
              <a:rPr lang="en-US"/>
              <a:t>Click to edit Master title style</a:t>
            </a:r>
          </a:p>
        </p:txBody>
      </p:sp>
      <p:sp>
        <p:nvSpPr>
          <p:cNvPr id="13" name="Text Placeholder 3"/>
          <p:cNvSpPr>
            <a:spLocks noGrp="1"/>
          </p:cNvSpPr>
          <p:nvPr>
            <p:ph type="body" sz="quarter" idx="10"/>
          </p:nvPr>
        </p:nvSpPr>
        <p:spPr>
          <a:xfrm>
            <a:off x="609600" y="1186737"/>
            <a:ext cx="10972800" cy="1295400"/>
          </a:xfrm>
          <a:prstGeom prst="rect">
            <a:avLst/>
          </a:prstGeom>
        </p:spPr>
        <p:txBody>
          <a:bodyPr vert="horz"/>
          <a:lstStyle>
            <a:lvl1pPr marL="45720" indent="0">
              <a:buNone/>
              <a:defRPr sz="1800" b="0" i="0">
                <a:latin typeface="Arial" panose="020B0604020202020204" pitchFamily="34" charset="0"/>
              </a:defRPr>
            </a:lvl1pPr>
          </a:lstStyle>
          <a:p>
            <a:pPr lvl="0"/>
            <a:endParaRPr lang="en-US"/>
          </a:p>
        </p:txBody>
      </p:sp>
      <p:sp>
        <p:nvSpPr>
          <p:cNvPr id="10" name="TextBox 9"/>
          <p:cNvSpPr txBox="1"/>
          <p:nvPr userDrawn="1"/>
        </p:nvSpPr>
        <p:spPr>
          <a:xfrm>
            <a:off x="8305800" y="6593381"/>
            <a:ext cx="2743200" cy="200055"/>
          </a:xfrm>
          <a:prstGeom prst="rect">
            <a:avLst/>
          </a:prstGeom>
          <a:noFill/>
        </p:spPr>
        <p:txBody>
          <a:bodyPr wrap="square" rtlCol="0">
            <a:spAutoFit/>
          </a:bodyPr>
          <a:lstStyle/>
          <a:p>
            <a:pPr algn="r"/>
            <a:r>
              <a:rPr lang="en-US" sz="700" b="0" i="0">
                <a:solidFill>
                  <a:srgbClr val="FFFFFF"/>
                </a:solidFill>
                <a:latin typeface="Arial" panose="020B0604020202020204" pitchFamily="34" charset="0"/>
              </a:rPr>
              <a:t>© 2022 </a:t>
            </a:r>
            <a:r>
              <a:rPr lang="en-US" sz="700" b="0" i="0" baseline="0">
                <a:solidFill>
                  <a:srgbClr val="FFFFFF"/>
                </a:solidFill>
                <a:latin typeface="Arial" panose="020B0604020202020204" pitchFamily="34" charset="0"/>
              </a:rPr>
              <a:t>BlackBerry</a:t>
            </a:r>
            <a:r>
              <a:rPr lang="en-US" sz="700" b="0" i="0">
                <a:solidFill>
                  <a:srgbClr val="FFFFFF"/>
                </a:solidFill>
                <a:latin typeface="Arial" panose="020B0604020202020204" pitchFamily="34" charset="0"/>
              </a:rPr>
              <a:t>. All Rights Reserved.</a:t>
            </a:r>
          </a:p>
        </p:txBody>
      </p:sp>
      <p:sp>
        <p:nvSpPr>
          <p:cNvPr id="15" name="Slide Number Placeholder 4"/>
          <p:cNvSpPr txBox="1">
            <a:spLocks noGrp="1"/>
          </p:cNvSpPr>
          <p:nvPr userDrawn="1"/>
        </p:nvSpPr>
        <p:spPr bwMode="auto">
          <a:xfrm rot="10800000" flipV="1">
            <a:off x="11379200" y="6583616"/>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6" name="Rectangle 5">
            <a:extLst>
              <a:ext uri="{FF2B5EF4-FFF2-40B4-BE49-F238E27FC236}">
                <a16:creationId xmlns:a16="http://schemas.microsoft.com/office/drawing/2014/main" id="{6EAEB533-993F-4EC6-BA01-59C94BF28248}"/>
              </a:ext>
            </a:extLst>
          </p:cNvPr>
          <p:cNvSpPr/>
          <p:nvPr userDrawn="1"/>
        </p:nvSpPr>
        <p:spPr>
          <a:xfrm>
            <a:off x="1752600" y="6510814"/>
            <a:ext cx="1097280" cy="292388"/>
          </a:xfrm>
          <a:prstGeom prst="rect">
            <a:avLst/>
          </a:prstGeom>
          <a:solidFill>
            <a:schemeClr val="tx1"/>
          </a:solidFill>
          <a:ln>
            <a:solidFill>
              <a:schemeClr val="tx1"/>
            </a:solidFill>
          </a:ln>
        </p:spPr>
        <p:txBody>
          <a:bodyPr wrap="square" lIns="91440" tIns="45720" rIns="91440" bIns="45720">
            <a:spAutoFit/>
          </a:bodyPr>
          <a:lstStyle/>
          <a:p>
            <a:pPr algn="l"/>
            <a:endParaRPr lang="en-US" sz="1300" b="1" i="0" cap="none" spc="0">
              <a:ln w="0"/>
              <a:solidFill>
                <a:schemeClr val="bg1"/>
              </a:solidFill>
              <a:effectLst>
                <a:outerShdw blurRad="38100" dist="19050" dir="2700000" algn="tl" rotWithShape="0">
                  <a:schemeClr val="dk1">
                    <a:alpha val="40000"/>
                  </a:schemeClr>
                </a:outerShdw>
              </a:effectLst>
              <a:latin typeface="Arial Black" panose="020B0604020202020204" pitchFamily="34" charset="0"/>
              <a:ea typeface="Roboto Black" panose="02000000000000000000" pitchFamily="2" charset="0"/>
            </a:endParaRPr>
          </a:p>
        </p:txBody>
      </p:sp>
    </p:spTree>
    <p:extLst>
      <p:ext uri="{BB962C8B-B14F-4D97-AF65-F5344CB8AC3E}">
        <p14:creationId xmlns:p14="http://schemas.microsoft.com/office/powerpoint/2010/main" val="28460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mp;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userDrawn="1">
            <p:ph type="title"/>
          </p:nvPr>
        </p:nvSpPr>
        <p:spPr/>
        <p:txBody>
          <a:bodyPr>
            <a:normAutofit/>
          </a:bodyPr>
          <a:lstStyle>
            <a:lvl1pPr>
              <a:defRPr sz="4000" b="0" i="0">
                <a:solidFill>
                  <a:srgbClr val="464646"/>
                </a:solidFill>
                <a:latin typeface="Arial" panose="020B0604020202020204" pitchFamily="34" charset="0"/>
              </a:defRPr>
            </a:lvl1pPr>
          </a:lstStyle>
          <a:p>
            <a:r>
              <a:rPr lang="en-US"/>
              <a:t>Click to edit Master title style</a:t>
            </a:r>
          </a:p>
        </p:txBody>
      </p:sp>
      <p:sp>
        <p:nvSpPr>
          <p:cNvPr id="10" name="Table Placeholder 9"/>
          <p:cNvSpPr>
            <a:spLocks noGrp="1"/>
          </p:cNvSpPr>
          <p:nvPr>
            <p:ph type="tbl" sz="quarter" idx="10" hasCustomPrompt="1"/>
          </p:nvPr>
        </p:nvSpPr>
        <p:spPr>
          <a:xfrm>
            <a:off x="621765" y="1295400"/>
            <a:ext cx="10960636" cy="4800600"/>
          </a:xfrm>
          <a:prstGeom prst="rect">
            <a:avLst/>
          </a:prstGeom>
        </p:spPr>
        <p:txBody>
          <a:bodyPr anchor="ctr"/>
          <a:lstStyle>
            <a:lvl1pPr marL="0" indent="0" algn="ctr">
              <a:buNone/>
              <a:defRPr sz="1600" b="0" i="0">
                <a:solidFill>
                  <a:schemeClr val="tx1">
                    <a:lumMod val="75000"/>
                  </a:schemeClr>
                </a:solidFill>
                <a:latin typeface="Arial" panose="020B0604020202020204" pitchFamily="34" charset="0"/>
              </a:defRPr>
            </a:lvl1pPr>
          </a:lstStyle>
          <a:p>
            <a:r>
              <a:rPr lang="en-US"/>
              <a:t>Click to enter table</a:t>
            </a:r>
          </a:p>
        </p:txBody>
      </p:sp>
      <p:sp>
        <p:nvSpPr>
          <p:cNvPr id="19" name="Slide Number Placeholder 4"/>
          <p:cNvSpPr txBox="1">
            <a:spLocks noGrp="1"/>
          </p:cNvSpPr>
          <p:nvPr userDrawn="1"/>
        </p:nvSpPr>
        <p:spPr bwMode="auto">
          <a:xfrm rot="10800000" flipV="1">
            <a:off x="11379200" y="6583616"/>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7" name="TextBox 6">
            <a:extLst>
              <a:ext uri="{FF2B5EF4-FFF2-40B4-BE49-F238E27FC236}">
                <a16:creationId xmlns:a16="http://schemas.microsoft.com/office/drawing/2014/main" id="{96B79036-C838-4256-B019-9E3C3B132C82}"/>
              </a:ext>
            </a:extLst>
          </p:cNvPr>
          <p:cNvSpPr txBox="1"/>
          <p:nvPr userDrawn="1"/>
        </p:nvSpPr>
        <p:spPr>
          <a:xfrm>
            <a:off x="8305800" y="6593381"/>
            <a:ext cx="2743200" cy="200055"/>
          </a:xfrm>
          <a:prstGeom prst="rect">
            <a:avLst/>
          </a:prstGeom>
          <a:noFill/>
        </p:spPr>
        <p:txBody>
          <a:bodyPr wrap="square" rtlCol="0">
            <a:spAutoFit/>
          </a:bodyPr>
          <a:lstStyle/>
          <a:p>
            <a:pPr algn="r"/>
            <a:r>
              <a:rPr lang="en-US" sz="700" b="0" i="0">
                <a:solidFill>
                  <a:srgbClr val="FFFFFF"/>
                </a:solidFill>
                <a:latin typeface="Arial" panose="020B0604020202020204" pitchFamily="34" charset="0"/>
              </a:rPr>
              <a:t>© 2022 </a:t>
            </a:r>
            <a:r>
              <a:rPr lang="en-US" sz="700" b="0" i="0" baseline="0">
                <a:solidFill>
                  <a:srgbClr val="FFFFFF"/>
                </a:solidFill>
                <a:latin typeface="Arial" panose="020B0604020202020204" pitchFamily="34" charset="0"/>
              </a:rPr>
              <a:t>BlackBerry</a:t>
            </a:r>
            <a:r>
              <a:rPr lang="en-US" sz="700" b="0" i="0">
                <a:solidFill>
                  <a:srgbClr val="FFFFFF"/>
                </a:solidFill>
                <a:latin typeface="Arial" panose="020B0604020202020204" pitchFamily="34" charset="0"/>
              </a:rPr>
              <a:t>. All Rights Reserved.</a:t>
            </a:r>
          </a:p>
        </p:txBody>
      </p:sp>
      <p:sp>
        <p:nvSpPr>
          <p:cNvPr id="9" name="Rectangle 8">
            <a:extLst>
              <a:ext uri="{FF2B5EF4-FFF2-40B4-BE49-F238E27FC236}">
                <a16:creationId xmlns:a16="http://schemas.microsoft.com/office/drawing/2014/main" id="{8BB6CCAD-7F44-4410-AA52-5E2D7F31EAFB}"/>
              </a:ext>
            </a:extLst>
          </p:cNvPr>
          <p:cNvSpPr/>
          <p:nvPr userDrawn="1"/>
        </p:nvSpPr>
        <p:spPr>
          <a:xfrm>
            <a:off x="1752600" y="6510814"/>
            <a:ext cx="1097280" cy="292388"/>
          </a:xfrm>
          <a:prstGeom prst="rect">
            <a:avLst/>
          </a:prstGeom>
          <a:solidFill>
            <a:schemeClr val="tx1"/>
          </a:solidFill>
          <a:ln>
            <a:solidFill>
              <a:schemeClr val="tx1"/>
            </a:solidFill>
          </a:ln>
        </p:spPr>
        <p:txBody>
          <a:bodyPr wrap="square" lIns="91440" tIns="45720" rIns="91440" bIns="45720">
            <a:spAutoFit/>
          </a:bodyPr>
          <a:lstStyle/>
          <a:p>
            <a:pPr algn="l"/>
            <a:endParaRPr lang="en-US" sz="1300" b="1" i="0" cap="none" spc="0">
              <a:ln w="0"/>
              <a:solidFill>
                <a:schemeClr val="bg1"/>
              </a:solidFill>
              <a:effectLst>
                <a:outerShdw blurRad="38100" dist="19050" dir="2700000" algn="tl" rotWithShape="0">
                  <a:schemeClr val="dk1">
                    <a:alpha val="40000"/>
                  </a:schemeClr>
                </a:outerShdw>
              </a:effectLst>
              <a:latin typeface="Arial Black" panose="020B0604020202020204" pitchFamily="34" charset="0"/>
              <a:ea typeface="Roboto Black" panose="02000000000000000000" pitchFamily="2" charset="0"/>
            </a:endParaRPr>
          </a:p>
        </p:txBody>
      </p:sp>
    </p:spTree>
    <p:extLst>
      <p:ext uri="{BB962C8B-B14F-4D97-AF65-F5344CB8AC3E}">
        <p14:creationId xmlns:p14="http://schemas.microsoft.com/office/powerpoint/2010/main" val="332911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D17D5D-3646-9343-8325-D7985C157190}"/>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12" name="Straight Connector 11">
            <a:extLst>
              <a:ext uri="{FF2B5EF4-FFF2-40B4-BE49-F238E27FC236}">
                <a16:creationId xmlns:a16="http://schemas.microsoft.com/office/drawing/2014/main" id="{14E0F167-FA71-5A44-A588-81261CF733B0}"/>
              </a:ext>
            </a:extLst>
          </p:cNvPr>
          <p:cNvCxnSpPr>
            <a:cxnSpLocks/>
          </p:cNvCxnSpPr>
          <p:nvPr userDrawn="1"/>
        </p:nvCxnSpPr>
        <p:spPr>
          <a:xfrm>
            <a:off x="4408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15088"/>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lumn &amp; Im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userDrawn="1">
            <p:ph type="title"/>
          </p:nvPr>
        </p:nvSpPr>
        <p:spPr>
          <a:xfrm>
            <a:off x="609600" y="0"/>
            <a:ext cx="10972800" cy="1143000"/>
          </a:xfrm>
        </p:spPr>
        <p:txBody>
          <a:bodyPr>
            <a:normAutofit/>
          </a:bodyPr>
          <a:lstStyle>
            <a:lvl1pPr>
              <a:defRPr sz="4000" b="0" i="0">
                <a:solidFill>
                  <a:srgbClr val="464646"/>
                </a:solidFill>
                <a:latin typeface="Arial" panose="020B0604020202020204" pitchFamily="34" charset="0"/>
              </a:defRPr>
            </a:lvl1pPr>
          </a:lstStyle>
          <a:p>
            <a:r>
              <a:rPr lang="en-US"/>
              <a:t>Click to edit Master title style</a:t>
            </a:r>
          </a:p>
        </p:txBody>
      </p:sp>
      <p:sp>
        <p:nvSpPr>
          <p:cNvPr id="5" name="Picture Placeholder 4"/>
          <p:cNvSpPr>
            <a:spLocks noGrp="1"/>
          </p:cNvSpPr>
          <p:nvPr>
            <p:ph type="pic" sz="quarter" idx="10" hasCustomPrompt="1"/>
          </p:nvPr>
        </p:nvSpPr>
        <p:spPr>
          <a:xfrm>
            <a:off x="6096000" y="1143000"/>
            <a:ext cx="5486400" cy="5181600"/>
          </a:xfrm>
          <a:prstGeom prst="rect">
            <a:avLst/>
          </a:prstGeom>
        </p:spPr>
        <p:txBody>
          <a:bodyPr anchor="ctr"/>
          <a:lstStyle>
            <a:lvl1pPr marL="0" indent="0" algn="ctr">
              <a:buNone/>
              <a:defRPr sz="1800" b="0" i="0" baseline="0">
                <a:solidFill>
                  <a:srgbClr val="7F7F7F"/>
                </a:solidFill>
                <a:latin typeface="Arial" panose="020B0604020202020204" pitchFamily="34" charset="0"/>
              </a:defRPr>
            </a:lvl1pPr>
          </a:lstStyle>
          <a:p>
            <a:r>
              <a:rPr lang="en-US"/>
              <a:t>Click to add Image</a:t>
            </a:r>
          </a:p>
        </p:txBody>
      </p:sp>
      <p:sp>
        <p:nvSpPr>
          <p:cNvPr id="16" name="Text Placeholder 3"/>
          <p:cNvSpPr>
            <a:spLocks noGrp="1"/>
          </p:cNvSpPr>
          <p:nvPr>
            <p:ph type="body" sz="quarter" idx="14"/>
          </p:nvPr>
        </p:nvSpPr>
        <p:spPr>
          <a:xfrm>
            <a:off x="609600" y="1186737"/>
            <a:ext cx="4876800" cy="413463"/>
          </a:xfrm>
          <a:prstGeom prst="rect">
            <a:avLst/>
          </a:prstGeom>
        </p:spPr>
        <p:txBody>
          <a:bodyPr vert="horz"/>
          <a:lstStyle>
            <a:lvl1pPr marL="45720" indent="0">
              <a:buNone/>
              <a:defRPr sz="1800" b="0" i="0">
                <a:latin typeface="Arial" panose="020B0604020202020204" pitchFamily="34" charset="0"/>
              </a:defRPr>
            </a:lvl1pPr>
          </a:lstStyle>
          <a:p>
            <a:pPr lvl="0"/>
            <a:endParaRPr lang="en-US"/>
          </a:p>
        </p:txBody>
      </p:sp>
      <p:sp>
        <p:nvSpPr>
          <p:cNvPr id="18" name="Slide Number Placeholder 4"/>
          <p:cNvSpPr txBox="1">
            <a:spLocks noGrp="1"/>
          </p:cNvSpPr>
          <p:nvPr userDrawn="1"/>
        </p:nvSpPr>
        <p:spPr bwMode="auto">
          <a:xfrm rot="10800000" flipV="1">
            <a:off x="11379200" y="6583616"/>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21" name="Text Placeholder 9"/>
          <p:cNvSpPr>
            <a:spLocks noGrp="1"/>
          </p:cNvSpPr>
          <p:nvPr>
            <p:ph type="body" sz="quarter" idx="16"/>
          </p:nvPr>
        </p:nvSpPr>
        <p:spPr>
          <a:xfrm>
            <a:off x="609600" y="1600200"/>
            <a:ext cx="4882896" cy="4724400"/>
          </a:xfrm>
          <a:prstGeom prst="rect">
            <a:avLst/>
          </a:prstGeom>
        </p:spPr>
        <p:txBody>
          <a:bodyPr lIns="91440"/>
          <a:lstStyle>
            <a:lvl1pPr marL="228600" indent="-182880">
              <a:spcBef>
                <a:spcPts val="600"/>
              </a:spcBef>
              <a:buClr>
                <a:srgbClr val="0F67A7"/>
              </a:buClr>
              <a:buFont typeface="Wingdings" panose="05000000000000000000" pitchFamily="2" charset="2"/>
              <a:buChar char="§"/>
              <a:defRPr sz="1400" b="0" i="0">
                <a:latin typeface="Arial" panose="020B0604020202020204" pitchFamily="34" charset="0"/>
              </a:defRPr>
            </a:lvl1pPr>
            <a:lvl2pPr marL="384048" indent="-146304">
              <a:spcBef>
                <a:spcPts val="600"/>
              </a:spcBef>
              <a:buClr>
                <a:srgbClr val="0F67A7"/>
              </a:buClr>
              <a:buFont typeface="Wingdings" panose="05000000000000000000" pitchFamily="2" charset="2"/>
              <a:buChar char="§"/>
              <a:defRPr sz="1200" b="0" i="0">
                <a:latin typeface="Arial" panose="020B0604020202020204" pitchFamily="34" charset="0"/>
              </a:defRPr>
            </a:lvl2pPr>
            <a:lvl3pPr marL="594360" indent="-137160">
              <a:spcBef>
                <a:spcPts val="600"/>
              </a:spcBef>
              <a:buClr>
                <a:srgbClr val="0F67A7"/>
              </a:buClr>
              <a:buFont typeface="Wingdings" charset="2"/>
              <a:buChar char="§"/>
              <a:defRPr sz="1200" b="0" i="0">
                <a:latin typeface="Arial" panose="020B0604020202020204" pitchFamily="34" charset="0"/>
              </a:defRPr>
            </a:lvl3pPr>
            <a:lvl4pPr marL="777240" marR="0" indent="-137160" algn="l" defTabSz="914400" rtl="0" eaLnBrk="1" fontAlgn="auto" latinLnBrk="0" hangingPunct="1">
              <a:lnSpc>
                <a:spcPct val="100000"/>
              </a:lnSpc>
              <a:spcBef>
                <a:spcPts val="600"/>
              </a:spcBef>
              <a:spcAft>
                <a:spcPts val="0"/>
              </a:spcAft>
              <a:buClr>
                <a:srgbClr val="0F67A7"/>
              </a:buClr>
              <a:buSzTx/>
              <a:buFont typeface="Wingdings" charset="2"/>
              <a:buChar char="§"/>
              <a:tabLst/>
              <a:defRPr sz="1000" b="0" i="0">
                <a:latin typeface="Arial" panose="020B0604020202020204" pitchFamily="34" charset="0"/>
              </a:defRPr>
            </a:lvl4pPr>
            <a:lvl5pPr marL="960120" indent="-137160">
              <a:spcBef>
                <a:spcPts val="600"/>
              </a:spcBef>
              <a:buClr>
                <a:srgbClr val="0F67A7"/>
              </a:buClr>
              <a:buFont typeface="Wingdings" charset="2"/>
              <a:buChar char="§"/>
              <a:defRPr sz="1000" b="0" i="0">
                <a:latin typeface="Arial" panose="020B0604020202020204" pitchFamily="34" charset="0"/>
              </a:defRPr>
            </a:lvl5pPr>
          </a:lstStyle>
          <a:p>
            <a:pPr lvl="0"/>
            <a:r>
              <a:rPr lang="en-US"/>
              <a:t>Click to edit Master text styles</a:t>
            </a:r>
          </a:p>
          <a:p>
            <a:pPr lvl="1"/>
            <a:r>
              <a:rPr lang="en-US"/>
              <a:t>Second level</a:t>
            </a:r>
          </a:p>
          <a:p>
            <a:pPr lvl="2"/>
            <a:r>
              <a:rPr lang="en-US"/>
              <a:t>Tertiary b</a:t>
            </a:r>
            <a:r>
              <a:rPr lang="en-US">
                <a:solidFill>
                  <a:srgbClr val="1A3027"/>
                </a:solidFill>
                <a:cs typeface="Arial"/>
              </a:rPr>
              <a:t>ullets (</a:t>
            </a:r>
            <a:r>
              <a:rPr lang="en-US" i="1">
                <a:solidFill>
                  <a:srgbClr val="1A3027"/>
                </a:solidFill>
                <a:cs typeface="Arial"/>
              </a:rPr>
              <a:t>press return &amp; tab</a:t>
            </a:r>
            <a:r>
              <a:rPr lang="en-US">
                <a:solidFill>
                  <a:srgbClr val="1A3027"/>
                </a:solidFill>
                <a:cs typeface="Arial"/>
              </a:rPr>
              <a:t>) are 12-point</a:t>
            </a:r>
          </a:p>
          <a:p>
            <a:pPr marL="777240" marR="0" lvl="3" indent="-137160" algn="l" defTabSz="914400" rtl="0" eaLnBrk="1" fontAlgn="auto" latinLnBrk="0" hangingPunct="1">
              <a:lnSpc>
                <a:spcPct val="100000"/>
              </a:lnSpc>
              <a:spcBef>
                <a:spcPts val="600"/>
              </a:spcBef>
              <a:spcAft>
                <a:spcPts val="0"/>
              </a:spcAft>
              <a:buClr>
                <a:srgbClr val="0F67A7"/>
              </a:buClr>
              <a:buSzTx/>
              <a:buFont typeface="Wingdings" charset="2"/>
              <a:buChar char="§"/>
              <a:tabLst/>
              <a:defRPr/>
            </a:pPr>
            <a:r>
              <a:rPr lang="en-US">
                <a:solidFill>
                  <a:srgbClr val="1A3027"/>
                </a:solidFill>
                <a:cs typeface="Arial"/>
              </a:rPr>
              <a:t>Forth level bullets (press return &amp; tab) are 10-point</a:t>
            </a:r>
          </a:p>
          <a:p>
            <a:pPr lvl="4"/>
            <a:r>
              <a:rPr lang="en-US"/>
              <a:t>Fifth </a:t>
            </a:r>
            <a:r>
              <a:rPr lang="en-US">
                <a:solidFill>
                  <a:srgbClr val="1A3027"/>
                </a:solidFill>
                <a:cs typeface="Arial"/>
              </a:rPr>
              <a:t>level bullets (press return &amp; tab) are 10-point</a:t>
            </a:r>
            <a:endParaRPr lang="en-US"/>
          </a:p>
        </p:txBody>
      </p:sp>
      <p:sp>
        <p:nvSpPr>
          <p:cNvPr id="9" name="TextBox 8">
            <a:extLst>
              <a:ext uri="{FF2B5EF4-FFF2-40B4-BE49-F238E27FC236}">
                <a16:creationId xmlns:a16="http://schemas.microsoft.com/office/drawing/2014/main" id="{6376C675-3ECB-4C63-86CB-4D70A96561BC}"/>
              </a:ext>
            </a:extLst>
          </p:cNvPr>
          <p:cNvSpPr txBox="1"/>
          <p:nvPr userDrawn="1"/>
        </p:nvSpPr>
        <p:spPr>
          <a:xfrm>
            <a:off x="8305800" y="6593381"/>
            <a:ext cx="2743200" cy="200055"/>
          </a:xfrm>
          <a:prstGeom prst="rect">
            <a:avLst/>
          </a:prstGeom>
          <a:noFill/>
        </p:spPr>
        <p:txBody>
          <a:bodyPr wrap="square" rtlCol="0">
            <a:spAutoFit/>
          </a:bodyPr>
          <a:lstStyle/>
          <a:p>
            <a:pPr algn="r"/>
            <a:r>
              <a:rPr lang="en-US" sz="700" b="0" i="0">
                <a:solidFill>
                  <a:srgbClr val="FFFFFF"/>
                </a:solidFill>
                <a:latin typeface="Arial" panose="020B0604020202020204" pitchFamily="34" charset="0"/>
              </a:rPr>
              <a:t>© 2022 </a:t>
            </a:r>
            <a:r>
              <a:rPr lang="en-US" sz="700" b="0" i="0" baseline="0">
                <a:solidFill>
                  <a:srgbClr val="FFFFFF"/>
                </a:solidFill>
                <a:latin typeface="Arial" panose="020B0604020202020204" pitchFamily="34" charset="0"/>
              </a:rPr>
              <a:t>BlackBerry</a:t>
            </a:r>
            <a:r>
              <a:rPr lang="en-US" sz="700" b="0" i="0">
                <a:solidFill>
                  <a:srgbClr val="FFFFFF"/>
                </a:solidFill>
                <a:latin typeface="Arial" panose="020B0604020202020204" pitchFamily="34" charset="0"/>
              </a:rPr>
              <a:t>. All Rights Reserved.</a:t>
            </a:r>
          </a:p>
        </p:txBody>
      </p:sp>
      <p:sp>
        <p:nvSpPr>
          <p:cNvPr id="11" name="Rectangle 10">
            <a:extLst>
              <a:ext uri="{FF2B5EF4-FFF2-40B4-BE49-F238E27FC236}">
                <a16:creationId xmlns:a16="http://schemas.microsoft.com/office/drawing/2014/main" id="{00B83013-005D-412C-8CBA-AFB26A93617C}"/>
              </a:ext>
            </a:extLst>
          </p:cNvPr>
          <p:cNvSpPr/>
          <p:nvPr userDrawn="1"/>
        </p:nvSpPr>
        <p:spPr>
          <a:xfrm>
            <a:off x="1752600" y="6510814"/>
            <a:ext cx="1097280" cy="292388"/>
          </a:xfrm>
          <a:prstGeom prst="rect">
            <a:avLst/>
          </a:prstGeom>
          <a:solidFill>
            <a:schemeClr val="tx1"/>
          </a:solidFill>
          <a:ln>
            <a:solidFill>
              <a:schemeClr val="tx1"/>
            </a:solidFill>
          </a:ln>
        </p:spPr>
        <p:txBody>
          <a:bodyPr wrap="square" lIns="91440" tIns="45720" rIns="91440" bIns="45720">
            <a:spAutoFit/>
          </a:bodyPr>
          <a:lstStyle/>
          <a:p>
            <a:pPr algn="l"/>
            <a:endParaRPr lang="en-US" sz="1300" b="1" i="0" cap="none" spc="0">
              <a:ln w="0"/>
              <a:solidFill>
                <a:schemeClr val="bg1"/>
              </a:solidFill>
              <a:effectLst>
                <a:outerShdw blurRad="38100" dist="19050" dir="2700000" algn="tl" rotWithShape="0">
                  <a:schemeClr val="dk1">
                    <a:alpha val="40000"/>
                  </a:schemeClr>
                </a:outerShdw>
              </a:effectLst>
              <a:latin typeface="Arial Black" panose="020B0604020202020204" pitchFamily="34" charset="0"/>
              <a:ea typeface="Roboto Black" panose="02000000000000000000" pitchFamily="2" charset="0"/>
            </a:endParaRPr>
          </a:p>
        </p:txBody>
      </p:sp>
    </p:spTree>
    <p:extLst>
      <p:ext uri="{BB962C8B-B14F-4D97-AF65-F5344CB8AC3E}">
        <p14:creationId xmlns:p14="http://schemas.microsoft.com/office/powerpoint/2010/main" val="350690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52207A4D-EBCB-F94F-81ED-51DD7A5E3744}"/>
              </a:ext>
            </a:extLst>
          </p:cNvPr>
          <p:cNvSpPr>
            <a:spLocks noGrp="1"/>
          </p:cNvSpPr>
          <p:nvPr>
            <p:ph type="body" sz="quarter" idx="11"/>
          </p:nvPr>
        </p:nvSpPr>
        <p:spPr>
          <a:xfrm>
            <a:off x="361949" y="1736438"/>
            <a:ext cx="11238853" cy="4261239"/>
          </a:xfrm>
          <a:prstGeom prst="rect">
            <a:avLst/>
          </a:prstGeom>
        </p:spPr>
        <p:txBody>
          <a:bodyPr numCol="1" spcCol="360000"/>
          <a:lstStyle>
            <a:lvl1pPr>
              <a:defRPr sz="1300" b="0" i="0" baseline="0">
                <a:solidFill>
                  <a:srgbClr val="00033E"/>
                </a:solidFill>
                <a:latin typeface="Arial" panose="020B0604020202020204" pitchFamily="34" charset="0"/>
              </a:defRPr>
            </a:lvl1pPr>
            <a:lvl2pPr>
              <a:defRPr sz="1300" b="0" i="0" baseline="0">
                <a:solidFill>
                  <a:srgbClr val="00033E"/>
                </a:solidFill>
                <a:latin typeface="Arial" panose="020B0604020202020204" pitchFamily="34" charset="0"/>
              </a:defRPr>
            </a:lvl2pPr>
            <a:lvl3pPr>
              <a:defRPr sz="1300" b="0" i="0" baseline="0">
                <a:solidFill>
                  <a:srgbClr val="00033E"/>
                </a:solidFill>
                <a:latin typeface="Arial" panose="020B0604020202020204" pitchFamily="34" charset="0"/>
              </a:defRPr>
            </a:lvl3pPr>
            <a:lvl4pPr>
              <a:defRPr sz="1300" b="0" i="0" baseline="0">
                <a:solidFill>
                  <a:srgbClr val="00033E"/>
                </a:solidFill>
                <a:latin typeface="Arial" panose="020B0604020202020204" pitchFamily="34" charset="0"/>
              </a:defRPr>
            </a:lvl4pPr>
            <a:lvl5pPr>
              <a:defRPr sz="1300" b="0" i="0" baseline="0">
                <a:solidFill>
                  <a:srgbClr val="00033E"/>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9">
            <a:extLst>
              <a:ext uri="{FF2B5EF4-FFF2-40B4-BE49-F238E27FC236}">
                <a16:creationId xmlns:a16="http://schemas.microsoft.com/office/drawing/2014/main" id="{49A8A6A1-4CAF-4D4C-A718-06BD5BAC90C0}"/>
              </a:ext>
            </a:extLst>
          </p:cNvPr>
          <p:cNvSpPr>
            <a:spLocks noGrp="1"/>
          </p:cNvSpPr>
          <p:nvPr>
            <p:ph type="body" sz="quarter" idx="12" hasCustomPrompt="1"/>
          </p:nvPr>
        </p:nvSpPr>
        <p:spPr>
          <a:xfrm>
            <a:off x="362384" y="1168400"/>
            <a:ext cx="11239074" cy="458525"/>
          </a:xfrm>
          <a:prstGeom prst="rect">
            <a:avLst/>
          </a:prstGeom>
        </p:spPr>
        <p:txBody>
          <a:bodyPr/>
          <a:lstStyle>
            <a:lvl1pPr marL="0" indent="0">
              <a:buNone/>
              <a:defRPr sz="1400" b="1" i="0" baseline="0">
                <a:solidFill>
                  <a:srgbClr val="00033E"/>
                </a:solidFill>
                <a:latin typeface="Arial" panose="020B0604020202020204" pitchFamily="34" charset="0"/>
                <a:ea typeface="Roboto Medium" panose="020000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Add a subtitle here</a:t>
            </a:r>
          </a:p>
        </p:txBody>
      </p:sp>
      <p:sp>
        <p:nvSpPr>
          <p:cNvPr id="14" name="Rectangle 13">
            <a:extLst>
              <a:ext uri="{FF2B5EF4-FFF2-40B4-BE49-F238E27FC236}">
                <a16:creationId xmlns:a16="http://schemas.microsoft.com/office/drawing/2014/main" id="{B2A5CD81-0361-3645-B1E6-3D80BBAA9433}"/>
              </a:ext>
            </a:extLst>
          </p:cNvPr>
          <p:cNvSpPr/>
          <p:nvPr userDrawn="1"/>
        </p:nvSpPr>
        <p:spPr>
          <a:xfrm>
            <a:off x="0" y="6419654"/>
            <a:ext cx="12192000" cy="4383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9" name="Text Placeholder 2">
            <a:extLst>
              <a:ext uri="{FF2B5EF4-FFF2-40B4-BE49-F238E27FC236}">
                <a16:creationId xmlns:a16="http://schemas.microsoft.com/office/drawing/2014/main" id="{A8BBD474-B88E-484C-8A85-184BF075E364}"/>
              </a:ext>
            </a:extLst>
          </p:cNvPr>
          <p:cNvSpPr>
            <a:spLocks noGrp="1"/>
          </p:cNvSpPr>
          <p:nvPr>
            <p:ph type="body" sz="quarter" idx="13" hasCustomPrompt="1"/>
          </p:nvPr>
        </p:nvSpPr>
        <p:spPr>
          <a:xfrm>
            <a:off x="361949" y="559576"/>
            <a:ext cx="11238853" cy="608824"/>
          </a:xfrm>
          <a:prstGeom prst="rect">
            <a:avLst/>
          </a:prstGeom>
        </p:spPr>
        <p:txBody>
          <a:bodyPr/>
          <a:lstStyle>
            <a:lvl1pPr marL="0" indent="0">
              <a:buNone/>
              <a:defRPr sz="2800" b="1" i="0" cap="none" baseline="0">
                <a:solidFill>
                  <a:srgbClr val="00033E"/>
                </a:solidFill>
                <a:latin typeface="Arial" panose="020B0604020202020204" pitchFamily="34" charset="0"/>
              </a:defRPr>
            </a:lvl1pPr>
          </a:lstStyle>
          <a:p>
            <a:pPr lvl="0"/>
            <a:r>
              <a:rPr lang="en-US"/>
              <a:t>Add a title here</a:t>
            </a:r>
          </a:p>
        </p:txBody>
      </p:sp>
      <p:pic>
        <p:nvPicPr>
          <p:cNvPr id="9" name="Picture 2" descr="Certicom">
            <a:extLst>
              <a:ext uri="{FF2B5EF4-FFF2-40B4-BE49-F238E27FC236}">
                <a16:creationId xmlns:a16="http://schemas.microsoft.com/office/drawing/2014/main" id="{7D79D0B0-689A-4438-8D01-54E30D68BE17}"/>
              </a:ext>
            </a:extLst>
          </p:cNvPr>
          <p:cNvPicPr>
            <a:picLocks noChangeAspect="1" noChangeArrowheads="1"/>
          </p:cNvPicPr>
          <p:nvPr userDrawn="1"/>
        </p:nvPicPr>
        <p:blipFill rotWithShape="1">
          <a:blip r:embed="rId2" cstate="hqprint">
            <a:extLst>
              <a:ext uri="{BEBA8EAE-BF5A-486C-A8C5-ECC9F3942E4B}">
                <a14:imgProps xmlns:a14="http://schemas.microsoft.com/office/drawing/2010/main">
                  <a14:imgLayer r:embed="rId3">
                    <a14:imgEffect>
                      <a14:colorTemperature colorTemp="7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rcRect l="-60555"/>
          <a:stretch/>
        </p:blipFill>
        <p:spPr bwMode="auto">
          <a:xfrm>
            <a:off x="-684000" y="6456620"/>
            <a:ext cx="2046824" cy="364413"/>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4">
            <a:extLst>
              <a:ext uri="{FF2B5EF4-FFF2-40B4-BE49-F238E27FC236}">
                <a16:creationId xmlns:a16="http://schemas.microsoft.com/office/drawing/2014/main" id="{04E09C59-9663-4423-BE2E-A18B6D399842}"/>
              </a:ext>
            </a:extLst>
          </p:cNvPr>
          <p:cNvSpPr txBox="1">
            <a:spLocks noGrp="1"/>
          </p:cNvSpPr>
          <p:nvPr userDrawn="1"/>
        </p:nvSpPr>
        <p:spPr bwMode="auto">
          <a:xfrm rot="10800000" flipV="1">
            <a:off x="11379200" y="6583616"/>
            <a:ext cx="724891" cy="219586"/>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ct val="0"/>
              </a:spcBef>
              <a:spcAft>
                <a:spcPts val="0"/>
              </a:spcAft>
              <a:buClrTx/>
              <a:buSzTx/>
              <a:buFontTx/>
              <a:buNone/>
              <a:tabLst/>
              <a:defRPr/>
            </a:pPr>
            <a:fld id="{C0D0805C-640A-49D9-81A6-59BD7BEBF471}" type="slidenum">
              <a:rPr kumimoji="0" lang="en-US" sz="700" b="0" i="0" u="none" strike="noStrike" kern="0" cap="none" spc="0" normalizeH="0" baseline="0" noProof="0" smtClean="0">
                <a:ln>
                  <a:noFill/>
                </a:ln>
                <a:solidFill>
                  <a:schemeClr val="bg1"/>
                </a:solidFill>
                <a:effectLst/>
                <a:uLnTx/>
                <a:uFillTx/>
                <a:latin typeface="Arial" panose="020B0604020202020204" pitchFamily="34" charset="0"/>
              </a:rPr>
              <a:pPr marL="0" marR="0" lvl="0" indent="0" algn="ctr" defTabSz="914400" eaLnBrk="1" fontAlgn="auto" latinLnBrk="0" hangingPunct="1">
                <a:lnSpc>
                  <a:spcPct val="100000"/>
                </a:lnSpc>
                <a:spcBef>
                  <a:spcPct val="0"/>
                </a:spcBef>
                <a:spcAft>
                  <a:spcPts val="0"/>
                </a:spcAft>
                <a:buClrTx/>
                <a:buSzTx/>
                <a:buFontTx/>
                <a:buNone/>
                <a:tabLst/>
                <a:defRPr/>
              </a:pPr>
              <a:t>‹#›</a:t>
            </a:fld>
            <a:endParaRPr kumimoji="0" lang="en-US" sz="700" b="0" i="0" u="none" strike="noStrike" kern="0" cap="none" spc="0" normalizeH="0" baseline="0" noProof="0">
              <a:ln>
                <a:noFill/>
              </a:ln>
              <a:solidFill>
                <a:schemeClr val="bg1"/>
              </a:solidFill>
              <a:effectLst/>
              <a:uLnTx/>
              <a:uFillTx/>
              <a:latin typeface="Arial" panose="020B0604020202020204" pitchFamily="34" charset="0"/>
            </a:endParaRPr>
          </a:p>
        </p:txBody>
      </p:sp>
      <p:sp>
        <p:nvSpPr>
          <p:cNvPr id="8" name="TextBox 7">
            <a:extLst>
              <a:ext uri="{FF2B5EF4-FFF2-40B4-BE49-F238E27FC236}">
                <a16:creationId xmlns:a16="http://schemas.microsoft.com/office/drawing/2014/main" id="{ED3F51F0-1501-4947-B6E0-EDB38BE3CF8F}"/>
              </a:ext>
            </a:extLst>
          </p:cNvPr>
          <p:cNvSpPr txBox="1"/>
          <p:nvPr userDrawn="1"/>
        </p:nvSpPr>
        <p:spPr>
          <a:xfrm>
            <a:off x="8305800" y="6593381"/>
            <a:ext cx="2743200" cy="200055"/>
          </a:xfrm>
          <a:prstGeom prst="rect">
            <a:avLst/>
          </a:prstGeom>
          <a:noFill/>
        </p:spPr>
        <p:txBody>
          <a:bodyPr wrap="square" rtlCol="0">
            <a:spAutoFit/>
          </a:bodyPr>
          <a:lstStyle/>
          <a:p>
            <a:pPr algn="r"/>
            <a:r>
              <a:rPr lang="en-US" sz="700" b="0" i="0">
                <a:solidFill>
                  <a:srgbClr val="FFFFFF"/>
                </a:solidFill>
                <a:latin typeface="Arial" panose="020B0604020202020204" pitchFamily="34" charset="0"/>
              </a:rPr>
              <a:t>© 2022 </a:t>
            </a:r>
            <a:r>
              <a:rPr lang="en-US" sz="700" b="0" i="0" baseline="0">
                <a:solidFill>
                  <a:srgbClr val="FFFFFF"/>
                </a:solidFill>
                <a:latin typeface="Arial" panose="020B0604020202020204" pitchFamily="34" charset="0"/>
              </a:rPr>
              <a:t>BlackBerry</a:t>
            </a:r>
            <a:r>
              <a:rPr lang="en-US" sz="700" b="0" i="0">
                <a:solidFill>
                  <a:srgbClr val="FFFFFF"/>
                </a:solidFill>
                <a:latin typeface="Arial" panose="020B0604020202020204" pitchFamily="34" charset="0"/>
              </a:rPr>
              <a:t>. All Rights Reserved.</a:t>
            </a:r>
          </a:p>
        </p:txBody>
      </p:sp>
    </p:spTree>
    <p:extLst>
      <p:ext uri="{BB962C8B-B14F-4D97-AF65-F5344CB8AC3E}">
        <p14:creationId xmlns:p14="http://schemas.microsoft.com/office/powerpoint/2010/main" val="41781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 Only">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2A5CD81-0361-3645-B1E6-3D80BBAA9433}"/>
              </a:ext>
            </a:extLst>
          </p:cNvPr>
          <p:cNvSpPr/>
          <p:nvPr userDrawn="1"/>
        </p:nvSpPr>
        <p:spPr>
          <a:xfrm>
            <a:off x="0" y="6419654"/>
            <a:ext cx="12192000" cy="43834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b="0" i="0">
              <a:latin typeface="Arial" panose="020B0604020202020204" pitchFamily="34" charset="0"/>
            </a:endParaRPr>
          </a:p>
        </p:txBody>
      </p:sp>
      <p:sp>
        <p:nvSpPr>
          <p:cNvPr id="19" name="Text Placeholder 2">
            <a:extLst>
              <a:ext uri="{FF2B5EF4-FFF2-40B4-BE49-F238E27FC236}">
                <a16:creationId xmlns:a16="http://schemas.microsoft.com/office/drawing/2014/main" id="{A8BBD474-B88E-484C-8A85-184BF075E364}"/>
              </a:ext>
            </a:extLst>
          </p:cNvPr>
          <p:cNvSpPr>
            <a:spLocks noGrp="1"/>
          </p:cNvSpPr>
          <p:nvPr>
            <p:ph type="body" sz="quarter" idx="13" hasCustomPrompt="1"/>
          </p:nvPr>
        </p:nvSpPr>
        <p:spPr>
          <a:xfrm>
            <a:off x="361949" y="559576"/>
            <a:ext cx="11238853" cy="608824"/>
          </a:xfrm>
          <a:prstGeom prst="rect">
            <a:avLst/>
          </a:prstGeom>
        </p:spPr>
        <p:txBody>
          <a:bodyPr/>
          <a:lstStyle>
            <a:lvl1pPr marL="0" indent="0">
              <a:buNone/>
              <a:defRPr sz="2800" b="1" i="0" cap="none" baseline="0">
                <a:solidFill>
                  <a:srgbClr val="00033E"/>
                </a:solidFill>
                <a:latin typeface="Arial" panose="020B0604020202020204" pitchFamily="34" charset="0"/>
              </a:defRPr>
            </a:lvl1pPr>
          </a:lstStyle>
          <a:p>
            <a:pPr lvl="0"/>
            <a:r>
              <a:rPr lang="en-US"/>
              <a:t>Add a title here</a:t>
            </a:r>
          </a:p>
        </p:txBody>
      </p:sp>
      <p:pic>
        <p:nvPicPr>
          <p:cNvPr id="9" name="Picture 2" descr="Certicom">
            <a:extLst>
              <a:ext uri="{FF2B5EF4-FFF2-40B4-BE49-F238E27FC236}">
                <a16:creationId xmlns:a16="http://schemas.microsoft.com/office/drawing/2014/main" id="{7D79D0B0-689A-4438-8D01-54E30D68BE17}"/>
              </a:ext>
            </a:extLst>
          </p:cNvPr>
          <p:cNvPicPr>
            <a:picLocks noChangeAspect="1" noChangeArrowheads="1"/>
          </p:cNvPicPr>
          <p:nvPr userDrawn="1"/>
        </p:nvPicPr>
        <p:blipFill rotWithShape="1">
          <a:blip r:embed="rId2" cstate="hqprint">
            <a:extLst>
              <a:ext uri="{BEBA8EAE-BF5A-486C-A8C5-ECC9F3942E4B}">
                <a14:imgProps xmlns:a14="http://schemas.microsoft.com/office/drawing/2010/main">
                  <a14:imgLayer r:embed="rId3">
                    <a14:imgEffect>
                      <a14:colorTemperature colorTemp="7200"/>
                    </a14:imgEffect>
                    <a14:imgEffect>
                      <a14:saturation sat="400000"/>
                    </a14:imgEffect>
                    <a14:imgEffect>
                      <a14:brightnessContrast bright="100000" contrast="100000"/>
                    </a14:imgEffect>
                  </a14:imgLayer>
                </a14:imgProps>
              </a:ext>
              <a:ext uri="{28A0092B-C50C-407E-A947-70E740481C1C}">
                <a14:useLocalDpi xmlns:a14="http://schemas.microsoft.com/office/drawing/2010/main"/>
              </a:ext>
            </a:extLst>
          </a:blip>
          <a:srcRect l="-56145"/>
          <a:stretch/>
        </p:blipFill>
        <p:spPr bwMode="auto">
          <a:xfrm>
            <a:off x="-648000" y="6456620"/>
            <a:ext cx="2046824" cy="36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3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1D17D5D-3646-9343-8325-D7985C157190}"/>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pic>
        <p:nvPicPr>
          <p:cNvPr id="5" name="Picture 4">
            <a:extLst>
              <a:ext uri="{FF2B5EF4-FFF2-40B4-BE49-F238E27FC236}">
                <a16:creationId xmlns:a16="http://schemas.microsoft.com/office/drawing/2014/main" id="{3E93276F-BC6C-1293-8437-92129C7240B3}"/>
              </a:ext>
            </a:extLst>
          </p:cNvPr>
          <p:cNvPicPr>
            <a:picLocks noChangeAspect="1"/>
          </p:cNvPicPr>
          <p:nvPr userDrawn="1"/>
        </p:nvPicPr>
        <p:blipFill rotWithShape="1">
          <a:blip r:embed="rId2"/>
          <a:srcRect r="31552" b="25824"/>
          <a:stretch/>
        </p:blipFill>
        <p:spPr>
          <a:xfrm>
            <a:off x="3846786" y="651642"/>
            <a:ext cx="8345214" cy="5391806"/>
          </a:xfrm>
          <a:prstGeom prst="rect">
            <a:avLst/>
          </a:prstGeom>
        </p:spPr>
      </p:pic>
      <p:pic>
        <p:nvPicPr>
          <p:cNvPr id="28" name="Picture 27">
            <a:extLst>
              <a:ext uri="{FF2B5EF4-FFF2-40B4-BE49-F238E27FC236}">
                <a16:creationId xmlns:a16="http://schemas.microsoft.com/office/drawing/2014/main" id="{E1E1E030-7F11-C9F7-9DAA-8F780859193E}"/>
              </a:ext>
            </a:extLst>
          </p:cNvPr>
          <p:cNvPicPr>
            <a:picLocks noChangeAspect="1"/>
          </p:cNvPicPr>
          <p:nvPr userDrawn="1"/>
        </p:nvPicPr>
        <p:blipFill>
          <a:blip r:embed="rId4"/>
          <a:stretch>
            <a:fillRect/>
          </a:stretch>
        </p:blipFill>
        <p:spPr>
          <a:xfrm>
            <a:off x="3473983" y="1"/>
            <a:ext cx="8718017" cy="5788192"/>
          </a:xfrm>
          <a:prstGeom prst="rect">
            <a:avLst/>
          </a:prstGeom>
        </p:spPr>
      </p:pic>
      <p:sp>
        <p:nvSpPr>
          <p:cNvPr id="29" name="Rectangle 28">
            <a:extLst>
              <a:ext uri="{FF2B5EF4-FFF2-40B4-BE49-F238E27FC236}">
                <a16:creationId xmlns:a16="http://schemas.microsoft.com/office/drawing/2014/main" id="{2A4D3C2D-3DD1-4A78-45CB-D2248D625525}"/>
              </a:ext>
            </a:extLst>
          </p:cNvPr>
          <p:cNvSpPr/>
          <p:nvPr userDrawn="1"/>
        </p:nvSpPr>
        <p:spPr>
          <a:xfrm>
            <a:off x="0" y="0"/>
            <a:ext cx="11245516" cy="6063916"/>
          </a:xfrm>
          <a:prstGeom prst="rect">
            <a:avLst/>
          </a:prstGeom>
          <a:gradFill flip="none" rotWithShape="1">
            <a:gsLst>
              <a:gs pos="42000">
                <a:schemeClr val="accent3"/>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135320"/>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33B7E39-DFC1-7746-CE45-DEFEB0C625BB}"/>
              </a:ext>
            </a:extLst>
          </p:cNvPr>
          <p:cNvPicPr>
            <a:picLocks noChangeAspect="1"/>
          </p:cNvPicPr>
          <p:nvPr userDrawn="1"/>
        </p:nvPicPr>
        <p:blipFill>
          <a:blip r:embed="rId2"/>
          <a:stretch>
            <a:fillRect/>
          </a:stretch>
        </p:blipFill>
        <p:spPr>
          <a:xfrm>
            <a:off x="0" y="18191"/>
            <a:ext cx="12192000" cy="6821616"/>
          </a:xfrm>
          <a:prstGeom prst="rect">
            <a:avLst/>
          </a:prstGeom>
        </p:spPr>
      </p:pic>
      <p:sp>
        <p:nvSpPr>
          <p:cNvPr id="2" name="Title 1">
            <a:extLst>
              <a:ext uri="{FF2B5EF4-FFF2-40B4-BE49-F238E27FC236}">
                <a16:creationId xmlns:a16="http://schemas.microsoft.com/office/drawing/2014/main" id="{731F36FB-4C65-732E-D4B7-FDB1DDC9AC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BA9C89C-7220-BCFB-F110-74FEE815F409}"/>
              </a:ext>
            </a:extLst>
          </p:cNvPr>
          <p:cNvSpPr>
            <a:spLocks noGrp="1"/>
          </p:cNvSpPr>
          <p:nvPr>
            <p:ph type="sldNum" sz="quarter" idx="10"/>
          </p:nvPr>
        </p:nvSpPr>
        <p:spPr/>
        <p:txBody>
          <a:bodyPr/>
          <a:lstStyle/>
          <a:p>
            <a:fld id="{86CB4B4D-7CA3-9044-876B-883B54F8677D}" type="slidenum">
              <a:rPr lang="en-CA" smtClean="0"/>
              <a:pPr/>
              <a:t>‹#›</a:t>
            </a:fld>
            <a:endParaRPr lang="en-CA"/>
          </a:p>
        </p:txBody>
      </p:sp>
      <p:cxnSp>
        <p:nvCxnSpPr>
          <p:cNvPr id="4" name="Straight Connector 3">
            <a:extLst>
              <a:ext uri="{FF2B5EF4-FFF2-40B4-BE49-F238E27FC236}">
                <a16:creationId xmlns:a16="http://schemas.microsoft.com/office/drawing/2014/main" id="{56337D50-076A-E870-B45A-217CED5A31D4}"/>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Slide Number">
            <a:extLst>
              <a:ext uri="{FF2B5EF4-FFF2-40B4-BE49-F238E27FC236}">
                <a16:creationId xmlns:a16="http://schemas.microsoft.com/office/drawing/2014/main" id="{C5615939-A4A3-491D-8692-510FBE1A0ECE}"/>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8" name="TextBox 9">
            <a:extLst>
              <a:ext uri="{FF2B5EF4-FFF2-40B4-BE49-F238E27FC236}">
                <a16:creationId xmlns:a16="http://schemas.microsoft.com/office/drawing/2014/main" id="{A377ED37-E0DE-4748-B2AE-7415852594C4}"/>
              </a:ext>
            </a:extLst>
          </p:cNvPr>
          <p:cNvSpPr txBox="1"/>
          <p:nvPr userDrawn="1"/>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9" name="Picture 10" descr="Picture 10">
            <a:extLst>
              <a:ext uri="{FF2B5EF4-FFF2-40B4-BE49-F238E27FC236}">
                <a16:creationId xmlns:a16="http://schemas.microsoft.com/office/drawing/2014/main" id="{FC80C60A-B5B8-83F4-C652-67EBE26B8B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12" name="Straight Connector 11">
            <a:extLst>
              <a:ext uri="{FF2B5EF4-FFF2-40B4-BE49-F238E27FC236}">
                <a16:creationId xmlns:a16="http://schemas.microsoft.com/office/drawing/2014/main" id="{14E0F167-FA71-5A44-A588-81261CF733B0}"/>
              </a:ext>
            </a:extLst>
          </p:cNvPr>
          <p:cNvCxnSpPr>
            <a:cxnSpLocks/>
          </p:cNvCxnSpPr>
          <p:nvPr userDrawn="1"/>
        </p:nvCxnSpPr>
        <p:spPr>
          <a:xfrm>
            <a:off x="4408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777325"/>
      </p:ext>
    </p:extLst>
  </p:cSld>
  <p:clrMapOvr>
    <a:masterClrMapping/>
  </p:clrMapOvr>
  <p:extLst>
    <p:ext uri="{DCECCB84-F9BA-43D5-87BE-67443E8EF086}">
      <p15:sldGuideLst xmlns:p15="http://schemas.microsoft.com/office/powerpoint/2012/main">
        <p15:guide id="1" pos="30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descr="A picture containing indoor&#10;&#10;Description automatically generated">
            <a:extLst>
              <a:ext uri="{FF2B5EF4-FFF2-40B4-BE49-F238E27FC236}">
                <a16:creationId xmlns:a16="http://schemas.microsoft.com/office/drawing/2014/main" id="{F055B2F7-D843-C133-BEB5-5CD0AD450EC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3977617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411503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pic>
        <p:nvPicPr>
          <p:cNvPr id="2" name="Picture 1">
            <a:extLst>
              <a:ext uri="{FF2B5EF4-FFF2-40B4-BE49-F238E27FC236}">
                <a16:creationId xmlns:a16="http://schemas.microsoft.com/office/drawing/2014/main" id="{1150CE9D-5CD5-E268-99F7-A5A656E3785B}"/>
              </a:ext>
            </a:extLst>
          </p:cNvPr>
          <p:cNvPicPr>
            <a:picLocks noChangeAspect="1"/>
          </p:cNvPicPr>
          <p:nvPr userDrawn="1"/>
        </p:nvPicPr>
        <p:blipFill>
          <a:blip r:embed="rId3"/>
          <a:stretch>
            <a:fillRect/>
          </a:stretch>
        </p:blipFill>
        <p:spPr>
          <a:xfrm>
            <a:off x="3473983" y="1"/>
            <a:ext cx="8718017" cy="5788192"/>
          </a:xfrm>
          <a:prstGeom prst="rect">
            <a:avLst/>
          </a:prstGeom>
        </p:spPr>
      </p:pic>
      <p:sp>
        <p:nvSpPr>
          <p:cNvPr id="3" name="Rectangle 2">
            <a:extLst>
              <a:ext uri="{FF2B5EF4-FFF2-40B4-BE49-F238E27FC236}">
                <a16:creationId xmlns:a16="http://schemas.microsoft.com/office/drawing/2014/main" id="{B28B5FF2-F26F-416E-0CCF-2D9AE38A2970}"/>
              </a:ext>
            </a:extLst>
          </p:cNvPr>
          <p:cNvSpPr/>
          <p:nvPr userDrawn="1"/>
        </p:nvSpPr>
        <p:spPr>
          <a:xfrm>
            <a:off x="0" y="0"/>
            <a:ext cx="11245516" cy="6063916"/>
          </a:xfrm>
          <a:prstGeom prst="rect">
            <a:avLst/>
          </a:prstGeom>
          <a:gradFill flip="none" rotWithShape="1">
            <a:gsLst>
              <a:gs pos="42000">
                <a:schemeClr val="accent3"/>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6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7BAD4FF-A6A8-5BDD-A64D-9DA0EA61DA27}"/>
              </a:ext>
            </a:extLst>
          </p:cNvPr>
          <p:cNvSpPr txBox="1">
            <a:spLocks/>
          </p:cNvSpPr>
          <p:nvPr userDrawn="1"/>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a:t>
            </a:fld>
            <a:endParaRPr lang="en-CA"/>
          </a:p>
        </p:txBody>
      </p:sp>
      <p:sp>
        <p:nvSpPr>
          <p:cNvPr id="11" name="TextBox 9">
            <a:extLst>
              <a:ext uri="{FF2B5EF4-FFF2-40B4-BE49-F238E27FC236}">
                <a16:creationId xmlns:a16="http://schemas.microsoft.com/office/drawing/2014/main" id="{C12ABF38-9DBF-070D-65E4-4A43F9220818}"/>
              </a:ext>
            </a:extLst>
          </p:cNvPr>
          <p:cNvSpPr txBox="1"/>
          <p:nvPr userDrawn="1"/>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a:t>
            </a:r>
            <a:r>
              <a:rPr lang="en-US" sz="800" b="0" i="0">
                <a:latin typeface="Arial" panose="020B0604020202020204" pitchFamily="34" charset="0"/>
                <a:cs typeface="Arial" panose="020B0604020202020204" pitchFamily="34" charset="0"/>
              </a:rPr>
              <a:t>Limited</a:t>
            </a:r>
            <a:r>
              <a:rPr sz="800" b="0" i="0">
                <a:latin typeface="Arial" panose="020B0604020202020204" pitchFamily="34" charset="0"/>
                <a:cs typeface="Arial" panose="020B0604020202020204" pitchFamily="34" charset="0"/>
              </a:rPr>
              <a:t>. All Rights Reserved.</a:t>
            </a:r>
          </a:p>
        </p:txBody>
      </p:sp>
      <p:pic>
        <p:nvPicPr>
          <p:cNvPr id="12" name="Picture 10" descr="Picture 10">
            <a:extLst>
              <a:ext uri="{FF2B5EF4-FFF2-40B4-BE49-F238E27FC236}">
                <a16:creationId xmlns:a16="http://schemas.microsoft.com/office/drawing/2014/main" id="{D555BE95-F67C-B82A-1727-9F5D3D10B9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pic>
        <p:nvPicPr>
          <p:cNvPr id="2" name="Picture 1" descr="Logo&#10;&#10;Description automatically generated">
            <a:extLst>
              <a:ext uri="{FF2B5EF4-FFF2-40B4-BE49-F238E27FC236}">
                <a16:creationId xmlns:a16="http://schemas.microsoft.com/office/drawing/2014/main" id="{CCC2B08D-CB95-482E-F350-17085359F30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cxnSp>
        <p:nvCxnSpPr>
          <p:cNvPr id="4" name="Straight Connector 3">
            <a:extLst>
              <a:ext uri="{FF2B5EF4-FFF2-40B4-BE49-F238E27FC236}">
                <a16:creationId xmlns:a16="http://schemas.microsoft.com/office/drawing/2014/main" id="{1A469A1C-A264-58FC-D503-A06DFE3C32E1}"/>
              </a:ext>
            </a:extLst>
          </p:cNvPr>
          <p:cNvCxnSpPr>
            <a:cxnSpLocks/>
          </p:cNvCxnSpPr>
          <p:nvPr userDrawn="1"/>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12832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762F31B-DC0B-C963-FAFF-DDA3CD05F041}"/>
              </a:ext>
            </a:extLst>
          </p:cNvPr>
          <p:cNvSpPr txBox="1">
            <a:spLocks noGrp="1"/>
          </p:cNvSpPr>
          <p:nvPr>
            <p:ph type="sldNum" sz="quarter" idx="4"/>
          </p:nvPr>
        </p:nvSpPr>
        <p:spPr>
          <a:xfrm rot="10800000" flipV="1">
            <a:off x="11524693" y="6332223"/>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pic>
        <p:nvPicPr>
          <p:cNvPr id="9" name="Picture 8">
            <a:extLst>
              <a:ext uri="{FF2B5EF4-FFF2-40B4-BE49-F238E27FC236}">
                <a16:creationId xmlns:a16="http://schemas.microsoft.com/office/drawing/2014/main" id="{F055B2F7-D843-C133-BEB5-5CD0AD450ECE}"/>
              </a:ext>
            </a:extLst>
          </p:cNvPr>
          <p:cNvPicPr>
            <a:picLocks noChangeAspect="1"/>
          </p:cNvPicPr>
          <p:nvPr userDrawn="1"/>
        </p:nvPicPr>
        <p:blipFill>
          <a:blip r:embed="rId2"/>
          <a:srcRect/>
          <a:stretch/>
        </p:blipFill>
        <p:spPr>
          <a:xfrm>
            <a:off x="0" y="0"/>
            <a:ext cx="12192000" cy="6858000"/>
          </a:xfrm>
          <a:prstGeom prst="rect">
            <a:avLst/>
          </a:prstGeom>
        </p:spPr>
      </p:pic>
      <p:pic>
        <p:nvPicPr>
          <p:cNvPr id="3" name="Picture 2" descr="Logo&#10;&#10;Description automatically generated">
            <a:extLst>
              <a:ext uri="{FF2B5EF4-FFF2-40B4-BE49-F238E27FC236}">
                <a16:creationId xmlns:a16="http://schemas.microsoft.com/office/drawing/2014/main" id="{C502D71C-A392-C8D4-41B9-E91DD910A0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sp>
        <p:nvSpPr>
          <p:cNvPr id="4" name="TextBox 3">
            <a:extLst>
              <a:ext uri="{FF2B5EF4-FFF2-40B4-BE49-F238E27FC236}">
                <a16:creationId xmlns:a16="http://schemas.microsoft.com/office/drawing/2014/main" id="{9541CE6C-BDFE-6542-42A1-BB869125C1DC}"/>
              </a:ext>
            </a:extLst>
          </p:cNvPr>
          <p:cNvSpPr txBox="1"/>
          <p:nvPr userDrawn="1"/>
        </p:nvSpPr>
        <p:spPr>
          <a:xfrm>
            <a:off x="1384191" y="2081048"/>
            <a:ext cx="3768560" cy="1862048"/>
          </a:xfrm>
          <a:prstGeom prst="rect">
            <a:avLst/>
          </a:prstGeom>
          <a:noFill/>
        </p:spPr>
        <p:txBody>
          <a:bodyPr wrap="square" rtlCol="0" anchor="ctr" anchorCtr="0">
            <a:noAutofit/>
          </a:bodyPr>
          <a:lstStyle/>
          <a:p>
            <a:pPr>
              <a:lnSpc>
                <a:spcPts val="4600"/>
              </a:lnSpc>
            </a:pPr>
            <a:r>
              <a:rPr lang="en-US" sz="4400">
                <a:solidFill>
                  <a:schemeClr val="bg1"/>
                </a:solidFill>
                <a:latin typeface="Arial" panose="020B0604020202020204" pitchFamily="34" charset="0"/>
                <a:cs typeface="Arial" panose="020B0604020202020204" pitchFamily="34" charset="0"/>
              </a:rPr>
              <a:t>Automotive</a:t>
            </a:r>
            <a:br>
              <a:rPr lang="en-US" sz="4400">
                <a:solidFill>
                  <a:schemeClr val="bg1"/>
                </a:solidFill>
                <a:latin typeface="Arial" panose="020B0604020202020204" pitchFamily="34" charset="0"/>
                <a:cs typeface="Arial" panose="020B0604020202020204" pitchFamily="34" charset="0"/>
              </a:rPr>
            </a:br>
            <a:r>
              <a:rPr lang="en-US" sz="4400">
                <a:solidFill>
                  <a:schemeClr val="bg1"/>
                </a:solidFill>
                <a:latin typeface="Arial" panose="020B0604020202020204" pitchFamily="34" charset="0"/>
                <a:cs typeface="Arial" panose="020B0604020202020204" pitchFamily="34" charset="0"/>
              </a:rPr>
              <a:t>Executive</a:t>
            </a:r>
            <a:br>
              <a:rPr lang="en-US" sz="4400">
                <a:solidFill>
                  <a:schemeClr val="bg1"/>
                </a:solidFill>
                <a:latin typeface="Arial" panose="020B0604020202020204" pitchFamily="34" charset="0"/>
                <a:cs typeface="Arial" panose="020B0604020202020204" pitchFamily="34" charset="0"/>
              </a:rPr>
            </a:br>
            <a:r>
              <a:rPr lang="en-US" sz="4400">
                <a:solidFill>
                  <a:schemeClr val="bg1"/>
                </a:solidFill>
                <a:latin typeface="Arial" panose="020B0604020202020204" pitchFamily="34" charset="0"/>
                <a:cs typeface="Arial" panose="020B0604020202020204" pitchFamily="34" charset="0"/>
              </a:rPr>
              <a:t>Summary</a:t>
            </a:r>
          </a:p>
        </p:txBody>
      </p:sp>
      <p:cxnSp>
        <p:nvCxnSpPr>
          <p:cNvPr id="5" name="Straight Connector 4">
            <a:extLst>
              <a:ext uri="{FF2B5EF4-FFF2-40B4-BE49-F238E27FC236}">
                <a16:creationId xmlns:a16="http://schemas.microsoft.com/office/drawing/2014/main" id="{451CF054-EB42-3710-1D88-F0C9C51A9E28}"/>
              </a:ext>
            </a:extLst>
          </p:cNvPr>
          <p:cNvCxnSpPr>
            <a:cxnSpLocks/>
          </p:cNvCxnSpPr>
          <p:nvPr userDrawn="1"/>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235657"/>
      </p:ext>
    </p:extLst>
  </p:cSld>
  <p:clrMapOvr>
    <a:masterClrMapping/>
  </p:clrMapOvr>
  <p:extLst>
    <p:ext uri="{DCECCB84-F9BA-43D5-87BE-67443E8EF086}">
      <p15:sldGuideLst xmlns:p15="http://schemas.microsoft.com/office/powerpoint/2012/main">
        <p15:guide id="1" pos="3840" userDrawn="1">
          <p15:clr>
            <a:srgbClr val="FBAE40"/>
          </p15:clr>
        </p15:guide>
        <p15:guide id="2" pos="39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14.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06F05D-B0F1-A891-3F2A-31BBDC10E78E}"/>
              </a:ext>
            </a:extLst>
          </p:cNvPr>
          <p:cNvPicPr>
            <a:picLocks noChangeAspect="1"/>
          </p:cNvPicPr>
          <p:nvPr userDrawn="1"/>
        </p:nvPicPr>
        <p:blipFill>
          <a:blip r:embed="rId12"/>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24658D8E-AAE0-7636-45DA-250F7F0CEA50}"/>
              </a:ext>
            </a:extLst>
          </p:cNvPr>
          <p:cNvSpPr>
            <a:spLocks noGrp="1"/>
          </p:cNvSpPr>
          <p:nvPr>
            <p:ph type="title"/>
          </p:nvPr>
        </p:nvSpPr>
        <p:spPr>
          <a:xfrm>
            <a:off x="911225" y="445325"/>
            <a:ext cx="10515600" cy="1193470"/>
          </a:xfrm>
          <a:prstGeom prst="rect">
            <a:avLst/>
          </a:prstGeom>
        </p:spPr>
        <p:txBody>
          <a:bodyPr vert="horz" lIns="91440" tIns="45720" rIns="91440" bIns="45720" rtlCol="0" anchor="ctr">
            <a:normAutofit/>
          </a:bodyPr>
          <a:lstStyle/>
          <a:p>
            <a:r>
              <a:rPr lang="en-US"/>
              <a:t>Click to edit Master title style</a:t>
            </a:r>
          </a:p>
        </p:txBody>
      </p:sp>
      <p:sp>
        <p:nvSpPr>
          <p:cNvPr id="7" name="Slide Number">
            <a:extLst>
              <a:ext uri="{FF2B5EF4-FFF2-40B4-BE49-F238E27FC236}">
                <a16:creationId xmlns:a16="http://schemas.microsoft.com/office/drawing/2014/main" id="{4BAE0019-8411-5BB3-C2B3-061D3398BCD6}"/>
              </a:ext>
            </a:extLst>
          </p:cNvPr>
          <p:cNvSpPr txBox="1">
            <a:spLocks noGrp="1"/>
          </p:cNvSpPr>
          <p:nvPr>
            <p:ph type="sldNum" sz="quarter" idx="4"/>
          </p:nvPr>
        </p:nvSpPr>
        <p:spPr>
          <a:xfrm rot="10800000" flipV="1">
            <a:off x="11524693" y="6366598"/>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sp>
        <p:nvSpPr>
          <p:cNvPr id="8" name="TextBox 9">
            <a:extLst>
              <a:ext uri="{FF2B5EF4-FFF2-40B4-BE49-F238E27FC236}">
                <a16:creationId xmlns:a16="http://schemas.microsoft.com/office/drawing/2014/main" id="{5B69400E-E2AB-B209-EF5D-522D501A29A3}"/>
              </a:ext>
            </a:extLst>
          </p:cNvPr>
          <p:cNvSpPr txBox="1"/>
          <p:nvPr userDrawn="1"/>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9" name="Picture 10" descr="Picture 10">
            <a:extLst>
              <a:ext uri="{FF2B5EF4-FFF2-40B4-BE49-F238E27FC236}">
                <a16:creationId xmlns:a16="http://schemas.microsoft.com/office/drawing/2014/main" id="{0800D80B-2B5B-45CB-1274-523BC841C94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Tree>
    <p:extLst>
      <p:ext uri="{BB962C8B-B14F-4D97-AF65-F5344CB8AC3E}">
        <p14:creationId xmlns:p14="http://schemas.microsoft.com/office/powerpoint/2010/main" val="3678189228"/>
      </p:ext>
    </p:extLst>
  </p:cSld>
  <p:clrMap bg1="lt1" tx1="dk1" bg2="lt2" tx2="dk2" accent1="accent1" accent2="accent2" accent3="accent3" accent4="accent4" accent5="accent5" accent6="accent6" hlink="hlink" folHlink="folHlink"/>
  <p:sldLayoutIdLst>
    <p:sldLayoutId id="2147483650" r:id="rId1"/>
    <p:sldLayoutId id="2147483655" r:id="rId2"/>
    <p:sldLayoutId id="2147483656" r:id="rId3"/>
    <p:sldLayoutId id="2147483660" r:id="rId4"/>
    <p:sldLayoutId id="2147483649" r:id="rId5"/>
    <p:sldLayoutId id="2147483654" r:id="rId6"/>
    <p:sldLayoutId id="2147483659" r:id="rId7"/>
    <p:sldLayoutId id="2147483652" r:id="rId8"/>
    <p:sldLayoutId id="2147483651" r:id="rId9"/>
    <p:sldLayoutId id="2147483653" r:id="rId10"/>
  </p:sldLayoutIdLst>
  <p:txStyles>
    <p:titleStyle>
      <a:lvl1pPr algn="l" defTabSz="914400" rtl="0" eaLnBrk="1" latinLnBrk="0" hangingPunct="1">
        <a:lnSpc>
          <a:spcPct val="90000"/>
        </a:lnSpc>
        <a:spcBef>
          <a:spcPct val="0"/>
        </a:spcBef>
        <a:buNone/>
        <a:defRPr sz="3100" b="0" i="0" kern="1200">
          <a:solidFill>
            <a:srgbClr val="89D6F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4" userDrawn="1">
          <p15:clr>
            <a:srgbClr val="F26B43"/>
          </p15:clr>
        </p15:guide>
        <p15:guide id="2" pos="279" userDrawn="1">
          <p15:clr>
            <a:srgbClr val="F26B43"/>
          </p15:clr>
        </p15:guide>
        <p15:guide id="3" pos="8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D598A05-1034-28EB-55BA-6A8F20A73AE2}"/>
              </a:ext>
            </a:extLst>
          </p:cNvPr>
          <p:cNvPicPr>
            <a:picLocks noChangeAspect="1"/>
          </p:cNvPicPr>
          <p:nvPr userDrawn="1"/>
        </p:nvPicPr>
        <p:blipFill>
          <a:blip r:embed="rId14"/>
          <a:stretch>
            <a:fillRect/>
          </a:stretch>
        </p:blipFill>
        <p:spPr>
          <a:xfrm>
            <a:off x="0" y="0"/>
            <a:ext cx="12192000" cy="6858000"/>
          </a:xfrm>
          <a:prstGeom prst="rect">
            <a:avLst/>
          </a:prstGeom>
        </p:spPr>
      </p:pic>
      <p:cxnSp>
        <p:nvCxnSpPr>
          <p:cNvPr id="9" name="Straight Connector 8">
            <a:extLst>
              <a:ext uri="{FF2B5EF4-FFF2-40B4-BE49-F238E27FC236}">
                <a16:creationId xmlns:a16="http://schemas.microsoft.com/office/drawing/2014/main" id="{9272EB5A-C50F-C6D6-55D1-947EBE255BB1}"/>
              </a:ext>
            </a:extLst>
          </p:cNvPr>
          <p:cNvCxnSpPr>
            <a:cxnSpLocks/>
          </p:cNvCxnSpPr>
          <p:nvPr userDrawn="1"/>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Slide Number">
            <a:extLst>
              <a:ext uri="{FF2B5EF4-FFF2-40B4-BE49-F238E27FC236}">
                <a16:creationId xmlns:a16="http://schemas.microsoft.com/office/drawing/2014/main" id="{8B733D85-7246-31EF-9802-85FEBE8FC981}"/>
              </a:ext>
            </a:extLst>
          </p:cNvPr>
          <p:cNvSpPr txBox="1">
            <a:spLocks noGrp="1"/>
          </p:cNvSpPr>
          <p:nvPr>
            <p:ph type="sldNum" sz="quarter" idx="4"/>
          </p:nvPr>
        </p:nvSpPr>
        <p:spPr>
          <a:xfrm rot="10800000" flipV="1">
            <a:off x="11524693" y="6366598"/>
            <a:ext cx="263853" cy="261610"/>
          </a:xfrm>
          <a:prstGeom prst="rect">
            <a:avLst/>
          </a:prstGeom>
          <a:ln w="12700">
            <a:miter lim="400000"/>
          </a:ln>
        </p:spPr>
        <p:txBody>
          <a:bodyPr wrap="none" lIns="45719" rIns="45719" anchor="ctr">
            <a:spAutoFit/>
          </a:bodyPr>
          <a:lstStyle>
            <a:lvl1pPr algn="r">
              <a:defRPr sz="1100" b="0" i="0">
                <a:solidFill>
                  <a:schemeClr val="bg1">
                    <a:lumMod val="75000"/>
                  </a:schemeClr>
                </a:solidFill>
                <a:latin typeface="Arial" panose="020B0604020202020204" pitchFamily="34" charset="0"/>
                <a:cs typeface="Arial" panose="020B0604020202020204" pitchFamily="34" charset="0"/>
              </a:defRPr>
            </a:lvl1pPr>
          </a:lstStyle>
          <a:p>
            <a:fld id="{86CB4B4D-7CA3-9044-876B-883B54F8677D}" type="slidenum">
              <a:rPr lang="en-CA" smtClean="0"/>
              <a:pPr/>
              <a:t>‹#›</a:t>
            </a:fld>
            <a:endParaRPr lang="en-CA"/>
          </a:p>
        </p:txBody>
      </p:sp>
      <p:sp>
        <p:nvSpPr>
          <p:cNvPr id="12" name="TextBox 9">
            <a:extLst>
              <a:ext uri="{FF2B5EF4-FFF2-40B4-BE49-F238E27FC236}">
                <a16:creationId xmlns:a16="http://schemas.microsoft.com/office/drawing/2014/main" id="{819E7F20-77E4-2E9D-F745-ADEB351A7DF0}"/>
              </a:ext>
            </a:extLst>
          </p:cNvPr>
          <p:cNvSpPr txBox="1"/>
          <p:nvPr userDrawn="1"/>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solidFill>
                  <a:schemeClr val="bg1">
                    <a:lumMod val="50000"/>
                  </a:schemeClr>
                </a:solidFill>
                <a:latin typeface="Arial" panose="020B0604020202020204" pitchFamily="34" charset="0"/>
                <a:cs typeface="Arial" panose="020B0604020202020204" pitchFamily="34" charset="0"/>
              </a:rPr>
              <a:t>© 202</a:t>
            </a:r>
            <a:r>
              <a:rPr lang="en-CA" sz="800" b="0" i="0">
                <a:solidFill>
                  <a:schemeClr val="bg1">
                    <a:lumMod val="50000"/>
                  </a:schemeClr>
                </a:solidFill>
                <a:latin typeface="Arial" panose="020B0604020202020204" pitchFamily="34" charset="0"/>
                <a:cs typeface="Arial" panose="020B0604020202020204" pitchFamily="34" charset="0"/>
              </a:rPr>
              <a:t>2</a:t>
            </a:r>
            <a:r>
              <a:rPr sz="800" b="0" i="0">
                <a:solidFill>
                  <a:schemeClr val="bg1">
                    <a:lumMod val="50000"/>
                  </a:schemeClr>
                </a:solidFill>
                <a:latin typeface="Arial" panose="020B0604020202020204" pitchFamily="34" charset="0"/>
                <a:cs typeface="Arial" panose="020B0604020202020204" pitchFamily="34" charset="0"/>
              </a:rPr>
              <a:t> BlackBerry </a:t>
            </a:r>
            <a:r>
              <a:rPr lang="en-US" sz="800" b="0" i="0">
                <a:solidFill>
                  <a:schemeClr val="bg1">
                    <a:lumMod val="50000"/>
                  </a:schemeClr>
                </a:solidFill>
                <a:latin typeface="Arial" panose="020B0604020202020204" pitchFamily="34" charset="0"/>
                <a:cs typeface="Arial" panose="020B0604020202020204" pitchFamily="34" charset="0"/>
              </a:rPr>
              <a:t>Limited</a:t>
            </a:r>
            <a:r>
              <a:rPr sz="800" b="0" i="0">
                <a:solidFill>
                  <a:schemeClr val="bg1">
                    <a:lumMod val="50000"/>
                  </a:schemeClr>
                </a:solidFill>
                <a:latin typeface="Arial" panose="020B0604020202020204" pitchFamily="34" charset="0"/>
                <a:cs typeface="Arial" panose="020B0604020202020204" pitchFamily="34" charset="0"/>
              </a:rPr>
              <a:t>. All Rights Reserved.</a:t>
            </a:r>
          </a:p>
        </p:txBody>
      </p:sp>
      <p:pic>
        <p:nvPicPr>
          <p:cNvPr id="13" name="Picture 14" descr="Picture 14">
            <a:extLst>
              <a:ext uri="{FF2B5EF4-FFF2-40B4-BE49-F238E27FC236}">
                <a16:creationId xmlns:a16="http://schemas.microsoft.com/office/drawing/2014/main" id="{96C4A7D9-075C-798B-4397-559D5684B13F}"/>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3075" y="6400871"/>
            <a:ext cx="1337733" cy="164746"/>
          </a:xfrm>
          <a:prstGeom prst="rect">
            <a:avLst/>
          </a:prstGeom>
          <a:ln w="12700">
            <a:miter lim="400000"/>
          </a:ln>
        </p:spPr>
      </p:pic>
    </p:spTree>
    <p:extLst>
      <p:ext uri="{BB962C8B-B14F-4D97-AF65-F5344CB8AC3E}">
        <p14:creationId xmlns:p14="http://schemas.microsoft.com/office/powerpoint/2010/main" val="2253227099"/>
      </p:ext>
    </p:extLst>
  </p:cSld>
  <p:clrMap bg1="lt1" tx1="dk1" bg2="lt2" tx2="dk2" accent1="accent1" accent2="accent2" accent3="accent3" accent4="accent4" accent5="accent5" accent6="accent6" hlink="hlink" folHlink="folHlink"/>
  <p:sldLayoutIdLst>
    <p:sldLayoutId id="2147483658"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hyperlink" Target="https://research.kudelskisecurity.com/2021/08/24/quantum-attack-resource-estimate-using-shors-algorithm-to-break-rsa-vs-dh-dsa-vs-ecc/" TargetMode="Externa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53.jpeg"/></Relationships>
</file>

<file path=ppt/slides/_rels/slide13.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57.sv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svg"/><Relationship Id="rId4" Type="http://schemas.openxmlformats.org/officeDocument/2006/relationships/image" Target="../media/image55.sv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csrc.nist.gov/publications/detail/sp/800-208/fina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6.emf"/><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emf"/><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077421"/>
            <a:ext cx="11019934" cy="369332"/>
          </a:xfrm>
          <a:prstGeom prst="rect">
            <a:avLst/>
          </a:prstGeom>
        </p:spPr>
        <p:txBody>
          <a:bodyPr wrap="square">
            <a:spAutoFit/>
          </a:bodyPr>
          <a:lstStyle/>
          <a:p>
            <a:r>
              <a:rPr lang="en-US">
                <a:latin typeface="Arial" panose="020B0604020202020204" pitchFamily="34" charset="0"/>
              </a:rPr>
              <a:t>https://</a:t>
            </a:r>
            <a:r>
              <a:rPr lang="en-US" err="1">
                <a:latin typeface="Arial" panose="020B0604020202020204" pitchFamily="34" charset="0"/>
              </a:rPr>
              <a:t>www.theverge.com</a:t>
            </a:r>
            <a:r>
              <a:rPr lang="en-US">
                <a:latin typeface="Arial" panose="020B0604020202020204" pitchFamily="34" charset="0"/>
              </a:rPr>
              <a:t>/2016/8/2/12353186/car-hack-jeep-</a:t>
            </a:r>
            <a:r>
              <a:rPr lang="en-US" err="1">
                <a:latin typeface="Arial" panose="020B0604020202020204" pitchFamily="34" charset="0"/>
              </a:rPr>
              <a:t>cherokee</a:t>
            </a:r>
            <a:r>
              <a:rPr lang="en-US">
                <a:latin typeface="Arial" panose="020B0604020202020204" pitchFamily="34" charset="0"/>
              </a:rPr>
              <a:t>-vulnerability-miller-</a:t>
            </a:r>
            <a:r>
              <a:rPr lang="en-US" err="1">
                <a:latin typeface="Arial" panose="020B0604020202020204" pitchFamily="34" charset="0"/>
              </a:rPr>
              <a:t>valasek</a:t>
            </a:r>
            <a:endParaRPr lang="en-US">
              <a:latin typeface="Arial" panose="020B0604020202020204" pitchFamily="34" charset="0"/>
            </a:endParaRPr>
          </a:p>
        </p:txBody>
      </p:sp>
      <p:sp>
        <p:nvSpPr>
          <p:cNvPr id="2" name="TextBox 9">
            <a:extLst>
              <a:ext uri="{FF2B5EF4-FFF2-40B4-BE49-F238E27FC236}">
                <a16:creationId xmlns:a16="http://schemas.microsoft.com/office/drawing/2014/main" id="{28FF9F93-4EB7-607C-8546-E387515D857A}"/>
              </a:ext>
            </a:extLst>
          </p:cNvPr>
          <p:cNvSpPr txBox="1"/>
          <p:nvPr/>
        </p:nvSpPr>
        <p:spPr>
          <a:xfrm>
            <a:off x="2071332" y="6400871"/>
            <a:ext cx="2651761"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4" name="Picture 10" descr="Picture 10">
            <a:extLst>
              <a:ext uri="{FF2B5EF4-FFF2-40B4-BE49-F238E27FC236}">
                <a16:creationId xmlns:a16="http://schemas.microsoft.com/office/drawing/2014/main" id="{A952B483-905F-EA6F-7F50-3E5034F850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pic>
        <p:nvPicPr>
          <p:cNvPr id="5" name="Picture 4" descr="Logo&#10;&#10;Description automatically generated">
            <a:extLst>
              <a:ext uri="{FF2B5EF4-FFF2-40B4-BE49-F238E27FC236}">
                <a16:creationId xmlns:a16="http://schemas.microsoft.com/office/drawing/2014/main" id="{3107BD83-8351-6C12-9EF8-61F6CE986E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cxnSp>
        <p:nvCxnSpPr>
          <p:cNvPr id="6" name="Straight Connector 5">
            <a:extLst>
              <a:ext uri="{FF2B5EF4-FFF2-40B4-BE49-F238E27FC236}">
                <a16:creationId xmlns:a16="http://schemas.microsoft.com/office/drawing/2014/main" id="{D73E0DB4-E842-C936-F8CB-8D104D98E25E}"/>
              </a:ext>
            </a:extLst>
          </p:cNvPr>
          <p:cNvCxnSpPr>
            <a:cxnSpLocks/>
          </p:cNvCxnSpPr>
          <p:nvPr/>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D0587C36-2F09-3410-AB62-C885662D98E1}"/>
              </a:ext>
            </a:extLst>
          </p:cNvPr>
          <p:cNvSpPr txBox="1">
            <a:spLocks/>
          </p:cNvSpPr>
          <p:nvPr/>
        </p:nvSpPr>
        <p:spPr>
          <a:xfrm>
            <a:off x="1134782" y="3259165"/>
            <a:ext cx="5432690" cy="1193945"/>
          </a:xfrm>
          <a:prstGeom prst="rect">
            <a:avLst/>
          </a:prstGeom>
          <a:noFill/>
        </p:spPr>
        <p:txBody>
          <a:bodyPr wrap="square" rtlCol="0" anchor="ctr" anchorCtr="0">
            <a:noAutofit/>
          </a:bodyPr>
          <a:lstStyle>
            <a:defPPr>
              <a:defRPr lang="en-US"/>
            </a:defPPr>
            <a:lvl1pPr>
              <a:lnSpc>
                <a:spcPts val="4600"/>
              </a:lnSpc>
              <a:defRPr sz="33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nSpc>
                <a:spcPct val="100000"/>
              </a:lnSpc>
            </a:pPr>
            <a:r>
              <a:rPr lang="en-CA"/>
              <a:t>Taking on the Growing Challenge of IoT Cybersecurity</a:t>
            </a:r>
          </a:p>
          <a:p>
            <a:endParaRPr lang="en-CA"/>
          </a:p>
          <a:p>
            <a:pPr>
              <a:lnSpc>
                <a:spcPct val="100000"/>
              </a:lnSpc>
            </a:pPr>
            <a:r>
              <a:rPr lang="en-CA" sz="2000"/>
              <a:t>Presented by:</a:t>
            </a:r>
          </a:p>
          <a:p>
            <a:pPr>
              <a:lnSpc>
                <a:spcPct val="100000"/>
              </a:lnSpc>
            </a:pPr>
            <a:r>
              <a:rPr lang="en-CA" sz="2000"/>
              <a:t>Cris Sinnott, Senior Director, Engineering</a:t>
            </a:r>
          </a:p>
          <a:p>
            <a:pPr>
              <a:lnSpc>
                <a:spcPct val="100000"/>
              </a:lnSpc>
            </a:pPr>
            <a:r>
              <a:rPr lang="en-CA" sz="2000"/>
              <a:t>Jim Alfred, Vice President, </a:t>
            </a:r>
            <a:r>
              <a:rPr lang="en-CA" sz="2000" err="1"/>
              <a:t>Certicom</a:t>
            </a:r>
            <a:r>
              <a:rPr lang="en-CA" sz="2000"/>
              <a:t> </a:t>
            </a:r>
            <a:endParaRPr lang="en-US" sz="2000"/>
          </a:p>
        </p:txBody>
      </p:sp>
    </p:spTree>
    <p:extLst>
      <p:ext uri="{BB962C8B-B14F-4D97-AF65-F5344CB8AC3E}">
        <p14:creationId xmlns:p14="http://schemas.microsoft.com/office/powerpoint/2010/main" val="4137852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A95411-74E1-0CD5-5CE0-62DC2AAC5CDC}"/>
              </a:ext>
            </a:extLst>
          </p:cNvPr>
          <p:cNvSpPr>
            <a:spLocks noGrp="1"/>
          </p:cNvSpPr>
          <p:nvPr>
            <p:ph type="title"/>
          </p:nvPr>
        </p:nvSpPr>
        <p:spPr/>
        <p:txBody>
          <a:bodyPr/>
          <a:lstStyle/>
          <a:p>
            <a:r>
              <a:rPr lang="en-US"/>
              <a:t>Protect devices from both external and internal threats</a:t>
            </a:r>
          </a:p>
        </p:txBody>
      </p:sp>
      <p:grpSp>
        <p:nvGrpSpPr>
          <p:cNvPr id="7" name="Group 6">
            <a:extLst>
              <a:ext uri="{FF2B5EF4-FFF2-40B4-BE49-F238E27FC236}">
                <a16:creationId xmlns:a16="http://schemas.microsoft.com/office/drawing/2014/main" id="{1E5C9307-0411-45FD-9513-6FA9F707974F}"/>
              </a:ext>
            </a:extLst>
          </p:cNvPr>
          <p:cNvGrpSpPr/>
          <p:nvPr/>
        </p:nvGrpSpPr>
        <p:grpSpPr>
          <a:xfrm>
            <a:off x="5977878" y="1879600"/>
            <a:ext cx="5655322" cy="3773440"/>
            <a:chOff x="5865010" y="1524000"/>
            <a:chExt cx="5717390" cy="3977261"/>
          </a:xfrm>
        </p:grpSpPr>
        <p:pic>
          <p:nvPicPr>
            <p:cNvPr id="8" name="Picture 4" descr="https://technology.ihs.com/api/binary/527969">
              <a:extLst>
                <a:ext uri="{FF2B5EF4-FFF2-40B4-BE49-F238E27FC236}">
                  <a16:creationId xmlns:a16="http://schemas.microsoft.com/office/drawing/2014/main" id="{7645ACDB-903B-ECE3-BCA1-C910DF1A6F8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65010" y="1524000"/>
              <a:ext cx="5641190" cy="35814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0FB6431-807C-F7FB-3ABE-DD0E30BC6078}"/>
                </a:ext>
              </a:extLst>
            </p:cNvPr>
            <p:cNvSpPr/>
            <p:nvPr/>
          </p:nvSpPr>
          <p:spPr>
            <a:xfrm>
              <a:off x="5867400" y="5224790"/>
              <a:ext cx="5715000" cy="276471"/>
            </a:xfrm>
            <a:prstGeom prst="rect">
              <a:avLst/>
            </a:prstGeom>
          </p:spPr>
          <p:txBody>
            <a:bodyPr wrap="square">
              <a:spAutoFit/>
            </a:bodyPr>
            <a:lstStyle/>
            <a:p>
              <a:pPr marL="7938" marR="0" lvl="1" defTabSz="914400" rtl="0" eaLnBrk="1" fontAlgn="auto" latinLnBrk="0" hangingPunct="1">
                <a:lnSpc>
                  <a:spcPct val="100000"/>
                </a:lnSpc>
                <a:spcBef>
                  <a:spcPts val="0"/>
                </a:spcBef>
                <a:spcAft>
                  <a:spcPts val="0"/>
                </a:spcAft>
                <a:buClrTx/>
                <a:buSzTx/>
                <a:buFontTx/>
                <a:buNone/>
                <a:defRPr/>
              </a:pPr>
              <a:r>
                <a:rPr kumimoji="0" lang="en-US" sz="1000" b="0" i="0" u="none" strike="noStrike" kern="1200" cap="none" spc="0" normalizeH="0" baseline="0" noProof="0">
                  <a:ln>
                    <a:noFill/>
                  </a:ln>
                  <a:solidFill>
                    <a:srgbClr val="F8F8F8">
                      <a:lumMod val="75000"/>
                    </a:srgbClr>
                  </a:solidFill>
                  <a:effectLst/>
                  <a:uLnTx/>
                  <a:uFillTx/>
                  <a:latin typeface="Arial"/>
                  <a:ea typeface="+mn-ea"/>
                  <a:cs typeface="+mn-cs"/>
                </a:rPr>
                <a:t>https://technology.ihs.com/Services/420404/teardown-automotive-intelligence-service</a:t>
              </a:r>
            </a:p>
          </p:txBody>
        </p:sp>
      </p:grpSp>
      <p:sp>
        <p:nvSpPr>
          <p:cNvPr id="18" name="TextBox 17">
            <a:extLst>
              <a:ext uri="{FF2B5EF4-FFF2-40B4-BE49-F238E27FC236}">
                <a16:creationId xmlns:a16="http://schemas.microsoft.com/office/drawing/2014/main" id="{1AC3FB0A-1CB0-057C-FCD9-7133C23BDA9D}"/>
              </a:ext>
            </a:extLst>
          </p:cNvPr>
          <p:cNvSpPr txBox="1"/>
          <p:nvPr/>
        </p:nvSpPr>
        <p:spPr>
          <a:xfrm>
            <a:off x="804333" y="1920782"/>
            <a:ext cx="4809067" cy="3452227"/>
          </a:xfrm>
          <a:prstGeom prst="rect">
            <a:avLst/>
          </a:prstGeom>
          <a:noFill/>
        </p:spPr>
        <p:txBody>
          <a:bodyPr wrap="square">
            <a:spAutoFit/>
          </a:bodyPr>
          <a:lstStyle/>
          <a:p>
            <a:pPr marL="0" indent="0" defTabSz="914377">
              <a:lnSpc>
                <a:spcPts val="1600"/>
              </a:lnSpc>
              <a:spcAft>
                <a:spcPts val="600"/>
              </a:spcAft>
              <a:buNone/>
            </a:pPr>
            <a:r>
              <a:rPr lang="en-US" sz="1200" b="1">
                <a:solidFill>
                  <a:srgbClr val="000000"/>
                </a:solidFill>
                <a:latin typeface="Arial"/>
                <a:cs typeface="+mn-cs"/>
              </a:rPr>
              <a:t>MUTUALLY AUTHENTICATE EXTERNAL CONNECTIONS</a:t>
            </a:r>
          </a:p>
          <a:p>
            <a:pPr marL="222250" lvl="1" indent="-222250">
              <a:lnSpc>
                <a:spcPts val="1600"/>
              </a:lnSpc>
              <a:spcBef>
                <a:spcPts val="0"/>
              </a:spcBef>
              <a:spcAft>
                <a:spcPts val="600"/>
              </a:spcAft>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Ensure your device is not the weakest link</a:t>
            </a:r>
          </a:p>
          <a:p>
            <a:pPr marL="222250" lvl="1" indent="-222250">
              <a:lnSpc>
                <a:spcPts val="1600"/>
              </a:lnSpc>
              <a:spcBef>
                <a:spcPts val="0"/>
              </a:spcBef>
              <a:spcAft>
                <a:spcPts val="1200"/>
              </a:spcAft>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Best practice: device attestation</a:t>
            </a:r>
          </a:p>
          <a:p>
            <a:pPr marL="0" indent="0" defTabSz="914377">
              <a:lnSpc>
                <a:spcPts val="1600"/>
              </a:lnSpc>
              <a:spcAft>
                <a:spcPts val="600"/>
              </a:spcAft>
              <a:buNone/>
            </a:pPr>
            <a:r>
              <a:rPr lang="en-US" sz="1200" b="1">
                <a:solidFill>
                  <a:srgbClr val="000000"/>
                </a:solidFill>
                <a:latin typeface="Arial"/>
                <a:cs typeface="+mn-cs"/>
              </a:rPr>
              <a:t>AUTHORIZE DIAGNOSTIC SERVICE REQUESTS AND OTA SOFTWARE UPDATES</a:t>
            </a:r>
          </a:p>
          <a:p>
            <a:pPr marL="222250" lvl="1" indent="-222250">
              <a:lnSpc>
                <a:spcPts val="1600"/>
              </a:lnSpc>
              <a:spcBef>
                <a:spcPts val="0"/>
              </a:spcBef>
              <a:spcAft>
                <a:spcPts val="1200"/>
              </a:spcAft>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Ensure the requestor has privilege </a:t>
            </a:r>
          </a:p>
          <a:p>
            <a:pPr marL="0" indent="0" defTabSz="914377">
              <a:lnSpc>
                <a:spcPts val="1600"/>
              </a:lnSpc>
              <a:spcAft>
                <a:spcPts val="1200"/>
              </a:spcAft>
              <a:buNone/>
            </a:pPr>
            <a:r>
              <a:rPr lang="en-US" sz="1200" b="1">
                <a:solidFill>
                  <a:srgbClr val="000000"/>
                </a:solidFill>
                <a:latin typeface="Arial"/>
                <a:cs typeface="+mn-cs"/>
              </a:rPr>
              <a:t>AUTHENTICATE INTERNAL COMPONENTS</a:t>
            </a:r>
          </a:p>
          <a:p>
            <a:pPr marL="0" indent="0" defTabSz="914377">
              <a:lnSpc>
                <a:spcPts val="1600"/>
              </a:lnSpc>
              <a:spcAft>
                <a:spcPts val="600"/>
              </a:spcAft>
              <a:buNone/>
            </a:pPr>
            <a:r>
              <a:rPr lang="en-US" sz="1200" b="1">
                <a:solidFill>
                  <a:srgbClr val="000000"/>
                </a:solidFill>
                <a:latin typeface="Arial"/>
                <a:cs typeface="+mn-cs"/>
              </a:rPr>
              <a:t>PROTECT INTERNAL BUS COMMUNICATIONS</a:t>
            </a:r>
          </a:p>
          <a:p>
            <a:pPr marL="222250" lvl="1" indent="-222250">
              <a:lnSpc>
                <a:spcPts val="1600"/>
              </a:lnSpc>
              <a:spcBef>
                <a:spcPts val="0"/>
              </a:spcBef>
              <a:spcAft>
                <a:spcPts val="600"/>
              </a:spcAft>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Message authentication &amp; integrity</a:t>
            </a:r>
          </a:p>
          <a:p>
            <a:pPr marL="222250" lvl="1" indent="-222250">
              <a:lnSpc>
                <a:spcPts val="1600"/>
              </a:lnSpc>
              <a:spcBef>
                <a:spcPts val="0"/>
              </a:spcBef>
              <a:spcAft>
                <a:spcPts val="600"/>
              </a:spcAft>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Use gateway architecture to support multiple protocols and session key rules</a:t>
            </a:r>
          </a:p>
          <a:p>
            <a:pPr marL="222250" lvl="1" indent="-222250">
              <a:lnSpc>
                <a:spcPts val="1600"/>
              </a:lnSpc>
              <a:spcBef>
                <a:spcPts val="0"/>
              </a:spcBef>
              <a:spcAft>
                <a:spcPts val="1000"/>
              </a:spcAft>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Software layer can abstract hardware-based key stores</a:t>
            </a:r>
            <a:endParaRPr lang="en-US"/>
          </a:p>
        </p:txBody>
      </p:sp>
      <p:sp>
        <p:nvSpPr>
          <p:cNvPr id="19" name="Slide Number">
            <a:extLst>
              <a:ext uri="{FF2B5EF4-FFF2-40B4-BE49-F238E27FC236}">
                <a16:creationId xmlns:a16="http://schemas.microsoft.com/office/drawing/2014/main" id="{C9F012E7-8342-CB5A-8699-4FCF69EC7186}"/>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10</a:t>
            </a:fld>
            <a:endParaRPr lang="en-CA"/>
          </a:p>
        </p:txBody>
      </p:sp>
    </p:spTree>
    <p:extLst>
      <p:ext uri="{BB962C8B-B14F-4D97-AF65-F5344CB8AC3E}">
        <p14:creationId xmlns:p14="http://schemas.microsoft.com/office/powerpoint/2010/main" val="4672683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5E96195-7910-5B81-AC31-8245C4CC1AAA}"/>
              </a:ext>
            </a:extLst>
          </p:cNvPr>
          <p:cNvSpPr>
            <a:spLocks noGrp="1"/>
          </p:cNvSpPr>
          <p:nvPr>
            <p:ph type="title"/>
          </p:nvPr>
        </p:nvSpPr>
        <p:spPr/>
        <p:txBody>
          <a:bodyPr/>
          <a:lstStyle/>
          <a:p>
            <a:r>
              <a:rPr lang="en-US"/>
              <a:t>Proven tools for secure IoT device lifecycle management</a:t>
            </a:r>
          </a:p>
        </p:txBody>
      </p:sp>
      <p:sp>
        <p:nvSpPr>
          <p:cNvPr id="35" name="Text Placeholder 34">
            <a:extLst>
              <a:ext uri="{FF2B5EF4-FFF2-40B4-BE49-F238E27FC236}">
                <a16:creationId xmlns:a16="http://schemas.microsoft.com/office/drawing/2014/main" id="{39D2701C-BDC9-95B1-0D1C-7DD694A21970}"/>
              </a:ext>
            </a:extLst>
          </p:cNvPr>
          <p:cNvSpPr>
            <a:spLocks noGrp="1"/>
          </p:cNvSpPr>
          <p:nvPr>
            <p:ph type="body" sz="quarter" idx="11"/>
          </p:nvPr>
        </p:nvSpPr>
        <p:spPr>
          <a:xfrm>
            <a:off x="847197" y="583673"/>
            <a:ext cx="8034336" cy="279930"/>
          </a:xfrm>
        </p:spPr>
        <p:txBody>
          <a:bodyPr/>
          <a:lstStyle/>
          <a:p>
            <a:r>
              <a:rPr lang="en-US"/>
              <a:t>BLACKBERRY CERTICOM</a:t>
            </a:r>
          </a:p>
        </p:txBody>
      </p:sp>
      <p:sp>
        <p:nvSpPr>
          <p:cNvPr id="41" name="TextBox 40">
            <a:extLst>
              <a:ext uri="{FF2B5EF4-FFF2-40B4-BE49-F238E27FC236}">
                <a16:creationId xmlns:a16="http://schemas.microsoft.com/office/drawing/2014/main" id="{8FB1D8D1-A279-EA87-8EA6-C207C4334859}"/>
              </a:ext>
            </a:extLst>
          </p:cNvPr>
          <p:cNvSpPr txBox="1"/>
          <p:nvPr/>
        </p:nvSpPr>
        <p:spPr>
          <a:xfrm>
            <a:off x="1770646" y="1642584"/>
            <a:ext cx="97815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SECURED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DESIGN</a:t>
            </a:r>
          </a:p>
        </p:txBody>
      </p:sp>
      <p:sp>
        <p:nvSpPr>
          <p:cNvPr id="42" name="TextBox 41">
            <a:extLst>
              <a:ext uri="{FF2B5EF4-FFF2-40B4-BE49-F238E27FC236}">
                <a16:creationId xmlns:a16="http://schemas.microsoft.com/office/drawing/2014/main" id="{D9CE0F14-F89F-E900-355A-4826261E6A6A}"/>
              </a:ext>
            </a:extLst>
          </p:cNvPr>
          <p:cNvSpPr txBox="1"/>
          <p:nvPr/>
        </p:nvSpPr>
        <p:spPr>
          <a:xfrm>
            <a:off x="1574179" y="5355987"/>
            <a:ext cx="907011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ea typeface="+mn-ea"/>
                <a:cs typeface="+mn-cs"/>
              </a:rPr>
              <a:t>Backed by industry veterans in applied cryptography and security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accent1"/>
                </a:solidFill>
                <a:effectLst/>
                <a:uLnTx/>
                <a:uFillTx/>
                <a:latin typeface="Arial"/>
                <a:ea typeface="+mn-ea"/>
                <a:cs typeface="+mn-cs"/>
              </a:rPr>
              <a:t>Early innovator of ECC, ~500 issued patents, 35 years of cryptography research</a:t>
            </a:r>
          </a:p>
        </p:txBody>
      </p:sp>
      <p:sp>
        <p:nvSpPr>
          <p:cNvPr id="53" name="TextBox 52">
            <a:extLst>
              <a:ext uri="{FF2B5EF4-FFF2-40B4-BE49-F238E27FC236}">
                <a16:creationId xmlns:a16="http://schemas.microsoft.com/office/drawing/2014/main" id="{07607C05-C2AD-F8C8-10D1-CEF79098AE20}"/>
              </a:ext>
            </a:extLst>
          </p:cNvPr>
          <p:cNvSpPr txBox="1"/>
          <p:nvPr/>
        </p:nvSpPr>
        <p:spPr>
          <a:xfrm>
            <a:off x="5726429" y="3605113"/>
            <a:ext cx="2472691" cy="46166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LnTx/>
                <a:uFillTx/>
                <a:latin typeface="Arial"/>
              </a:defRPr>
            </a:lvl1pPr>
          </a:lstStyle>
          <a:p>
            <a:r>
              <a:rPr lang="en-US"/>
              <a:t>ASSET </a:t>
            </a:r>
            <a:br>
              <a:rPr lang="en-US"/>
            </a:br>
            <a:r>
              <a:rPr lang="en-US"/>
              <a:t>MANAGEMENT SOLUTION</a:t>
            </a:r>
          </a:p>
        </p:txBody>
      </p:sp>
      <p:sp>
        <p:nvSpPr>
          <p:cNvPr id="54" name="TextBox 53">
            <a:extLst>
              <a:ext uri="{FF2B5EF4-FFF2-40B4-BE49-F238E27FC236}">
                <a16:creationId xmlns:a16="http://schemas.microsoft.com/office/drawing/2014/main" id="{3D6AF3B3-0A6D-E38A-0047-693BACDE545A}"/>
              </a:ext>
            </a:extLst>
          </p:cNvPr>
          <p:cNvSpPr txBox="1"/>
          <p:nvPr/>
        </p:nvSpPr>
        <p:spPr>
          <a:xfrm>
            <a:off x="807240" y="3594288"/>
            <a:ext cx="1515159" cy="461665"/>
          </a:xfrm>
          <a:prstGeom prst="rect">
            <a:avLst/>
          </a:prstGeom>
          <a:noFill/>
        </p:spPr>
        <p:txBody>
          <a:bodyPr wrap="none" rtlCol="0">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LnTx/>
                <a:uFillTx/>
                <a:latin typeface="Arial"/>
              </a:defRPr>
            </a:lvl1pPr>
          </a:lstStyle>
          <a:p>
            <a:r>
              <a:rPr lang="en-US"/>
              <a:t>CRYPTOGRAPHY </a:t>
            </a:r>
          </a:p>
          <a:p>
            <a:r>
              <a:rPr lang="en-US"/>
              <a:t>SDKs</a:t>
            </a:r>
          </a:p>
        </p:txBody>
      </p:sp>
      <p:sp>
        <p:nvSpPr>
          <p:cNvPr id="55" name="TextBox 54">
            <a:extLst>
              <a:ext uri="{FF2B5EF4-FFF2-40B4-BE49-F238E27FC236}">
                <a16:creationId xmlns:a16="http://schemas.microsoft.com/office/drawing/2014/main" id="{789BB258-C649-848B-E549-C250FED6FD0E}"/>
              </a:ext>
            </a:extLst>
          </p:cNvPr>
          <p:cNvSpPr txBox="1"/>
          <p:nvPr/>
        </p:nvSpPr>
        <p:spPr>
          <a:xfrm>
            <a:off x="2666999" y="3593594"/>
            <a:ext cx="2557357" cy="46166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LnTx/>
                <a:uFillTx/>
                <a:latin typeface="Arial"/>
              </a:defRPr>
            </a:lvl1pPr>
          </a:lstStyle>
          <a:p>
            <a:r>
              <a:rPr lang="en-US"/>
              <a:t>QUANTUM RESISTANCE </a:t>
            </a:r>
            <a:br>
              <a:rPr lang="en-US"/>
            </a:br>
            <a:r>
              <a:rPr lang="en-US"/>
              <a:t>CODE SIGNING SOLUTION</a:t>
            </a:r>
          </a:p>
        </p:txBody>
      </p:sp>
      <p:sp>
        <p:nvSpPr>
          <p:cNvPr id="56" name="TextBox 55">
            <a:extLst>
              <a:ext uri="{FF2B5EF4-FFF2-40B4-BE49-F238E27FC236}">
                <a16:creationId xmlns:a16="http://schemas.microsoft.com/office/drawing/2014/main" id="{A4F5F99C-5EEC-07E9-88E7-BD24B8439597}"/>
              </a:ext>
            </a:extLst>
          </p:cNvPr>
          <p:cNvSpPr txBox="1"/>
          <p:nvPr/>
        </p:nvSpPr>
        <p:spPr>
          <a:xfrm>
            <a:off x="8597374" y="3633404"/>
            <a:ext cx="2604026" cy="461665"/>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200" b="1" i="0" u="none" strike="noStrike" cap="none" spc="0" normalizeH="0" baseline="0">
                <a:ln>
                  <a:noFill/>
                </a:ln>
                <a:solidFill>
                  <a:srgbClr val="000000"/>
                </a:solidFill>
                <a:effectLst/>
                <a:uLnTx/>
                <a:uFillTx/>
                <a:latin typeface="Arial"/>
              </a:defRPr>
            </a:lvl1pPr>
          </a:lstStyle>
          <a:p>
            <a:r>
              <a:rPr lang="en-US"/>
              <a:t>PUBLIC KEY INFRASTRUCTURE </a:t>
            </a:r>
            <a:br>
              <a:rPr lang="en-US"/>
            </a:br>
            <a:r>
              <a:rPr lang="en-US"/>
              <a:t>(PKI) SOLUTION</a:t>
            </a:r>
          </a:p>
        </p:txBody>
      </p:sp>
      <p:sp>
        <p:nvSpPr>
          <p:cNvPr id="57" name="TextBox 56">
            <a:extLst>
              <a:ext uri="{FF2B5EF4-FFF2-40B4-BE49-F238E27FC236}">
                <a16:creationId xmlns:a16="http://schemas.microsoft.com/office/drawing/2014/main" id="{A0BC61D3-2C51-6AC1-DC31-EC786D680D17}"/>
              </a:ext>
            </a:extLst>
          </p:cNvPr>
          <p:cNvSpPr txBox="1"/>
          <p:nvPr/>
        </p:nvSpPr>
        <p:spPr>
          <a:xfrm>
            <a:off x="5977989" y="4242920"/>
            <a:ext cx="19010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Key provisioning, </a:t>
            </a:r>
            <a:br>
              <a:rPr kumimoji="0" lang="en-US" sz="1200" b="0" i="0" u="none" strike="noStrike" kern="1200" cap="none" spc="0" normalizeH="0" baseline="0" noProof="0">
                <a:ln>
                  <a:noFill/>
                </a:ln>
                <a:solidFill>
                  <a:srgbClr val="000000"/>
                </a:solidFill>
                <a:effectLst/>
                <a:uLnTx/>
                <a:uFillTx/>
                <a:latin typeface="Arial"/>
                <a:ea typeface="+mn-ea"/>
                <a:cs typeface="+mn-cs"/>
              </a:rPr>
            </a:br>
            <a:r>
              <a:rPr kumimoji="0" lang="en-US" sz="1200" b="0" i="0" u="none" strike="noStrike" kern="1200" cap="none" spc="0" normalizeH="0" baseline="0" noProof="0">
                <a:ln>
                  <a:noFill/>
                </a:ln>
                <a:solidFill>
                  <a:srgbClr val="000000"/>
                </a:solidFill>
                <a:effectLst/>
                <a:uLnTx/>
                <a:uFillTx/>
                <a:latin typeface="Arial"/>
                <a:ea typeface="+mn-ea"/>
                <a:cs typeface="+mn-cs"/>
              </a:rPr>
              <a:t>device root-of-trust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secure manufacturing</a:t>
            </a:r>
          </a:p>
        </p:txBody>
      </p:sp>
      <p:sp>
        <p:nvSpPr>
          <p:cNvPr id="58" name="TextBox 57">
            <a:extLst>
              <a:ext uri="{FF2B5EF4-FFF2-40B4-BE49-F238E27FC236}">
                <a16:creationId xmlns:a16="http://schemas.microsoft.com/office/drawing/2014/main" id="{C98CAD3B-BEA7-4C33-350D-2847612218D9}"/>
              </a:ext>
            </a:extLst>
          </p:cNvPr>
          <p:cNvSpPr txBox="1"/>
          <p:nvPr/>
        </p:nvSpPr>
        <p:spPr>
          <a:xfrm>
            <a:off x="708660" y="4242920"/>
            <a:ext cx="17221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Crypto, SSL/TLS, PKI,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FIPS-certified algorithms</a:t>
            </a:r>
          </a:p>
        </p:txBody>
      </p:sp>
      <p:sp>
        <p:nvSpPr>
          <p:cNvPr id="59" name="TextBox 58">
            <a:extLst>
              <a:ext uri="{FF2B5EF4-FFF2-40B4-BE49-F238E27FC236}">
                <a16:creationId xmlns:a16="http://schemas.microsoft.com/office/drawing/2014/main" id="{4A7CCF98-C31A-AD91-48EB-270EF656CAD6}"/>
              </a:ext>
            </a:extLst>
          </p:cNvPr>
          <p:cNvSpPr txBox="1"/>
          <p:nvPr/>
        </p:nvSpPr>
        <p:spPr>
          <a:xfrm>
            <a:off x="8501208" y="4242920"/>
            <a:ext cx="279379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In-vehicle network security, OTA/</a:t>
            </a:r>
            <a:r>
              <a:rPr kumimoji="0" lang="en-US" sz="1200" b="0" i="0" u="none" strike="noStrike" kern="1200" cap="none" spc="0" normalizeH="0" baseline="0" noProof="0" err="1">
                <a:ln>
                  <a:noFill/>
                </a:ln>
                <a:solidFill>
                  <a:srgbClr val="000000"/>
                </a:solidFill>
                <a:effectLst/>
                <a:uLnTx/>
                <a:uFillTx/>
                <a:latin typeface="Arial"/>
                <a:ea typeface="+mn-ea"/>
                <a:cs typeface="+mn-cs"/>
              </a:rPr>
              <a:t>Uptane</a:t>
            </a:r>
            <a:r>
              <a:rPr kumimoji="0" lang="en-US" sz="1200" b="0" i="0" u="none" strike="noStrike" kern="1200" cap="none" spc="0" normalizeH="0" baseline="0" noProof="0">
                <a:ln>
                  <a:noFill/>
                </a:ln>
                <a:solidFill>
                  <a:srgbClr val="000000"/>
                </a:solidFill>
                <a:effectLst/>
                <a:uLnTx/>
                <a:uFillTx/>
                <a:latin typeface="Arial"/>
                <a:ea typeface="+mn-ea"/>
                <a:cs typeface="+mn-cs"/>
              </a:rPr>
              <a:t>, V2V/SCMS, secure diagnostics, certificate authority</a:t>
            </a:r>
          </a:p>
        </p:txBody>
      </p:sp>
      <p:sp>
        <p:nvSpPr>
          <p:cNvPr id="61" name="Left Brace 60">
            <a:extLst>
              <a:ext uri="{FF2B5EF4-FFF2-40B4-BE49-F238E27FC236}">
                <a16:creationId xmlns:a16="http://schemas.microsoft.com/office/drawing/2014/main" id="{7E457A71-F961-92F6-8D33-99A25FC9DA05}"/>
              </a:ext>
            </a:extLst>
          </p:cNvPr>
          <p:cNvSpPr/>
          <p:nvPr/>
        </p:nvSpPr>
        <p:spPr>
          <a:xfrm rot="5400000">
            <a:off x="2145974" y="826981"/>
            <a:ext cx="189078" cy="2742732"/>
          </a:xfrm>
          <a:prstGeom prst="leftBrace">
            <a:avLst>
              <a:gd name="adj1" fmla="val 60723"/>
              <a:gd name="adj2" fmla="val 50000"/>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64" name="TextBox 63">
            <a:extLst>
              <a:ext uri="{FF2B5EF4-FFF2-40B4-BE49-F238E27FC236}">
                <a16:creationId xmlns:a16="http://schemas.microsoft.com/office/drawing/2014/main" id="{FC45983C-995B-08AD-C2D3-0DA764520E6D}"/>
              </a:ext>
            </a:extLst>
          </p:cNvPr>
          <p:cNvSpPr txBox="1"/>
          <p:nvPr/>
        </p:nvSpPr>
        <p:spPr>
          <a:xfrm>
            <a:off x="4170662" y="1593742"/>
            <a:ext cx="125386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SECURED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DEPLOYMENT</a:t>
            </a:r>
          </a:p>
        </p:txBody>
      </p:sp>
      <p:sp>
        <p:nvSpPr>
          <p:cNvPr id="65" name="TextBox 64">
            <a:extLst>
              <a:ext uri="{FF2B5EF4-FFF2-40B4-BE49-F238E27FC236}">
                <a16:creationId xmlns:a16="http://schemas.microsoft.com/office/drawing/2014/main" id="{CEADEE8B-ADA6-578C-AC8E-AEE46FE5C396}"/>
              </a:ext>
            </a:extLst>
          </p:cNvPr>
          <p:cNvSpPr txBox="1"/>
          <p:nvPr/>
        </p:nvSpPr>
        <p:spPr>
          <a:xfrm>
            <a:off x="9350038" y="1554480"/>
            <a:ext cx="108856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SECURED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OPERATION</a:t>
            </a:r>
          </a:p>
        </p:txBody>
      </p:sp>
      <p:sp>
        <p:nvSpPr>
          <p:cNvPr id="66" name="Rectangle 65">
            <a:extLst>
              <a:ext uri="{FF2B5EF4-FFF2-40B4-BE49-F238E27FC236}">
                <a16:creationId xmlns:a16="http://schemas.microsoft.com/office/drawing/2014/main" id="{0F573C0E-6273-C85F-6341-24D940061E8B}"/>
              </a:ext>
            </a:extLst>
          </p:cNvPr>
          <p:cNvSpPr/>
          <p:nvPr/>
        </p:nvSpPr>
        <p:spPr>
          <a:xfrm>
            <a:off x="869148" y="2389442"/>
            <a:ext cx="2749419" cy="857718"/>
          </a:xfrm>
          <a:prstGeom prst="rect">
            <a:avLst/>
          </a:prstGeom>
          <a:noFill/>
          <a:ln w="19050">
            <a:solidFill>
              <a:srgbClr val="01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68" name="Rectangle 67">
            <a:extLst>
              <a:ext uri="{FF2B5EF4-FFF2-40B4-BE49-F238E27FC236}">
                <a16:creationId xmlns:a16="http://schemas.microsoft.com/office/drawing/2014/main" id="{4DB1DF84-5A3A-30FF-D8A9-719E4B6ECBA3}"/>
              </a:ext>
            </a:extLst>
          </p:cNvPr>
          <p:cNvSpPr/>
          <p:nvPr/>
        </p:nvSpPr>
        <p:spPr>
          <a:xfrm>
            <a:off x="4175008" y="2387972"/>
            <a:ext cx="1311392" cy="857718"/>
          </a:xfrm>
          <a:prstGeom prst="rect">
            <a:avLst/>
          </a:prstGeom>
          <a:noFill/>
          <a:ln w="19050">
            <a:solidFill>
              <a:srgbClr val="01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70" name="TextBox 69">
            <a:extLst>
              <a:ext uri="{FF2B5EF4-FFF2-40B4-BE49-F238E27FC236}">
                <a16:creationId xmlns:a16="http://schemas.microsoft.com/office/drawing/2014/main" id="{1A9C4D09-B1BD-0BBB-3119-0855DB3B8A96}"/>
              </a:ext>
            </a:extLst>
          </p:cNvPr>
          <p:cNvSpPr txBox="1"/>
          <p:nvPr/>
        </p:nvSpPr>
        <p:spPr>
          <a:xfrm>
            <a:off x="2743699" y="4242920"/>
            <a:ext cx="217120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Code signing and digital certificates using (quantum-resistant) </a:t>
            </a:r>
            <a:r>
              <a:rPr kumimoji="0" lang="en-US" sz="1200" b="0" i="0" u="none" strike="noStrike" kern="1200" cap="none" spc="0" normalizeH="0" baseline="0" noProof="0" err="1">
                <a:ln>
                  <a:noFill/>
                </a:ln>
                <a:solidFill>
                  <a:srgbClr val="000000"/>
                </a:solidFill>
                <a:effectLst/>
                <a:uLnTx/>
                <a:uFillTx/>
                <a:latin typeface="Arial"/>
                <a:ea typeface="+mn-ea"/>
                <a:cs typeface="+mn-cs"/>
              </a:rPr>
              <a:t>Dilithium</a:t>
            </a:r>
            <a:r>
              <a:rPr kumimoji="0" lang="en-US" sz="1200" b="0" i="0" u="none" strike="noStrike" kern="1200" cap="none" spc="0" normalizeH="0" baseline="0" noProof="0">
                <a:ln>
                  <a:noFill/>
                </a:ln>
                <a:solidFill>
                  <a:srgbClr val="000000"/>
                </a:solidFill>
                <a:effectLst/>
                <a:uLnTx/>
                <a:uFillTx/>
                <a:latin typeface="Arial"/>
                <a:ea typeface="+mn-ea"/>
                <a:cs typeface="+mn-cs"/>
              </a:rPr>
              <a:t>-based digital signature algorithms</a:t>
            </a:r>
          </a:p>
        </p:txBody>
      </p:sp>
      <p:cxnSp>
        <p:nvCxnSpPr>
          <p:cNvPr id="71" name="Straight Arrow Connector 70">
            <a:extLst>
              <a:ext uri="{FF2B5EF4-FFF2-40B4-BE49-F238E27FC236}">
                <a16:creationId xmlns:a16="http://schemas.microsoft.com/office/drawing/2014/main" id="{F8CA9F12-C7F6-70EA-7398-1544496573D2}"/>
              </a:ext>
            </a:extLst>
          </p:cNvPr>
          <p:cNvCxnSpPr>
            <a:cxnSpLocks/>
          </p:cNvCxnSpPr>
          <p:nvPr/>
        </p:nvCxnSpPr>
        <p:spPr>
          <a:xfrm>
            <a:off x="2107286" y="2821006"/>
            <a:ext cx="284657" cy="0"/>
          </a:xfrm>
          <a:prstGeom prst="straightConnector1">
            <a:avLst/>
          </a:prstGeom>
          <a:ln w="19050">
            <a:headEnd type="none" w="med" len="med"/>
            <a:tailEnd type="arrow" w="sm" len="sm"/>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3FF7072-3A4C-A49C-6562-FC7843C44659}"/>
              </a:ext>
            </a:extLst>
          </p:cNvPr>
          <p:cNvCxnSpPr>
            <a:cxnSpLocks/>
            <a:stCxn id="66" idx="3"/>
            <a:endCxn id="68" idx="1"/>
          </p:cNvCxnSpPr>
          <p:nvPr/>
        </p:nvCxnSpPr>
        <p:spPr>
          <a:xfrm flipV="1">
            <a:off x="3618567" y="2816831"/>
            <a:ext cx="556441" cy="1470"/>
          </a:xfrm>
          <a:prstGeom prst="straightConnector1">
            <a:avLst/>
          </a:prstGeom>
          <a:ln w="19050">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AA61B56-8169-84C4-F779-64EB30231748}"/>
              </a:ext>
            </a:extLst>
          </p:cNvPr>
          <p:cNvSpPr txBox="1"/>
          <p:nvPr/>
        </p:nvSpPr>
        <p:spPr>
          <a:xfrm>
            <a:off x="6199986" y="1591903"/>
            <a:ext cx="154196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SECURED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MANUFACTURING</a:t>
            </a:r>
          </a:p>
        </p:txBody>
      </p:sp>
      <p:cxnSp>
        <p:nvCxnSpPr>
          <p:cNvPr id="76" name="Straight Arrow Connector 75">
            <a:extLst>
              <a:ext uri="{FF2B5EF4-FFF2-40B4-BE49-F238E27FC236}">
                <a16:creationId xmlns:a16="http://schemas.microsoft.com/office/drawing/2014/main" id="{0E7C55D0-C936-A3BF-497B-73A2F4390130}"/>
              </a:ext>
            </a:extLst>
          </p:cNvPr>
          <p:cNvCxnSpPr>
            <a:cxnSpLocks/>
            <a:stCxn id="68" idx="3"/>
          </p:cNvCxnSpPr>
          <p:nvPr/>
        </p:nvCxnSpPr>
        <p:spPr>
          <a:xfrm>
            <a:off x="5486400" y="2816831"/>
            <a:ext cx="897546" cy="2213"/>
          </a:xfrm>
          <a:prstGeom prst="straightConnector1">
            <a:avLst/>
          </a:prstGeom>
          <a:ln w="19050">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80" name="Slide Number">
            <a:extLst>
              <a:ext uri="{FF2B5EF4-FFF2-40B4-BE49-F238E27FC236}">
                <a16:creationId xmlns:a16="http://schemas.microsoft.com/office/drawing/2014/main" id="{3B1CD100-EA07-6541-86F0-63F210BE5CB1}"/>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11</a:t>
            </a:fld>
            <a:endParaRPr lang="en-CA"/>
          </a:p>
        </p:txBody>
      </p:sp>
      <p:sp>
        <p:nvSpPr>
          <p:cNvPr id="81" name="Rectangle 80">
            <a:extLst>
              <a:ext uri="{FF2B5EF4-FFF2-40B4-BE49-F238E27FC236}">
                <a16:creationId xmlns:a16="http://schemas.microsoft.com/office/drawing/2014/main" id="{E97DC0F6-F1AF-7039-61D8-E88047DF9095}"/>
              </a:ext>
            </a:extLst>
          </p:cNvPr>
          <p:cNvSpPr/>
          <p:nvPr/>
        </p:nvSpPr>
        <p:spPr>
          <a:xfrm>
            <a:off x="963367" y="2484120"/>
            <a:ext cx="1154993" cy="670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panose="020B0604020202020204" pitchFamily="34" charset="0"/>
              </a:rPr>
              <a:t>Software development </a:t>
            </a:r>
            <a:br>
              <a:rPr lang="en-CA" sz="1100">
                <a:latin typeface="Arial" panose="020B0604020202020204" pitchFamily="34" charset="0"/>
              </a:rPr>
            </a:br>
            <a:r>
              <a:rPr lang="en-CA" sz="1100">
                <a:latin typeface="Arial" panose="020B0604020202020204" pitchFamily="34" charset="0"/>
              </a:rPr>
              <a:t>and integration</a:t>
            </a:r>
            <a:endParaRPr lang="en-CO" sz="1100">
              <a:latin typeface="Arial" panose="020B0604020202020204" pitchFamily="34" charset="0"/>
            </a:endParaRPr>
          </a:p>
        </p:txBody>
      </p:sp>
      <p:sp>
        <p:nvSpPr>
          <p:cNvPr id="83" name="Rectangle 82">
            <a:extLst>
              <a:ext uri="{FF2B5EF4-FFF2-40B4-BE49-F238E27FC236}">
                <a16:creationId xmlns:a16="http://schemas.microsoft.com/office/drawing/2014/main" id="{3D8EEF79-EDF9-D559-67E0-1B8F2A7486DD}"/>
              </a:ext>
            </a:extLst>
          </p:cNvPr>
          <p:cNvSpPr/>
          <p:nvPr/>
        </p:nvSpPr>
        <p:spPr>
          <a:xfrm>
            <a:off x="2384356" y="2484120"/>
            <a:ext cx="1154993" cy="670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panose="020B0604020202020204" pitchFamily="34" charset="0"/>
              </a:rPr>
              <a:t>Secure code and metadata repositories</a:t>
            </a:r>
            <a:endParaRPr lang="en-CO" sz="1100">
              <a:latin typeface="Arial" panose="020B0604020202020204" pitchFamily="34" charset="0"/>
            </a:endParaRPr>
          </a:p>
        </p:txBody>
      </p:sp>
      <p:sp>
        <p:nvSpPr>
          <p:cNvPr id="84" name="Left Brace 83">
            <a:extLst>
              <a:ext uri="{FF2B5EF4-FFF2-40B4-BE49-F238E27FC236}">
                <a16:creationId xmlns:a16="http://schemas.microsoft.com/office/drawing/2014/main" id="{B04C75DE-28BD-D376-4A20-3D9E4C28CF3F}"/>
              </a:ext>
            </a:extLst>
          </p:cNvPr>
          <p:cNvSpPr/>
          <p:nvPr/>
        </p:nvSpPr>
        <p:spPr>
          <a:xfrm rot="16200000" flipV="1">
            <a:off x="1471605" y="2837592"/>
            <a:ext cx="189078" cy="1180632"/>
          </a:xfrm>
          <a:prstGeom prst="leftBrace">
            <a:avLst>
              <a:gd name="adj1" fmla="val 60723"/>
              <a:gd name="adj2" fmla="val 50000"/>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5" name="Left Brace 84">
            <a:extLst>
              <a:ext uri="{FF2B5EF4-FFF2-40B4-BE49-F238E27FC236}">
                <a16:creationId xmlns:a16="http://schemas.microsoft.com/office/drawing/2014/main" id="{82D6FECE-961C-0577-04B7-CF6A88EC89D0}"/>
              </a:ext>
            </a:extLst>
          </p:cNvPr>
          <p:cNvSpPr/>
          <p:nvPr/>
        </p:nvSpPr>
        <p:spPr>
          <a:xfrm rot="16200000" flipV="1">
            <a:off x="3848831" y="1877258"/>
            <a:ext cx="189078" cy="3101300"/>
          </a:xfrm>
          <a:prstGeom prst="leftBrace">
            <a:avLst>
              <a:gd name="adj1" fmla="val 60723"/>
              <a:gd name="adj2" fmla="val 50000"/>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Left Brace 85">
            <a:extLst>
              <a:ext uri="{FF2B5EF4-FFF2-40B4-BE49-F238E27FC236}">
                <a16:creationId xmlns:a16="http://schemas.microsoft.com/office/drawing/2014/main" id="{45529A21-665F-CC49-0478-EB62F76E831A}"/>
              </a:ext>
            </a:extLst>
          </p:cNvPr>
          <p:cNvSpPr/>
          <p:nvPr/>
        </p:nvSpPr>
        <p:spPr>
          <a:xfrm rot="16200000" flipV="1">
            <a:off x="6865725" y="2837592"/>
            <a:ext cx="189078" cy="1180632"/>
          </a:xfrm>
          <a:prstGeom prst="leftBrace">
            <a:avLst>
              <a:gd name="adj1" fmla="val 60723"/>
              <a:gd name="adj2" fmla="val 50000"/>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7" name="Left Brace 86">
            <a:extLst>
              <a:ext uri="{FF2B5EF4-FFF2-40B4-BE49-F238E27FC236}">
                <a16:creationId xmlns:a16="http://schemas.microsoft.com/office/drawing/2014/main" id="{FFC9D32F-4B3D-D550-3EE0-2FB02D7824D7}"/>
              </a:ext>
            </a:extLst>
          </p:cNvPr>
          <p:cNvSpPr/>
          <p:nvPr/>
        </p:nvSpPr>
        <p:spPr>
          <a:xfrm rot="16200000" flipV="1">
            <a:off x="9791989" y="1926788"/>
            <a:ext cx="189078" cy="3002240"/>
          </a:xfrm>
          <a:prstGeom prst="leftBrace">
            <a:avLst>
              <a:gd name="adj1" fmla="val 60723"/>
              <a:gd name="adj2" fmla="val 50000"/>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Left Brace 87">
            <a:extLst>
              <a:ext uri="{FF2B5EF4-FFF2-40B4-BE49-F238E27FC236}">
                <a16:creationId xmlns:a16="http://schemas.microsoft.com/office/drawing/2014/main" id="{E9328DFD-9C1D-DF79-0A5C-D0D9FF84C2F5}"/>
              </a:ext>
            </a:extLst>
          </p:cNvPr>
          <p:cNvSpPr/>
          <p:nvPr/>
        </p:nvSpPr>
        <p:spPr>
          <a:xfrm rot="5400000">
            <a:off x="9789159" y="697767"/>
            <a:ext cx="189078" cy="3001163"/>
          </a:xfrm>
          <a:prstGeom prst="leftBrace">
            <a:avLst>
              <a:gd name="adj1" fmla="val 60723"/>
              <a:gd name="adj2" fmla="val 50000"/>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Left Brace 88">
            <a:extLst>
              <a:ext uri="{FF2B5EF4-FFF2-40B4-BE49-F238E27FC236}">
                <a16:creationId xmlns:a16="http://schemas.microsoft.com/office/drawing/2014/main" id="{553980EF-C8B5-1B8E-FC9D-73139D622D45}"/>
              </a:ext>
            </a:extLst>
          </p:cNvPr>
          <p:cNvSpPr/>
          <p:nvPr/>
        </p:nvSpPr>
        <p:spPr>
          <a:xfrm rot="5400000">
            <a:off x="6859221" y="1608891"/>
            <a:ext cx="189078" cy="1180632"/>
          </a:xfrm>
          <a:prstGeom prst="leftBrace">
            <a:avLst>
              <a:gd name="adj1" fmla="val 60723"/>
              <a:gd name="adj2" fmla="val 50000"/>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Left Brace 89">
            <a:extLst>
              <a:ext uri="{FF2B5EF4-FFF2-40B4-BE49-F238E27FC236}">
                <a16:creationId xmlns:a16="http://schemas.microsoft.com/office/drawing/2014/main" id="{6323CCD3-0D15-948E-E5B4-F9274292D025}"/>
              </a:ext>
            </a:extLst>
          </p:cNvPr>
          <p:cNvSpPr/>
          <p:nvPr/>
        </p:nvSpPr>
        <p:spPr>
          <a:xfrm rot="5400000">
            <a:off x="4725111" y="1547697"/>
            <a:ext cx="189078" cy="1303020"/>
          </a:xfrm>
          <a:prstGeom prst="leftBrace">
            <a:avLst>
              <a:gd name="adj1" fmla="val 60723"/>
              <a:gd name="adj2" fmla="val 50000"/>
            </a:avLst>
          </a:prstGeom>
          <a:ln w="127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Rectangle 90">
            <a:extLst>
              <a:ext uri="{FF2B5EF4-FFF2-40B4-BE49-F238E27FC236}">
                <a16:creationId xmlns:a16="http://schemas.microsoft.com/office/drawing/2014/main" id="{920CDB15-2F1B-50D5-FE6C-40F2FE258F8E}"/>
              </a:ext>
            </a:extLst>
          </p:cNvPr>
          <p:cNvSpPr/>
          <p:nvPr/>
        </p:nvSpPr>
        <p:spPr>
          <a:xfrm>
            <a:off x="4253508" y="2484120"/>
            <a:ext cx="1154993" cy="670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panose="020B0604020202020204" pitchFamily="34" charset="0"/>
              </a:rPr>
              <a:t>Secure CI/CD build process</a:t>
            </a:r>
            <a:endParaRPr lang="en-CO" sz="1100">
              <a:latin typeface="Arial" panose="020B0604020202020204" pitchFamily="34" charset="0"/>
            </a:endParaRPr>
          </a:p>
        </p:txBody>
      </p:sp>
      <p:sp>
        <p:nvSpPr>
          <p:cNvPr id="99" name="Rectangle 98">
            <a:extLst>
              <a:ext uri="{FF2B5EF4-FFF2-40B4-BE49-F238E27FC236}">
                <a16:creationId xmlns:a16="http://schemas.microsoft.com/office/drawing/2014/main" id="{E83EE5CA-77CF-7CF9-87B2-30281E249272}"/>
              </a:ext>
            </a:extLst>
          </p:cNvPr>
          <p:cNvSpPr/>
          <p:nvPr/>
        </p:nvSpPr>
        <p:spPr>
          <a:xfrm>
            <a:off x="8521432" y="2389442"/>
            <a:ext cx="2749419" cy="857718"/>
          </a:xfrm>
          <a:prstGeom prst="rect">
            <a:avLst/>
          </a:prstGeom>
          <a:noFill/>
          <a:ln w="19050">
            <a:solidFill>
              <a:srgbClr val="01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00" name="Straight Arrow Connector 99">
            <a:extLst>
              <a:ext uri="{FF2B5EF4-FFF2-40B4-BE49-F238E27FC236}">
                <a16:creationId xmlns:a16="http://schemas.microsoft.com/office/drawing/2014/main" id="{F89D8097-E6D6-E10A-3032-8ECAC22F9AE9}"/>
              </a:ext>
            </a:extLst>
          </p:cNvPr>
          <p:cNvCxnSpPr>
            <a:cxnSpLocks/>
          </p:cNvCxnSpPr>
          <p:nvPr/>
        </p:nvCxnSpPr>
        <p:spPr>
          <a:xfrm>
            <a:off x="9759570" y="2821006"/>
            <a:ext cx="284657" cy="0"/>
          </a:xfrm>
          <a:prstGeom prst="straightConnector1">
            <a:avLst/>
          </a:prstGeom>
          <a:ln w="19050">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B3E59735-5011-BFC0-97D7-9640F09D64A9}"/>
              </a:ext>
            </a:extLst>
          </p:cNvPr>
          <p:cNvSpPr/>
          <p:nvPr/>
        </p:nvSpPr>
        <p:spPr>
          <a:xfrm>
            <a:off x="8615651" y="2484120"/>
            <a:ext cx="1154993" cy="670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panose="020B0604020202020204" pitchFamily="34" charset="0"/>
              </a:rPr>
              <a:t>Secure operations</a:t>
            </a:r>
            <a:endParaRPr lang="en-CO" sz="1100">
              <a:latin typeface="Arial" panose="020B0604020202020204" pitchFamily="34" charset="0"/>
            </a:endParaRPr>
          </a:p>
        </p:txBody>
      </p:sp>
      <p:sp>
        <p:nvSpPr>
          <p:cNvPr id="102" name="Rectangle 101">
            <a:extLst>
              <a:ext uri="{FF2B5EF4-FFF2-40B4-BE49-F238E27FC236}">
                <a16:creationId xmlns:a16="http://schemas.microsoft.com/office/drawing/2014/main" id="{6D587E0E-4E8B-6426-3D9D-4D3E75BFBBC5}"/>
              </a:ext>
            </a:extLst>
          </p:cNvPr>
          <p:cNvSpPr/>
          <p:nvPr/>
        </p:nvSpPr>
        <p:spPr>
          <a:xfrm>
            <a:off x="10036640" y="2484120"/>
            <a:ext cx="1154993" cy="670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panose="020B0604020202020204" pitchFamily="34" charset="0"/>
              </a:rPr>
              <a:t>Device EOL</a:t>
            </a:r>
            <a:endParaRPr lang="en-CO" sz="1100">
              <a:latin typeface="Arial" panose="020B0604020202020204" pitchFamily="34" charset="0"/>
            </a:endParaRPr>
          </a:p>
        </p:txBody>
      </p:sp>
      <p:cxnSp>
        <p:nvCxnSpPr>
          <p:cNvPr id="103" name="Straight Arrow Connector 102">
            <a:extLst>
              <a:ext uri="{FF2B5EF4-FFF2-40B4-BE49-F238E27FC236}">
                <a16:creationId xmlns:a16="http://schemas.microsoft.com/office/drawing/2014/main" id="{950A53D2-DC7C-E59E-43E4-D5E9B6A95008}"/>
              </a:ext>
            </a:extLst>
          </p:cNvPr>
          <p:cNvCxnSpPr>
            <a:cxnSpLocks/>
          </p:cNvCxnSpPr>
          <p:nvPr/>
        </p:nvCxnSpPr>
        <p:spPr>
          <a:xfrm>
            <a:off x="7320136" y="2819044"/>
            <a:ext cx="1198154" cy="0"/>
          </a:xfrm>
          <a:prstGeom prst="straightConnector1">
            <a:avLst/>
          </a:prstGeom>
          <a:ln w="19050">
            <a:headEnd type="none" w="med" len="med"/>
            <a:tailEnd type="arrow" w="sm" len="sm"/>
          </a:ln>
        </p:spPr>
        <p:style>
          <a:lnRef idx="1">
            <a:schemeClr val="accent1"/>
          </a:lnRef>
          <a:fillRef idx="0">
            <a:schemeClr val="accent1"/>
          </a:fillRef>
          <a:effectRef idx="0">
            <a:schemeClr val="accent1"/>
          </a:effectRef>
          <a:fontRef idx="minor">
            <a:schemeClr val="tx1"/>
          </a:fontRef>
        </p:style>
      </p:cxnSp>
      <p:sp>
        <p:nvSpPr>
          <p:cNvPr id="97" name="Rectangle 96">
            <a:extLst>
              <a:ext uri="{FF2B5EF4-FFF2-40B4-BE49-F238E27FC236}">
                <a16:creationId xmlns:a16="http://schemas.microsoft.com/office/drawing/2014/main" id="{11F7FF24-21B1-A5D5-F16E-A0E9B7976DE0}"/>
              </a:ext>
            </a:extLst>
          </p:cNvPr>
          <p:cNvSpPr/>
          <p:nvPr/>
        </p:nvSpPr>
        <p:spPr>
          <a:xfrm>
            <a:off x="6372612" y="2484120"/>
            <a:ext cx="1154993" cy="670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atin typeface="Arial" panose="020B0604020202020204" pitchFamily="34" charset="0"/>
              </a:rPr>
              <a:t>Device/IC manufacturing</a:t>
            </a:r>
            <a:endParaRPr lang="en-CO" sz="1100">
              <a:latin typeface="Arial" panose="020B0604020202020204" pitchFamily="34" charset="0"/>
            </a:endParaRPr>
          </a:p>
        </p:txBody>
      </p:sp>
    </p:spTree>
    <p:extLst>
      <p:ext uri="{BB962C8B-B14F-4D97-AF65-F5344CB8AC3E}">
        <p14:creationId xmlns:p14="http://schemas.microsoft.com/office/powerpoint/2010/main" val="2709617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95FA088-83A2-6A71-07D8-E19A08738557}"/>
              </a:ext>
            </a:extLst>
          </p:cNvPr>
          <p:cNvSpPr>
            <a:spLocks noGrp="1"/>
          </p:cNvSpPr>
          <p:nvPr>
            <p:ph type="title"/>
          </p:nvPr>
        </p:nvSpPr>
        <p:spPr>
          <a:xfrm>
            <a:off x="838200" y="564939"/>
            <a:ext cx="5935980" cy="1164801"/>
          </a:xfrm>
        </p:spPr>
        <p:txBody>
          <a:bodyPr/>
          <a:lstStyle/>
          <a:p>
            <a:r>
              <a:rPr lang="en-US"/>
              <a:t>What’s next: </a:t>
            </a:r>
            <a:br>
              <a:rPr lang="en-US"/>
            </a:br>
            <a:r>
              <a:rPr lang="en-US"/>
              <a:t>Quantum computing and Y2Q?</a:t>
            </a:r>
          </a:p>
        </p:txBody>
      </p:sp>
      <p:sp>
        <p:nvSpPr>
          <p:cNvPr id="10" name="Text Placeholder 1">
            <a:extLst>
              <a:ext uri="{FF2B5EF4-FFF2-40B4-BE49-F238E27FC236}">
                <a16:creationId xmlns:a16="http://schemas.microsoft.com/office/drawing/2014/main" id="{F67E3C1A-255E-56F6-D2AF-999E3A742B7E}"/>
              </a:ext>
            </a:extLst>
          </p:cNvPr>
          <p:cNvSpPr txBox="1">
            <a:spLocks/>
          </p:cNvSpPr>
          <p:nvPr/>
        </p:nvSpPr>
        <p:spPr>
          <a:xfrm>
            <a:off x="727709" y="1858435"/>
            <a:ext cx="6061711" cy="4512582"/>
          </a:xfrm>
          <a:prstGeom prst="rect">
            <a:avLst/>
          </a:prstGeom>
          <a:noFill/>
        </p:spPr>
        <p:txBody>
          <a:bodyPr wrap="square">
            <a:spAutoFit/>
          </a:bodyPr>
          <a:lstStyle>
            <a:defPPr>
              <a:defRPr lang="en-US"/>
            </a:defPPr>
            <a:lvl1pPr indent="0" defTabSz="914377">
              <a:lnSpc>
                <a:spcPts val="1600"/>
              </a:lnSpc>
              <a:spcAft>
                <a:spcPts val="600"/>
              </a:spcAft>
              <a:buNone/>
              <a:defRPr sz="1200" b="1">
                <a:solidFill>
                  <a:srgbClr val="000000"/>
                </a:solidFill>
                <a:latin typeface="Arial"/>
              </a:defRPr>
            </a:lvl1pPr>
            <a:lvl2pPr marL="222250" lvl="1" indent="-222250">
              <a:lnSpc>
                <a:spcPts val="1600"/>
              </a:lnSpc>
              <a:spcBef>
                <a:spcPts val="0"/>
              </a:spcBef>
              <a:spcAft>
                <a:spcPts val="600"/>
              </a:spcAft>
              <a:buClr>
                <a:schemeClr val="accent1"/>
              </a:buClr>
              <a:buFont typeface="Arial" panose="020B0604020202020204" pitchFamily="34" charset="0"/>
              <a:buChar char="•"/>
              <a:defRPr sz="1400">
                <a:latin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800"/>
              </a:lnSpc>
              <a:spcAft>
                <a:spcPts val="200"/>
              </a:spcAft>
            </a:pPr>
            <a:r>
              <a:rPr lang="en-CA"/>
              <a:t>Y2Q: THE YEAR WHEN QUANTUM COMPUTERS CAN BREAK TRADITIONAL CRYPTOSYSTEMS</a:t>
            </a:r>
          </a:p>
          <a:p>
            <a:pPr lvl="1">
              <a:lnSpc>
                <a:spcPts val="1800"/>
              </a:lnSpc>
            </a:pPr>
            <a:r>
              <a:rPr lang="en-CA"/>
              <a:t>Analogous to Year 2000 (Y2K), the year which threated ordinary computer programs written before the late 1990s</a:t>
            </a:r>
            <a:endParaRPr lang="en-SG"/>
          </a:p>
          <a:p>
            <a:pPr>
              <a:lnSpc>
                <a:spcPts val="1800"/>
              </a:lnSpc>
              <a:spcAft>
                <a:spcPts val="200"/>
              </a:spcAft>
            </a:pPr>
            <a:r>
              <a:rPr lang="en-SG"/>
              <a:t>SHOR’S ALGORITHM FOR INTEGER FACTORIZATION AND DL COMPUTATION ON A QUANTUM COMPUTER PROPOSED IN 1994</a:t>
            </a:r>
          </a:p>
          <a:p>
            <a:pPr lvl="1">
              <a:lnSpc>
                <a:spcPts val="1800"/>
              </a:lnSpc>
              <a:spcAft>
                <a:spcPts val="200"/>
              </a:spcAft>
            </a:pPr>
            <a:r>
              <a:rPr lang="en-SG"/>
              <a:t>Demonstrated factoring 15 on a quantum computer in 2001</a:t>
            </a:r>
          </a:p>
          <a:p>
            <a:pPr lvl="1">
              <a:lnSpc>
                <a:spcPts val="1800"/>
              </a:lnSpc>
              <a:spcAft>
                <a:spcPts val="200"/>
              </a:spcAft>
            </a:pPr>
            <a:r>
              <a:rPr lang="en-SG"/>
              <a:t>Algorithm can be used to break an RSA or ECDSA based cryptosystem</a:t>
            </a:r>
          </a:p>
          <a:p>
            <a:pPr lvl="1">
              <a:lnSpc>
                <a:spcPts val="1800"/>
              </a:lnSpc>
            </a:pPr>
            <a:r>
              <a:rPr lang="en-SG"/>
              <a:t>Grover’s quantum search algorithm can likewise accelerate brute force attacks on AES</a:t>
            </a:r>
          </a:p>
          <a:p>
            <a:pPr>
              <a:lnSpc>
                <a:spcPts val="1800"/>
              </a:lnSpc>
              <a:spcAft>
                <a:spcPts val="400"/>
              </a:spcAft>
            </a:pPr>
            <a:r>
              <a:rPr lang="en-CA"/>
              <a:t>KUDELSKI SECURITY RESEARCH: </a:t>
            </a:r>
            <a:r>
              <a:rPr lang="en-CA">
                <a:solidFill>
                  <a:schemeClr val="accent1"/>
                </a:solidFill>
                <a:hlinkClick r:id="rId3">
                  <a:extLst>
                    <a:ext uri="{A12FA001-AC4F-418D-AE19-62706E023703}">
                      <ahyp:hlinkClr xmlns:ahyp="http://schemas.microsoft.com/office/drawing/2018/hyperlinkcolor" val="tx"/>
                    </a:ext>
                  </a:extLst>
                </a:hlinkClick>
              </a:rPr>
              <a:t>3901 LOGICAL QUBIT COMPUTER COULD BREAK ECDSA-384</a:t>
            </a:r>
            <a:r>
              <a:rPr lang="en-CA"/>
              <a:t> </a:t>
            </a:r>
          </a:p>
          <a:p>
            <a:pPr lvl="1">
              <a:lnSpc>
                <a:spcPts val="1800"/>
              </a:lnSpc>
              <a:spcAft>
                <a:spcPts val="400"/>
              </a:spcAft>
            </a:pPr>
            <a:r>
              <a:rPr lang="en-SG"/>
              <a:t>Computer with 10M physical qubits with 10</a:t>
            </a:r>
            <a:r>
              <a:rPr lang="en-SG" baseline="30000"/>
              <a:t>-3</a:t>
            </a:r>
            <a:r>
              <a:rPr lang="en-SG"/>
              <a:t> noise error rate clocked </a:t>
            </a:r>
            <a:br>
              <a:rPr lang="en-SG"/>
            </a:br>
            <a:r>
              <a:rPr lang="en-SG"/>
              <a:t>at 5 MHz can break ECDSA-384 in 24 hours; or 1M qubits if error rate reduced to &lt; 10</a:t>
            </a:r>
            <a:r>
              <a:rPr lang="en-SG" baseline="30000"/>
              <a:t>-5</a:t>
            </a:r>
          </a:p>
          <a:p>
            <a:pPr lvl="1">
              <a:lnSpc>
                <a:spcPts val="1800"/>
              </a:lnSpc>
            </a:pPr>
            <a:r>
              <a:rPr lang="en-SG"/>
              <a:t>…or fewer qubits / slower clock and simply more time</a:t>
            </a:r>
          </a:p>
          <a:p>
            <a:pPr lvl="1">
              <a:lnSpc>
                <a:spcPts val="1800"/>
              </a:lnSpc>
            </a:pPr>
            <a:endParaRPr lang="en-SG"/>
          </a:p>
        </p:txBody>
      </p:sp>
      <p:sp>
        <p:nvSpPr>
          <p:cNvPr id="12" name="Slide Number">
            <a:extLst>
              <a:ext uri="{FF2B5EF4-FFF2-40B4-BE49-F238E27FC236}">
                <a16:creationId xmlns:a16="http://schemas.microsoft.com/office/drawing/2014/main" id="{C9C0F4E8-3BB4-483F-597F-0385201A858A}"/>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12</a:t>
            </a:fld>
            <a:endParaRPr lang="en-CA"/>
          </a:p>
        </p:txBody>
      </p:sp>
      <p:sp>
        <p:nvSpPr>
          <p:cNvPr id="13" name="Oval 12">
            <a:extLst>
              <a:ext uri="{FF2B5EF4-FFF2-40B4-BE49-F238E27FC236}">
                <a16:creationId xmlns:a16="http://schemas.microsoft.com/office/drawing/2014/main" id="{10888B1D-4BEB-4C84-6765-BA7E35CEED7F}"/>
              </a:ext>
            </a:extLst>
          </p:cNvPr>
          <p:cNvSpPr/>
          <p:nvPr/>
        </p:nvSpPr>
        <p:spPr>
          <a:xfrm>
            <a:off x="6951680" y="1139769"/>
            <a:ext cx="4557010" cy="4557010"/>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ndParaRPr>
          </a:p>
        </p:txBody>
      </p:sp>
    </p:spTree>
    <p:extLst>
      <p:ext uri="{BB962C8B-B14F-4D97-AF65-F5344CB8AC3E}">
        <p14:creationId xmlns:p14="http://schemas.microsoft.com/office/powerpoint/2010/main" val="3598653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EFCFA9-912C-77C7-32EA-69D99CCF52E0}"/>
              </a:ext>
            </a:extLst>
          </p:cNvPr>
          <p:cNvSpPr>
            <a:spLocks noGrp="1"/>
          </p:cNvSpPr>
          <p:nvPr>
            <p:ph type="title"/>
          </p:nvPr>
        </p:nvSpPr>
        <p:spPr/>
        <p:txBody>
          <a:bodyPr/>
          <a:lstStyle/>
          <a:p>
            <a:r>
              <a:rPr lang="en-US"/>
              <a:t>Start Now!</a:t>
            </a:r>
          </a:p>
        </p:txBody>
      </p:sp>
      <p:sp>
        <p:nvSpPr>
          <p:cNvPr id="6" name="Text Placeholder 7">
            <a:extLst>
              <a:ext uri="{FF2B5EF4-FFF2-40B4-BE49-F238E27FC236}">
                <a16:creationId xmlns:a16="http://schemas.microsoft.com/office/drawing/2014/main" id="{4AA9443C-56C1-B274-3C6A-F5EEE02684B6}"/>
              </a:ext>
            </a:extLst>
          </p:cNvPr>
          <p:cNvSpPr txBox="1">
            <a:spLocks/>
          </p:cNvSpPr>
          <p:nvPr/>
        </p:nvSpPr>
        <p:spPr>
          <a:xfrm>
            <a:off x="6393795" y="1968778"/>
            <a:ext cx="4786395" cy="2593794"/>
          </a:xfrm>
          <a:prstGeom prst="rect">
            <a:avLst/>
          </a:prstGeom>
          <a:noFill/>
        </p:spPr>
        <p:txBody>
          <a:bodyPr wrap="square"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en-US" sz="1300" b="1" kern="1200">
                <a:solidFill>
                  <a:srgbClr val="01033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ts val="2200"/>
              </a:lnSpc>
              <a:spcAft>
                <a:spcPts val="600"/>
              </a:spcAft>
              <a:buClr>
                <a:schemeClr val="accent1"/>
              </a:buClr>
              <a:buFont typeface="Arial" panose="020B0604020202020204" pitchFamily="34" charset="0"/>
              <a:buChar char="•"/>
            </a:pPr>
            <a:r>
              <a:rPr lang="en-SG" sz="1500" b="0"/>
              <a:t>Quantum computing is a significant threat to industries selling/operating long-lived connected with updatable software</a:t>
            </a:r>
            <a:endParaRPr lang="en-SG" sz="1500" b="0">
              <a:ea typeface="Roboto Light"/>
            </a:endParaRPr>
          </a:p>
          <a:p>
            <a:pPr marL="225425" indent="-225425">
              <a:lnSpc>
                <a:spcPts val="2200"/>
              </a:lnSpc>
              <a:spcBef>
                <a:spcPts val="0"/>
              </a:spcBef>
              <a:buClr>
                <a:schemeClr val="accent1"/>
              </a:buClr>
              <a:buFont typeface="Arial" panose="020B0604020202020204" pitchFamily="34" charset="0"/>
              <a:buChar char="•"/>
            </a:pPr>
            <a:r>
              <a:rPr lang="en-SG" sz="1500" b="0">
                <a:ea typeface="Roboto Light"/>
              </a:rPr>
              <a:t>Mosca’s Inequality for connected devices:</a:t>
            </a:r>
          </a:p>
          <a:p>
            <a:pPr marL="534988" indent="-273050">
              <a:lnSpc>
                <a:spcPts val="2200"/>
              </a:lnSpc>
              <a:spcBef>
                <a:spcPts val="0"/>
              </a:spcBef>
              <a:buClr>
                <a:schemeClr val="accent1"/>
              </a:buClr>
              <a:buFont typeface="System Font Regular"/>
              <a:buChar char="–"/>
            </a:pPr>
            <a:r>
              <a:rPr lang="en-SG" sz="1500" b="0">
                <a:ea typeface="Roboto Light"/>
              </a:rPr>
              <a:t>Is time to transition to quantum safe crypto</a:t>
            </a:r>
          </a:p>
          <a:p>
            <a:pPr marL="534988" indent="-273050">
              <a:lnSpc>
                <a:spcPts val="2200"/>
              </a:lnSpc>
              <a:spcBef>
                <a:spcPts val="0"/>
              </a:spcBef>
              <a:buClr>
                <a:schemeClr val="accent1"/>
              </a:buClr>
              <a:buFont typeface="System Font Regular"/>
              <a:buChar char="–"/>
            </a:pPr>
            <a:r>
              <a:rPr lang="en-SG" sz="1500" b="0">
                <a:ea typeface="Roboto Light"/>
              </a:rPr>
              <a:t>+ Lifetime of deployed device or sensitive info</a:t>
            </a:r>
          </a:p>
          <a:p>
            <a:pPr marL="534988" indent="-273050">
              <a:lnSpc>
                <a:spcPts val="2200"/>
              </a:lnSpc>
              <a:spcBef>
                <a:spcPts val="0"/>
              </a:spcBef>
              <a:buClr>
                <a:schemeClr val="accent1"/>
              </a:buClr>
              <a:buFont typeface="System Font Regular"/>
              <a:buChar char="–"/>
            </a:pPr>
            <a:r>
              <a:rPr lang="en-SG" sz="1500" b="0"/>
              <a:t>Time to Y2Q?</a:t>
            </a:r>
          </a:p>
          <a:p>
            <a:pPr>
              <a:lnSpc>
                <a:spcPts val="2200"/>
              </a:lnSpc>
              <a:spcBef>
                <a:spcPts val="300"/>
              </a:spcBef>
            </a:pPr>
            <a:r>
              <a:rPr lang="en-SG" sz="1600">
                <a:solidFill>
                  <a:schemeClr val="accent1"/>
                </a:solidFill>
              </a:rPr>
              <a:t>If true, bad news</a:t>
            </a:r>
            <a:r>
              <a:rPr lang="en-SG" sz="1600">
                <a:solidFill>
                  <a:schemeClr val="accent1"/>
                </a:solidFill>
                <a:ea typeface="Roboto Light"/>
              </a:rPr>
              <a:t>…</a:t>
            </a:r>
            <a:endParaRPr lang="en-SG" sz="1600">
              <a:solidFill>
                <a:schemeClr val="accent1"/>
              </a:solidFill>
            </a:endParaRPr>
          </a:p>
        </p:txBody>
      </p:sp>
      <p:sp>
        <p:nvSpPr>
          <p:cNvPr id="7" name="Text Placeholder 8">
            <a:extLst>
              <a:ext uri="{FF2B5EF4-FFF2-40B4-BE49-F238E27FC236}">
                <a16:creationId xmlns:a16="http://schemas.microsoft.com/office/drawing/2014/main" id="{25A7CA18-0367-5B03-7016-F333230093DF}"/>
              </a:ext>
            </a:extLst>
          </p:cNvPr>
          <p:cNvSpPr txBox="1">
            <a:spLocks/>
          </p:cNvSpPr>
          <p:nvPr/>
        </p:nvSpPr>
        <p:spPr>
          <a:xfrm>
            <a:off x="6249971" y="1609628"/>
            <a:ext cx="4901938" cy="60882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b="0" i="0" kern="1200" cap="none" baseline="0">
                <a:solidFill>
                  <a:srgbClr val="00033E"/>
                </a:solidFill>
                <a:latin typeface="Roboto Medium" panose="02000000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chemeClr val="accent3"/>
                </a:solidFill>
                <a:effectLst/>
                <a:uLnTx/>
                <a:uFillTx/>
                <a:latin typeface="Arial"/>
                <a:ea typeface="+mn-ea"/>
                <a:cs typeface="+mn-cs"/>
              </a:rPr>
              <a:t>WAITING FOR Y2Q IS A VERY BAD IDEA!</a:t>
            </a:r>
            <a:endParaRPr kumimoji="0" lang="en-SG" sz="1800" b="1" u="none" strike="noStrike" kern="1200" cap="none" spc="0" normalizeH="0" baseline="0" noProof="0">
              <a:ln>
                <a:noFill/>
              </a:ln>
              <a:solidFill>
                <a:schemeClr val="accent3"/>
              </a:solidFill>
              <a:effectLst/>
              <a:uLnTx/>
              <a:uFillTx/>
              <a:latin typeface="Arial" panose="020B0604020202020204" pitchFamily="34" charset="0"/>
              <a:ea typeface="+mn-ea"/>
              <a:cs typeface="+mn-cs"/>
            </a:endParaRPr>
          </a:p>
        </p:txBody>
      </p:sp>
      <p:cxnSp>
        <p:nvCxnSpPr>
          <p:cNvPr id="9" name="Straight Arrow Connector 8">
            <a:extLst>
              <a:ext uri="{FF2B5EF4-FFF2-40B4-BE49-F238E27FC236}">
                <a16:creationId xmlns:a16="http://schemas.microsoft.com/office/drawing/2014/main" id="{7FC774F2-C98B-213C-9CD3-30DC27ACAA57}"/>
              </a:ext>
            </a:extLst>
          </p:cNvPr>
          <p:cNvCxnSpPr/>
          <p:nvPr/>
        </p:nvCxnSpPr>
        <p:spPr>
          <a:xfrm>
            <a:off x="1995428" y="5116868"/>
            <a:ext cx="4133850"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2E987CE-574B-D11D-87A0-E90F26E44C2E}"/>
              </a:ext>
            </a:extLst>
          </p:cNvPr>
          <p:cNvCxnSpPr>
            <a:cxnSpLocks/>
          </p:cNvCxnSpPr>
          <p:nvPr/>
        </p:nvCxnSpPr>
        <p:spPr>
          <a:xfrm>
            <a:off x="2015272" y="5116868"/>
            <a:ext cx="0" cy="404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F0C8C32-EDF2-2FF9-37BB-51F214BFE32C}"/>
              </a:ext>
            </a:extLst>
          </p:cNvPr>
          <p:cNvCxnSpPr>
            <a:cxnSpLocks/>
          </p:cNvCxnSpPr>
          <p:nvPr/>
        </p:nvCxnSpPr>
        <p:spPr>
          <a:xfrm>
            <a:off x="3198753" y="5116868"/>
            <a:ext cx="0" cy="404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AACF6D2-2A7E-762A-923D-B38AE1F07532}"/>
              </a:ext>
            </a:extLst>
          </p:cNvPr>
          <p:cNvCxnSpPr>
            <a:cxnSpLocks/>
          </p:cNvCxnSpPr>
          <p:nvPr/>
        </p:nvCxnSpPr>
        <p:spPr>
          <a:xfrm>
            <a:off x="4242534" y="5116868"/>
            <a:ext cx="0" cy="4048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2294FB-734E-F1E5-CD60-CF793121D206}"/>
              </a:ext>
            </a:extLst>
          </p:cNvPr>
          <p:cNvSpPr txBox="1"/>
          <p:nvPr/>
        </p:nvSpPr>
        <p:spPr>
          <a:xfrm>
            <a:off x="1944234" y="5150873"/>
            <a:ext cx="50673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050"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t>2020</a:t>
            </a:r>
          </a:p>
        </p:txBody>
      </p:sp>
      <p:sp>
        <p:nvSpPr>
          <p:cNvPr id="14" name="TextBox 13">
            <a:extLst>
              <a:ext uri="{FF2B5EF4-FFF2-40B4-BE49-F238E27FC236}">
                <a16:creationId xmlns:a16="http://schemas.microsoft.com/office/drawing/2014/main" id="{0F85D4AA-B61D-DA12-5AC0-97C086D85599}"/>
              </a:ext>
            </a:extLst>
          </p:cNvPr>
          <p:cNvSpPr txBox="1"/>
          <p:nvPr/>
        </p:nvSpPr>
        <p:spPr>
          <a:xfrm>
            <a:off x="2959734" y="5150873"/>
            <a:ext cx="509329"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050"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t>2030</a:t>
            </a:r>
          </a:p>
        </p:txBody>
      </p:sp>
      <p:sp>
        <p:nvSpPr>
          <p:cNvPr id="15" name="TextBox 14">
            <a:extLst>
              <a:ext uri="{FF2B5EF4-FFF2-40B4-BE49-F238E27FC236}">
                <a16:creationId xmlns:a16="http://schemas.microsoft.com/office/drawing/2014/main" id="{44B7E283-3ADF-ACF6-852A-5E909BB5B089}"/>
              </a:ext>
            </a:extLst>
          </p:cNvPr>
          <p:cNvSpPr txBox="1"/>
          <p:nvPr/>
        </p:nvSpPr>
        <p:spPr>
          <a:xfrm>
            <a:off x="4031796" y="5150873"/>
            <a:ext cx="511924"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050"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t>2040</a:t>
            </a:r>
          </a:p>
        </p:txBody>
      </p:sp>
      <p:sp>
        <p:nvSpPr>
          <p:cNvPr id="16" name="Rectangle 15">
            <a:extLst>
              <a:ext uri="{FF2B5EF4-FFF2-40B4-BE49-F238E27FC236}">
                <a16:creationId xmlns:a16="http://schemas.microsoft.com/office/drawing/2014/main" id="{8C7EBE0D-E4D5-0B2D-1E56-782FE215B817}"/>
              </a:ext>
            </a:extLst>
          </p:cNvPr>
          <p:cNvSpPr/>
          <p:nvPr/>
        </p:nvSpPr>
        <p:spPr>
          <a:xfrm>
            <a:off x="2498034" y="2083323"/>
            <a:ext cx="3276584" cy="299954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Arrow: Pentagon 59">
            <a:extLst>
              <a:ext uri="{FF2B5EF4-FFF2-40B4-BE49-F238E27FC236}">
                <a16:creationId xmlns:a16="http://schemas.microsoft.com/office/drawing/2014/main" id="{FB860614-990F-3167-CA27-1F62C9285FC3}"/>
              </a:ext>
            </a:extLst>
          </p:cNvPr>
          <p:cNvSpPr/>
          <p:nvPr/>
        </p:nvSpPr>
        <p:spPr>
          <a:xfrm>
            <a:off x="2095040" y="4518726"/>
            <a:ext cx="2890905" cy="246221"/>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a:ln>
                  <a:noFill/>
                </a:ln>
                <a:solidFill>
                  <a:schemeClr val="bg1"/>
                </a:solidFill>
                <a:effectLst/>
                <a:uLnTx/>
                <a:uFillTx/>
                <a:latin typeface="Arial"/>
                <a:ea typeface="+mn-ea"/>
                <a:cs typeface="+mn-cs"/>
              </a:rPr>
              <a:t>Components in field for 20-30 years</a:t>
            </a:r>
          </a:p>
        </p:txBody>
      </p:sp>
      <p:sp>
        <p:nvSpPr>
          <p:cNvPr id="18" name="Arrow: Pentagon 60">
            <a:extLst>
              <a:ext uri="{FF2B5EF4-FFF2-40B4-BE49-F238E27FC236}">
                <a16:creationId xmlns:a16="http://schemas.microsoft.com/office/drawing/2014/main" id="{02007DA3-39DA-0523-7AE7-F50100041AB8}"/>
              </a:ext>
            </a:extLst>
          </p:cNvPr>
          <p:cNvSpPr/>
          <p:nvPr/>
        </p:nvSpPr>
        <p:spPr>
          <a:xfrm>
            <a:off x="2095040" y="3970510"/>
            <a:ext cx="1613704" cy="215444"/>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a:ln>
                  <a:noFill/>
                </a:ln>
                <a:solidFill>
                  <a:schemeClr val="bg1"/>
                </a:solidFill>
                <a:effectLst/>
                <a:uLnTx/>
                <a:uFillTx/>
                <a:latin typeface="Arial"/>
                <a:ea typeface="+mn-ea"/>
                <a:cs typeface="+mn-cs"/>
              </a:rPr>
              <a:t>Av. 15 year lifetime</a:t>
            </a:r>
          </a:p>
        </p:txBody>
      </p:sp>
      <p:sp>
        <p:nvSpPr>
          <p:cNvPr id="19" name="Arrow: Pentagon 61">
            <a:extLst>
              <a:ext uri="{FF2B5EF4-FFF2-40B4-BE49-F238E27FC236}">
                <a16:creationId xmlns:a16="http://schemas.microsoft.com/office/drawing/2014/main" id="{A809DEB8-1B93-A70F-4C26-11597535B2F6}"/>
              </a:ext>
            </a:extLst>
          </p:cNvPr>
          <p:cNvSpPr/>
          <p:nvPr/>
        </p:nvSpPr>
        <p:spPr>
          <a:xfrm>
            <a:off x="2076891" y="3303098"/>
            <a:ext cx="778705" cy="237619"/>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900" b="1" i="0" u="none" strike="noStrike" kern="1200" cap="none" spc="0" normalizeH="0" baseline="0" noProof="0">
                <a:ln>
                  <a:noFill/>
                </a:ln>
                <a:solidFill>
                  <a:schemeClr val="bg1"/>
                </a:solidFill>
                <a:effectLst/>
                <a:uLnTx/>
                <a:uFillTx/>
                <a:latin typeface="Arial"/>
                <a:ea typeface="+mn-ea"/>
                <a:cs typeface="+mn-cs"/>
              </a:rPr>
              <a:t>5-8 years</a:t>
            </a:r>
          </a:p>
        </p:txBody>
      </p:sp>
      <p:sp>
        <p:nvSpPr>
          <p:cNvPr id="20" name="TextBox 19">
            <a:extLst>
              <a:ext uri="{FF2B5EF4-FFF2-40B4-BE49-F238E27FC236}">
                <a16:creationId xmlns:a16="http://schemas.microsoft.com/office/drawing/2014/main" id="{1F68AB23-80EB-C1F5-567E-2AA7FEB0BC48}"/>
              </a:ext>
            </a:extLst>
          </p:cNvPr>
          <p:cNvSpPr txBox="1"/>
          <p:nvPr/>
        </p:nvSpPr>
        <p:spPr>
          <a:xfrm>
            <a:off x="1036948" y="3245256"/>
            <a:ext cx="98151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G" sz="900" b="1"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t>CONSUMER DEVICES</a:t>
            </a:r>
          </a:p>
        </p:txBody>
      </p:sp>
      <p:sp>
        <p:nvSpPr>
          <p:cNvPr id="21" name="TextBox 20">
            <a:extLst>
              <a:ext uri="{FF2B5EF4-FFF2-40B4-BE49-F238E27FC236}">
                <a16:creationId xmlns:a16="http://schemas.microsoft.com/office/drawing/2014/main" id="{BC1A8466-EE71-2D1D-754D-7FF6796D455B}"/>
              </a:ext>
            </a:extLst>
          </p:cNvPr>
          <p:cNvSpPr txBox="1"/>
          <p:nvPr/>
        </p:nvSpPr>
        <p:spPr>
          <a:xfrm>
            <a:off x="642417" y="3957965"/>
            <a:ext cx="1415048"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G" sz="900" b="1"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t>CARS/TRUCKS</a:t>
            </a:r>
          </a:p>
        </p:txBody>
      </p:sp>
      <p:sp>
        <p:nvSpPr>
          <p:cNvPr id="22" name="TextBox 21">
            <a:extLst>
              <a:ext uri="{FF2B5EF4-FFF2-40B4-BE49-F238E27FC236}">
                <a16:creationId xmlns:a16="http://schemas.microsoft.com/office/drawing/2014/main" id="{9A6FC62A-7BC2-A173-8E18-F81EEBD61CF2}"/>
              </a:ext>
            </a:extLst>
          </p:cNvPr>
          <p:cNvSpPr txBox="1"/>
          <p:nvPr/>
        </p:nvSpPr>
        <p:spPr>
          <a:xfrm>
            <a:off x="642417" y="4415031"/>
            <a:ext cx="1415048"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SG" sz="900" b="1"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t>INFRASTRUCTURE/</a:t>
            </a:r>
            <a:br>
              <a:rPr kumimoji="0" lang="en-SG" sz="900" b="1"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br>
            <a:r>
              <a:rPr kumimoji="0" lang="en-SG" sz="900" b="1"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t>PLANES/DOD EQUIPMENT</a:t>
            </a:r>
          </a:p>
        </p:txBody>
      </p:sp>
      <p:sp>
        <p:nvSpPr>
          <p:cNvPr id="23" name="TextBox 22">
            <a:extLst>
              <a:ext uri="{FF2B5EF4-FFF2-40B4-BE49-F238E27FC236}">
                <a16:creationId xmlns:a16="http://schemas.microsoft.com/office/drawing/2014/main" id="{C217C540-CB55-DD7A-FDE6-ADE4BB76BDEB}"/>
              </a:ext>
            </a:extLst>
          </p:cNvPr>
          <p:cNvSpPr txBox="1"/>
          <p:nvPr/>
        </p:nvSpPr>
        <p:spPr>
          <a:xfrm>
            <a:off x="2534831" y="2153018"/>
            <a:ext cx="16412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400"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t>Quantum</a:t>
            </a:r>
            <a:br>
              <a:rPr kumimoji="0" lang="en-SG" sz="1400"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br>
            <a:r>
              <a:rPr kumimoji="0" lang="en-SG" sz="1400" u="none" strike="noStrike" kern="1200" cap="none" spc="0" normalizeH="0" baseline="0" noProof="0">
                <a:ln>
                  <a:noFill/>
                </a:ln>
                <a:solidFill>
                  <a:srgbClr val="000000"/>
                </a:solidFill>
                <a:effectLst/>
                <a:uLnTx/>
                <a:uFillTx/>
                <a:latin typeface="Arial" panose="020B0604020202020204" pitchFamily="34" charset="0"/>
                <a:ea typeface="Roboto Light" panose="02000000000000000000" pitchFamily="2" charset="0"/>
                <a:cs typeface="+mn-cs"/>
              </a:rPr>
              <a:t>computing age</a:t>
            </a:r>
          </a:p>
        </p:txBody>
      </p:sp>
      <p:grpSp>
        <p:nvGrpSpPr>
          <p:cNvPr id="88" name="Group 87">
            <a:extLst>
              <a:ext uri="{FF2B5EF4-FFF2-40B4-BE49-F238E27FC236}">
                <a16:creationId xmlns:a16="http://schemas.microsoft.com/office/drawing/2014/main" id="{7110BA1C-F12D-D6E9-DCE2-ADAD6F393FFE}"/>
              </a:ext>
            </a:extLst>
          </p:cNvPr>
          <p:cNvGrpSpPr/>
          <p:nvPr/>
        </p:nvGrpSpPr>
        <p:grpSpPr>
          <a:xfrm>
            <a:off x="2880555" y="2705491"/>
            <a:ext cx="889785" cy="2553103"/>
            <a:chOff x="2880555" y="2905727"/>
            <a:chExt cx="889785" cy="2824209"/>
          </a:xfrm>
        </p:grpSpPr>
        <p:cxnSp>
          <p:nvCxnSpPr>
            <p:cNvPr id="24" name="Straight Connector 23">
              <a:extLst>
                <a:ext uri="{FF2B5EF4-FFF2-40B4-BE49-F238E27FC236}">
                  <a16:creationId xmlns:a16="http://schemas.microsoft.com/office/drawing/2014/main" id="{75E4A1C6-81CD-7A9E-5BFB-3052656A5142}"/>
                </a:ext>
              </a:extLst>
            </p:cNvPr>
            <p:cNvCxnSpPr>
              <a:cxnSpLocks/>
            </p:cNvCxnSpPr>
            <p:nvPr/>
          </p:nvCxnSpPr>
          <p:spPr>
            <a:xfrm>
              <a:off x="2880555" y="2905727"/>
              <a:ext cx="0" cy="2824209"/>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FA115C5-B638-67BE-EAE9-1FB4996DB604}"/>
                </a:ext>
              </a:extLst>
            </p:cNvPr>
            <p:cNvCxnSpPr>
              <a:cxnSpLocks/>
            </p:cNvCxnSpPr>
            <p:nvPr/>
          </p:nvCxnSpPr>
          <p:spPr>
            <a:xfrm>
              <a:off x="3770340" y="2905727"/>
              <a:ext cx="0" cy="2824208"/>
            </a:xfrm>
            <a:prstGeom prst="line">
              <a:avLst/>
            </a:prstGeom>
            <a:ln w="12700">
              <a:solidFill>
                <a:schemeClr val="accent3"/>
              </a:solidFill>
              <a:prstDash val="dash"/>
            </a:ln>
          </p:spPr>
          <p:style>
            <a:lnRef idx="1">
              <a:schemeClr val="accent1"/>
            </a:lnRef>
            <a:fillRef idx="0">
              <a:schemeClr val="accent1"/>
            </a:fillRef>
            <a:effectRef idx="0">
              <a:schemeClr val="accent1"/>
            </a:effectRef>
            <a:fontRef idx="minor">
              <a:schemeClr val="tx1"/>
            </a:fontRef>
          </p:style>
        </p:cxnSp>
      </p:grpSp>
      <p:sp>
        <p:nvSpPr>
          <p:cNvPr id="26" name="Arrow: Left-Right 68">
            <a:extLst>
              <a:ext uri="{FF2B5EF4-FFF2-40B4-BE49-F238E27FC236}">
                <a16:creationId xmlns:a16="http://schemas.microsoft.com/office/drawing/2014/main" id="{6144BC03-A2A8-AD66-7C89-3475CA18EA64}"/>
              </a:ext>
            </a:extLst>
          </p:cNvPr>
          <p:cNvSpPr/>
          <p:nvPr/>
        </p:nvSpPr>
        <p:spPr>
          <a:xfrm>
            <a:off x="2880555" y="2865748"/>
            <a:ext cx="889785" cy="250381"/>
          </a:xfrm>
          <a:prstGeom prst="leftRightArrow">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200" b="0" i="0" u="none" strike="noStrike" kern="1200" cap="none" spc="0" normalizeH="0" baseline="0" noProof="0">
                <a:ln>
                  <a:noFill/>
                </a:ln>
                <a:solidFill>
                  <a:srgbClr val="000000"/>
                </a:solidFill>
                <a:effectLst/>
                <a:uLnTx/>
                <a:uFillTx/>
                <a:latin typeface="Arial"/>
                <a:ea typeface="+mn-ea"/>
                <a:cs typeface="+mn-cs"/>
              </a:rPr>
              <a:t>Y2Q?</a:t>
            </a:r>
          </a:p>
        </p:txBody>
      </p:sp>
      <p:sp>
        <p:nvSpPr>
          <p:cNvPr id="29" name="TextBox 28">
            <a:extLst>
              <a:ext uri="{FF2B5EF4-FFF2-40B4-BE49-F238E27FC236}">
                <a16:creationId xmlns:a16="http://schemas.microsoft.com/office/drawing/2014/main" id="{854BA6AB-56B0-6293-CAAD-3995C9A5E2A6}"/>
              </a:ext>
            </a:extLst>
          </p:cNvPr>
          <p:cNvSpPr txBox="1"/>
          <p:nvPr/>
        </p:nvSpPr>
        <p:spPr>
          <a:xfrm>
            <a:off x="6380481" y="4561011"/>
            <a:ext cx="494162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600" u="none" strike="noStrike" kern="1200" cap="none" spc="0" normalizeH="0" baseline="0" noProof="0">
                <a:ln>
                  <a:noFill/>
                </a:ln>
                <a:solidFill>
                  <a:srgbClr val="000000"/>
                </a:solidFill>
                <a:effectLst/>
                <a:uLnTx/>
                <a:uFillTx/>
                <a:latin typeface="Arial" panose="020B0604020202020204" pitchFamily="34" charset="0"/>
                <a:ea typeface="Roboto Light"/>
                <a:cs typeface="+mn-cs"/>
              </a:rPr>
              <a:t>Mosca’s inequality theorem: if x+y&gt;z, then worry</a:t>
            </a:r>
          </a:p>
        </p:txBody>
      </p:sp>
      <p:sp>
        <p:nvSpPr>
          <p:cNvPr id="30" name="Rectangle 29">
            <a:extLst>
              <a:ext uri="{FF2B5EF4-FFF2-40B4-BE49-F238E27FC236}">
                <a16:creationId xmlns:a16="http://schemas.microsoft.com/office/drawing/2014/main" id="{6ED621F3-6FEE-3546-4303-1222312F74F2}"/>
              </a:ext>
            </a:extLst>
          </p:cNvPr>
          <p:cNvSpPr/>
          <p:nvPr/>
        </p:nvSpPr>
        <p:spPr>
          <a:xfrm>
            <a:off x="6483990" y="5486919"/>
            <a:ext cx="3668019" cy="3999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400" b="0" i="0" u="none" strike="noStrike" kern="1200" cap="none" spc="0" normalizeH="0" baseline="0" noProof="0">
                <a:ln>
                  <a:noFill/>
                </a:ln>
                <a:solidFill>
                  <a:prstClr val="white"/>
                </a:solidFill>
                <a:effectLst/>
                <a:uLnTx/>
                <a:uFillTx/>
                <a:latin typeface="Arial"/>
                <a:ea typeface="+mn-ea"/>
                <a:cs typeface="Arial"/>
              </a:rPr>
              <a:t>Z: Time to break traditional cryptosystems</a:t>
            </a:r>
          </a:p>
        </p:txBody>
      </p:sp>
      <p:sp>
        <p:nvSpPr>
          <p:cNvPr id="31" name="Rectangle 30">
            <a:extLst>
              <a:ext uri="{FF2B5EF4-FFF2-40B4-BE49-F238E27FC236}">
                <a16:creationId xmlns:a16="http://schemas.microsoft.com/office/drawing/2014/main" id="{B601E259-1F13-2253-FFFC-6ABC412D302B}"/>
              </a:ext>
            </a:extLst>
          </p:cNvPr>
          <p:cNvSpPr/>
          <p:nvPr/>
        </p:nvSpPr>
        <p:spPr>
          <a:xfrm>
            <a:off x="6490966" y="4967925"/>
            <a:ext cx="2313669" cy="438694"/>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1400" i="0" u="none" strike="noStrike" kern="1200" cap="none" spc="0" normalizeH="0" baseline="0" noProof="0">
                <a:ln>
                  <a:noFill/>
                </a:ln>
                <a:solidFill>
                  <a:schemeClr val="bg1"/>
                </a:solidFill>
                <a:effectLst/>
                <a:uLnTx/>
                <a:uFillTx/>
                <a:latin typeface="Arial"/>
                <a:ea typeface="+mn-ea"/>
                <a:cs typeface="Arial"/>
              </a:rPr>
              <a:t>x: Transition time</a:t>
            </a:r>
          </a:p>
        </p:txBody>
      </p:sp>
      <p:sp>
        <p:nvSpPr>
          <p:cNvPr id="32" name="Rectangle 31">
            <a:extLst>
              <a:ext uri="{FF2B5EF4-FFF2-40B4-BE49-F238E27FC236}">
                <a16:creationId xmlns:a16="http://schemas.microsoft.com/office/drawing/2014/main" id="{7FA15D22-0A65-E236-0392-0EA3153A0A05}"/>
              </a:ext>
            </a:extLst>
          </p:cNvPr>
          <p:cNvSpPr/>
          <p:nvPr/>
        </p:nvSpPr>
        <p:spPr>
          <a:xfrm>
            <a:off x="8878103" y="4967924"/>
            <a:ext cx="2513171" cy="4481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1400">
                <a:latin typeface="Arial" panose="020B0604020202020204" pitchFamily="34" charset="0"/>
              </a:rPr>
              <a:t>y: Time to remain secure</a:t>
            </a:r>
          </a:p>
        </p:txBody>
      </p:sp>
      <p:sp>
        <p:nvSpPr>
          <p:cNvPr id="33" name="Text Placeholder 7">
            <a:extLst>
              <a:ext uri="{FF2B5EF4-FFF2-40B4-BE49-F238E27FC236}">
                <a16:creationId xmlns:a16="http://schemas.microsoft.com/office/drawing/2014/main" id="{ECA87330-77DF-18DB-36EA-F86EF36B30EF}"/>
              </a:ext>
            </a:extLst>
          </p:cNvPr>
          <p:cNvSpPr txBox="1">
            <a:spLocks/>
          </p:cNvSpPr>
          <p:nvPr/>
        </p:nvSpPr>
        <p:spPr>
          <a:xfrm>
            <a:off x="838115" y="5465134"/>
            <a:ext cx="5286122" cy="912307"/>
          </a:xfrm>
          <a:prstGeom prst="rect">
            <a:avLst/>
          </a:prstGeom>
        </p:spPr>
        <p:txBody>
          <a:bodyPr lIns="91440" tIns="45720" rIns="91440" bIns="45720" anchor="t"/>
          <a:lstStyle>
            <a:lvl1pPr marL="342900" indent="-342900" algn="l" defTabSz="914400" rtl="0" eaLnBrk="1" latinLnBrk="0" hangingPunct="1">
              <a:spcBef>
                <a:spcPct val="20000"/>
              </a:spcBef>
              <a:buFont typeface="Arial" panose="020B0604020202020204" pitchFamily="34" charset="0"/>
              <a:buChar char="•"/>
              <a:defRPr sz="1300" kern="1200" baseline="0">
                <a:solidFill>
                  <a:srgbClr val="00033E"/>
                </a:solidFill>
                <a:latin typeface="Roboto Light" panose="02000000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1300" kern="1200" baseline="0">
                <a:solidFill>
                  <a:srgbClr val="00033E"/>
                </a:solidFill>
                <a:latin typeface="Roboto Light" panose="02000000000000000000"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300" kern="1200" baseline="0">
                <a:solidFill>
                  <a:srgbClr val="00033E"/>
                </a:solidFill>
                <a:latin typeface="Roboto Light" panose="02000000000000000000"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300" kern="1200" baseline="0">
                <a:solidFill>
                  <a:srgbClr val="00033E"/>
                </a:solidFill>
                <a:latin typeface="Roboto Light" panose="02000000000000000000"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300" kern="1200" baseline="0">
                <a:solidFill>
                  <a:srgbClr val="00033E"/>
                </a:solidFill>
                <a:latin typeface="Roboto Light" panose="02000000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5425" indent="-207963">
              <a:buClr>
                <a:schemeClr val="accent1"/>
              </a:buClr>
              <a:defRPr/>
            </a:pPr>
            <a:r>
              <a:rPr lang="en-SG" sz="1500">
                <a:solidFill>
                  <a:srgbClr val="01033E"/>
                </a:solidFill>
                <a:latin typeface="Arial" panose="020B0604020202020204" pitchFamily="34" charset="0"/>
                <a:cs typeface="Arial" panose="020B0604020202020204" pitchFamily="34" charset="0"/>
              </a:rPr>
              <a:t>Many products being shipped today are already at risk!</a:t>
            </a:r>
          </a:p>
          <a:p>
            <a:pPr marL="225425" indent="-207963">
              <a:buClr>
                <a:schemeClr val="accent1"/>
              </a:buClr>
              <a:defRPr/>
            </a:pPr>
            <a:r>
              <a:rPr lang="en-SG" sz="1500">
                <a:solidFill>
                  <a:srgbClr val="01033E"/>
                </a:solidFill>
                <a:latin typeface="Arial" panose="020B0604020202020204" pitchFamily="34" charset="0"/>
                <a:cs typeface="Arial" panose="020B0604020202020204" pitchFamily="34" charset="0"/>
              </a:rPr>
              <a:t>Products in development have an opportunity to mitigate</a:t>
            </a:r>
            <a:endParaRPr kumimoji="0" lang="en-SG" sz="1400" u="none" strike="noStrike" kern="1200" cap="none" spc="0" normalizeH="0" baseline="0" noProof="0">
              <a:ln>
                <a:noFill/>
              </a:ln>
              <a:solidFill>
                <a:srgbClr val="00033E"/>
              </a:solidFill>
              <a:effectLst/>
              <a:uLnTx/>
              <a:uFillTx/>
              <a:latin typeface="Arial" panose="020B0604020202020204" pitchFamily="34" charset="0"/>
              <a:ea typeface="+mn-ea"/>
              <a:cs typeface="+mn-cs"/>
            </a:endParaRPr>
          </a:p>
        </p:txBody>
      </p:sp>
      <p:sp>
        <p:nvSpPr>
          <p:cNvPr id="41" name="Text Placeholder 8">
            <a:extLst>
              <a:ext uri="{FF2B5EF4-FFF2-40B4-BE49-F238E27FC236}">
                <a16:creationId xmlns:a16="http://schemas.microsoft.com/office/drawing/2014/main" id="{C1D5608A-262F-EBA0-987A-6671AA7435BB}"/>
              </a:ext>
            </a:extLst>
          </p:cNvPr>
          <p:cNvSpPr txBox="1">
            <a:spLocks/>
          </p:cNvSpPr>
          <p:nvPr/>
        </p:nvSpPr>
        <p:spPr>
          <a:xfrm>
            <a:off x="717021" y="1609628"/>
            <a:ext cx="5221866" cy="60882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2800" b="0" i="0" kern="1200" cap="none" baseline="0">
                <a:solidFill>
                  <a:srgbClr val="00033E"/>
                </a:solidFill>
                <a:latin typeface="Roboto Medium" panose="02000000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1800" b="1">
                <a:solidFill>
                  <a:schemeClr val="accent3"/>
                </a:solidFill>
                <a:latin typeface="Arial"/>
              </a:rPr>
              <a:t>WHEN DO INDUSTRIES NEED TO ADAPT?</a:t>
            </a:r>
            <a:endParaRPr kumimoji="0" lang="en-SG" sz="1800" b="1" u="none" strike="noStrike" kern="1200" cap="none" spc="0" normalizeH="0" baseline="0" noProof="0">
              <a:ln>
                <a:noFill/>
              </a:ln>
              <a:solidFill>
                <a:schemeClr val="accent3"/>
              </a:solidFill>
              <a:effectLst/>
              <a:uLnTx/>
              <a:uFillTx/>
              <a:latin typeface="Arial" panose="020B0604020202020204" pitchFamily="34" charset="0"/>
              <a:ea typeface="+mn-ea"/>
              <a:cs typeface="+mn-cs"/>
            </a:endParaRPr>
          </a:p>
        </p:txBody>
      </p:sp>
      <p:sp>
        <p:nvSpPr>
          <p:cNvPr id="43" name="Explosion 1 42">
            <a:extLst>
              <a:ext uri="{FF2B5EF4-FFF2-40B4-BE49-F238E27FC236}">
                <a16:creationId xmlns:a16="http://schemas.microsoft.com/office/drawing/2014/main" id="{25DEA745-58A3-CAEF-4C8A-E7C3E65FA068}"/>
              </a:ext>
            </a:extLst>
          </p:cNvPr>
          <p:cNvSpPr/>
          <p:nvPr/>
        </p:nvSpPr>
        <p:spPr>
          <a:xfrm>
            <a:off x="10218655" y="5429840"/>
            <a:ext cx="575035" cy="575035"/>
          </a:xfrm>
          <a:prstGeom prst="irregularSeal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a:extLst>
              <a:ext uri="{FF2B5EF4-FFF2-40B4-BE49-F238E27FC236}">
                <a16:creationId xmlns:a16="http://schemas.microsoft.com/office/drawing/2014/main" id="{975BF9E1-519C-E8C8-93FE-DD7BD85E9EC4}"/>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t="18154" b="18444"/>
          <a:stretch/>
        </p:blipFill>
        <p:spPr>
          <a:xfrm>
            <a:off x="2997724" y="3222897"/>
            <a:ext cx="641023" cy="406422"/>
          </a:xfrm>
          <a:prstGeom prst="rect">
            <a:avLst/>
          </a:prstGeom>
        </p:spPr>
      </p:pic>
      <p:pic>
        <p:nvPicPr>
          <p:cNvPr id="47" name="Graphic 46">
            <a:extLst>
              <a:ext uri="{FF2B5EF4-FFF2-40B4-BE49-F238E27FC236}">
                <a16:creationId xmlns:a16="http://schemas.microsoft.com/office/drawing/2014/main" id="{FFDF5B45-9575-C7B8-5548-025500AAF16C}"/>
              </a:ext>
            </a:extLst>
          </p:cNvPr>
          <p:cNvPicPr>
            <a:picLocks noChangeAspect="1"/>
          </p:cNvPicPr>
          <p:nvPr/>
        </p:nvPicPr>
        <p:blipFill rotWithShape="1">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rcRect t="30332" b="31201"/>
          <a:stretch/>
        </p:blipFill>
        <p:spPr>
          <a:xfrm>
            <a:off x="3817855" y="4079596"/>
            <a:ext cx="716437" cy="275588"/>
          </a:xfrm>
          <a:prstGeom prst="rect">
            <a:avLst/>
          </a:prstGeom>
        </p:spPr>
      </p:pic>
      <p:pic>
        <p:nvPicPr>
          <p:cNvPr id="83" name="Graphic 82">
            <a:extLst>
              <a:ext uri="{FF2B5EF4-FFF2-40B4-BE49-F238E27FC236}">
                <a16:creationId xmlns:a16="http://schemas.microsoft.com/office/drawing/2014/main" id="{2F81DEA9-BC5A-F9AE-F8DC-3801553DD617}"/>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t="22213" b="22890"/>
          <a:stretch/>
        </p:blipFill>
        <p:spPr>
          <a:xfrm>
            <a:off x="3836709" y="3666321"/>
            <a:ext cx="688157" cy="377777"/>
          </a:xfrm>
          <a:prstGeom prst="rect">
            <a:avLst/>
          </a:prstGeom>
        </p:spPr>
      </p:pic>
      <p:pic>
        <p:nvPicPr>
          <p:cNvPr id="85" name="Graphic 84">
            <a:extLst>
              <a:ext uri="{FF2B5EF4-FFF2-40B4-BE49-F238E27FC236}">
                <a16:creationId xmlns:a16="http://schemas.microsoft.com/office/drawing/2014/main" id="{E9DFC8FE-8768-D601-8659-045A547F9354}"/>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976566" y="4594780"/>
            <a:ext cx="509833" cy="509833"/>
          </a:xfrm>
          <a:prstGeom prst="rect">
            <a:avLst/>
          </a:prstGeom>
        </p:spPr>
      </p:pic>
      <p:pic>
        <p:nvPicPr>
          <p:cNvPr id="87" name="Graphic 86">
            <a:extLst>
              <a:ext uri="{FF2B5EF4-FFF2-40B4-BE49-F238E27FC236}">
                <a16:creationId xmlns:a16="http://schemas.microsoft.com/office/drawing/2014/main" id="{D789DAD5-C208-C8BB-1794-3E9680D32581}"/>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flipH="1">
            <a:off x="5010347" y="4104588"/>
            <a:ext cx="485480" cy="485480"/>
          </a:xfrm>
          <a:prstGeom prst="rect">
            <a:avLst/>
          </a:prstGeom>
        </p:spPr>
      </p:pic>
      <p:sp>
        <p:nvSpPr>
          <p:cNvPr id="2" name="Slide Number">
            <a:extLst>
              <a:ext uri="{FF2B5EF4-FFF2-40B4-BE49-F238E27FC236}">
                <a16:creationId xmlns:a16="http://schemas.microsoft.com/office/drawing/2014/main" id="{24ACB69F-7200-026E-6C15-2829B5047E31}"/>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13</a:t>
            </a:fld>
            <a:endParaRPr lang="en-CA"/>
          </a:p>
        </p:txBody>
      </p:sp>
    </p:spTree>
    <p:extLst>
      <p:ext uri="{BB962C8B-B14F-4D97-AF65-F5344CB8AC3E}">
        <p14:creationId xmlns:p14="http://schemas.microsoft.com/office/powerpoint/2010/main" val="993347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CE007-9443-6FE2-A607-4FD6D40578A3}"/>
              </a:ext>
            </a:extLst>
          </p:cNvPr>
          <p:cNvSpPr>
            <a:spLocks noGrp="1"/>
          </p:cNvSpPr>
          <p:nvPr>
            <p:ph type="title"/>
          </p:nvPr>
        </p:nvSpPr>
        <p:spPr/>
        <p:txBody>
          <a:bodyPr/>
          <a:lstStyle/>
          <a:p>
            <a:pPr>
              <a:lnSpc>
                <a:spcPct val="100000"/>
              </a:lnSpc>
            </a:pPr>
            <a:r>
              <a:rPr lang="en-CA">
                <a:solidFill>
                  <a:schemeClr val="bg1"/>
                </a:solidFill>
              </a:rPr>
              <a:t>BlackBerry Certicom Quantum Resistant Signing Appliance</a:t>
            </a:r>
            <a:br>
              <a:rPr lang="en-CA">
                <a:solidFill>
                  <a:schemeClr val="bg1"/>
                </a:solidFill>
              </a:rPr>
            </a:br>
            <a:r>
              <a:rPr lang="en-CA" sz="2400">
                <a:solidFill>
                  <a:srgbClr val="89D6F7"/>
                </a:solidFill>
              </a:rPr>
              <a:t>Production ready with easy-to-leverage features for R&amp;D</a:t>
            </a:r>
            <a:endParaRPr lang="en-US">
              <a:solidFill>
                <a:srgbClr val="89D6F7"/>
              </a:solidFill>
            </a:endParaRPr>
          </a:p>
        </p:txBody>
      </p:sp>
      <p:cxnSp>
        <p:nvCxnSpPr>
          <p:cNvPr id="17" name="Straight Connector 16">
            <a:extLst>
              <a:ext uri="{FF2B5EF4-FFF2-40B4-BE49-F238E27FC236}">
                <a16:creationId xmlns:a16="http://schemas.microsoft.com/office/drawing/2014/main" id="{34A60AA0-04F4-5B15-DDBF-9C6041FA7453}"/>
              </a:ext>
            </a:extLst>
          </p:cNvPr>
          <p:cNvCxnSpPr>
            <a:cxnSpLocks/>
          </p:cNvCxnSpPr>
          <p:nvPr/>
        </p:nvCxnSpPr>
        <p:spPr>
          <a:xfrm>
            <a:off x="442913" y="445325"/>
            <a:ext cx="0" cy="1193470"/>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18" name="Slide Number">
            <a:extLst>
              <a:ext uri="{FF2B5EF4-FFF2-40B4-BE49-F238E27FC236}">
                <a16:creationId xmlns:a16="http://schemas.microsoft.com/office/drawing/2014/main" id="{1AC04CC8-26F3-D991-A145-F9EFB73EA63E}"/>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14</a:t>
            </a:fld>
            <a:endParaRPr lang="en-CA"/>
          </a:p>
        </p:txBody>
      </p:sp>
      <p:sp>
        <p:nvSpPr>
          <p:cNvPr id="19" name="TextBox 9">
            <a:extLst>
              <a:ext uri="{FF2B5EF4-FFF2-40B4-BE49-F238E27FC236}">
                <a16:creationId xmlns:a16="http://schemas.microsoft.com/office/drawing/2014/main" id="{DA861ABD-4DE2-D67D-E327-E8FDC937FCBD}"/>
              </a:ext>
            </a:extLst>
          </p:cNvPr>
          <p:cNvSpPr txBox="1"/>
          <p:nvPr/>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solidFill>
                  <a:schemeClr val="bg1"/>
                </a:solidFill>
                <a:latin typeface="Arial" panose="020B0604020202020204" pitchFamily="34" charset="0"/>
                <a:cs typeface="Arial" panose="020B0604020202020204" pitchFamily="34" charset="0"/>
              </a:rPr>
              <a:t>© 202</a:t>
            </a:r>
            <a:r>
              <a:rPr lang="en-CA" sz="800" b="0" i="0">
                <a:solidFill>
                  <a:schemeClr val="bg1"/>
                </a:solidFill>
                <a:latin typeface="Arial" panose="020B0604020202020204" pitchFamily="34" charset="0"/>
                <a:cs typeface="Arial" panose="020B0604020202020204" pitchFamily="34" charset="0"/>
              </a:rPr>
              <a:t>2</a:t>
            </a:r>
            <a:r>
              <a:rPr sz="800" b="0" i="0">
                <a:solidFill>
                  <a:schemeClr val="bg1"/>
                </a:solidFill>
                <a:latin typeface="Arial" panose="020B0604020202020204" pitchFamily="34" charset="0"/>
                <a:cs typeface="Arial" panose="020B0604020202020204" pitchFamily="34" charset="0"/>
              </a:rPr>
              <a:t> BlackBerry QNX. All Rights Reserved.</a:t>
            </a:r>
          </a:p>
        </p:txBody>
      </p:sp>
      <p:pic>
        <p:nvPicPr>
          <p:cNvPr id="21" name="Picture 10" descr="Picture 10">
            <a:extLst>
              <a:ext uri="{FF2B5EF4-FFF2-40B4-BE49-F238E27FC236}">
                <a16:creationId xmlns:a16="http://schemas.microsoft.com/office/drawing/2014/main" id="{86F39F99-6241-AF97-DD40-D69F96EAAF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sp>
        <p:nvSpPr>
          <p:cNvPr id="24" name="Rounded Rectangle 23">
            <a:extLst>
              <a:ext uri="{FF2B5EF4-FFF2-40B4-BE49-F238E27FC236}">
                <a16:creationId xmlns:a16="http://schemas.microsoft.com/office/drawing/2014/main" id="{DECEB6AF-B3E9-1CAD-2FA2-CF612BD53AAC}"/>
              </a:ext>
            </a:extLst>
          </p:cNvPr>
          <p:cNvSpPr/>
          <p:nvPr/>
        </p:nvSpPr>
        <p:spPr>
          <a:xfrm>
            <a:off x="833378" y="2087746"/>
            <a:ext cx="5069711" cy="3657600"/>
          </a:xfrm>
          <a:prstGeom prst="roundRect">
            <a:avLst>
              <a:gd name="adj" fmla="val 5524"/>
            </a:avLst>
          </a:prstGeom>
          <a:solidFill>
            <a:schemeClr val="accent3">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251999" rIns="180000" bIns="180000" rtlCol="0" anchor="t" anchorCtr="0"/>
          <a:lstStyle/>
          <a:p>
            <a:pPr marL="285750" indent="-285750">
              <a:lnSpc>
                <a:spcPts val="1900"/>
              </a:lnSpc>
              <a:spcAft>
                <a:spcPts val="1000"/>
              </a:spcAft>
              <a:buClr>
                <a:srgbClr val="01BEFF"/>
              </a:buClr>
              <a:buFont typeface="Arial" panose="020B0604020202020204" pitchFamily="34" charset="0"/>
              <a:buChar char="•"/>
            </a:pPr>
            <a:r>
              <a:rPr lang="en-SG" sz="1700">
                <a:solidFill>
                  <a:schemeClr val="bg1"/>
                </a:solidFill>
                <a:latin typeface="Arial" panose="020B0604020202020204" pitchFamily="34" charset="0"/>
                <a:cs typeface="Arial" panose="020B0604020202020204" pitchFamily="34" charset="0"/>
              </a:rPr>
              <a:t>Supports legacy signature algorithms</a:t>
            </a:r>
          </a:p>
          <a:p>
            <a:pPr marL="285750" indent="-285750">
              <a:lnSpc>
                <a:spcPts val="1900"/>
              </a:lnSpc>
              <a:spcAft>
                <a:spcPts val="400"/>
              </a:spcAft>
              <a:buClr>
                <a:srgbClr val="01BEFF"/>
              </a:buClr>
              <a:buFont typeface="Arial" panose="020B0604020202020204" pitchFamily="34" charset="0"/>
              <a:buChar char="•"/>
            </a:pPr>
            <a:r>
              <a:rPr lang="en-SG" sz="1700">
                <a:solidFill>
                  <a:schemeClr val="bg1"/>
                </a:solidFill>
                <a:latin typeface="Arial" panose="020B0604020202020204" pitchFamily="34" charset="0"/>
                <a:cs typeface="Arial" panose="020B0604020202020204" pitchFamily="34" charset="0"/>
              </a:rPr>
              <a:t>Supports quantum safe signing key creation and management</a:t>
            </a:r>
          </a:p>
          <a:p>
            <a:pPr marL="582613" lvl="1" indent="-285750">
              <a:lnSpc>
                <a:spcPts val="1900"/>
              </a:lnSpc>
              <a:buFont typeface="System Font Regular"/>
              <a:buChar char="–"/>
            </a:pPr>
            <a:r>
              <a:rPr lang="en-SG" sz="1300">
                <a:solidFill>
                  <a:schemeClr val="bg1"/>
                </a:solidFill>
                <a:latin typeface="Arial" panose="020B0604020202020204" pitchFamily="34" charset="0"/>
                <a:cs typeface="Arial" panose="020B0604020202020204" pitchFamily="34" charset="0"/>
              </a:rPr>
              <a:t>Hash-based signatures and Dilithium digital signature algorithms</a:t>
            </a:r>
          </a:p>
          <a:p>
            <a:pPr marL="582613" lvl="1" indent="-285750">
              <a:lnSpc>
                <a:spcPts val="1900"/>
              </a:lnSpc>
              <a:buFont typeface="System Font Regular"/>
              <a:buChar char="–"/>
            </a:pPr>
            <a:r>
              <a:rPr lang="en-SG" sz="1300">
                <a:solidFill>
                  <a:schemeClr val="bg1"/>
                </a:solidFill>
                <a:latin typeface="Arial" panose="020B0604020202020204" pitchFamily="34" charset="0"/>
                <a:cs typeface="Arial" panose="020B0604020202020204" pitchFamily="34" charset="0"/>
              </a:rPr>
              <a:t>User and group/project access control</a:t>
            </a:r>
          </a:p>
          <a:p>
            <a:pPr marL="582613" lvl="1" indent="-285750">
              <a:lnSpc>
                <a:spcPts val="1900"/>
              </a:lnSpc>
              <a:buFont typeface="System Font Regular"/>
              <a:buChar char="–"/>
            </a:pPr>
            <a:r>
              <a:rPr lang="en-SG" sz="1300">
                <a:solidFill>
                  <a:schemeClr val="bg1"/>
                </a:solidFill>
                <a:latin typeface="Arial" panose="020B0604020202020204" pitchFamily="34" charset="0"/>
                <a:cs typeface="Arial" panose="020B0604020202020204" pitchFamily="34" charset="0"/>
              </a:rPr>
              <a:t>Keys and hash-based key states protected in HSM</a:t>
            </a:r>
          </a:p>
          <a:p>
            <a:pPr marL="800100" lvl="1" indent="-228600">
              <a:lnSpc>
                <a:spcPts val="1900"/>
              </a:lnSpc>
              <a:buFont typeface="System Font Regular"/>
              <a:buChar char="–"/>
            </a:pPr>
            <a:r>
              <a:rPr lang="en-SG" sz="1300">
                <a:solidFill>
                  <a:schemeClr val="bg1"/>
                </a:solidFill>
                <a:latin typeface="Arial" panose="020B0604020202020204" pitchFamily="34" charset="0"/>
                <a:cs typeface="Arial" panose="020B0604020202020204" pitchFamily="34" charset="0"/>
              </a:rPr>
              <a:t>Support Disaster Recovery options per </a:t>
            </a:r>
            <a:r>
              <a:rPr lang="en-SG" sz="130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NIST SP 800-208</a:t>
            </a:r>
            <a:r>
              <a:rPr lang="en-SG" sz="1300">
                <a:solidFill>
                  <a:schemeClr val="bg1"/>
                </a:solidFill>
                <a:latin typeface="Arial" panose="020B0604020202020204" pitchFamily="34" charset="0"/>
                <a:cs typeface="Arial" panose="020B0604020202020204" pitchFamily="34" charset="0"/>
              </a:rPr>
              <a:t> (Recommendation for Stateful Hash-Based Signature Schemes)</a:t>
            </a:r>
          </a:p>
          <a:p>
            <a:pPr marL="582613" lvl="1" indent="-285750">
              <a:lnSpc>
                <a:spcPts val="1900"/>
              </a:lnSpc>
              <a:buFont typeface="System Font Regular"/>
              <a:buChar char="–"/>
            </a:pPr>
            <a:r>
              <a:rPr lang="en-SG" sz="1300">
                <a:solidFill>
                  <a:schemeClr val="bg1"/>
                </a:solidFill>
                <a:latin typeface="Arial" panose="020B0604020202020204" pitchFamily="34" charset="0"/>
                <a:cs typeface="Arial" panose="020B0604020202020204" pitchFamily="34" charset="0"/>
              </a:rPr>
              <a:t>Also supports traditional RSA, ECDSA and hybrid signing certificates</a:t>
            </a:r>
          </a:p>
        </p:txBody>
      </p:sp>
      <p:sp>
        <p:nvSpPr>
          <p:cNvPr id="25" name="Rounded Rectangle 24">
            <a:extLst>
              <a:ext uri="{FF2B5EF4-FFF2-40B4-BE49-F238E27FC236}">
                <a16:creationId xmlns:a16="http://schemas.microsoft.com/office/drawing/2014/main" id="{559C4BC5-E2D1-9EF2-B58D-D0F0B756D121}"/>
              </a:ext>
            </a:extLst>
          </p:cNvPr>
          <p:cNvSpPr/>
          <p:nvPr/>
        </p:nvSpPr>
        <p:spPr>
          <a:xfrm>
            <a:off x="6429504" y="2087746"/>
            <a:ext cx="5069711" cy="3657600"/>
          </a:xfrm>
          <a:prstGeom prst="roundRect">
            <a:avLst>
              <a:gd name="adj" fmla="val 5524"/>
            </a:avLst>
          </a:prstGeom>
          <a:solidFill>
            <a:schemeClr val="accent3">
              <a:alpha val="7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251999" rIns="180000" bIns="180000" rtlCol="0" anchor="t" anchorCtr="0"/>
          <a:lstStyle/>
          <a:p>
            <a:pPr marL="285750" indent="-285750">
              <a:lnSpc>
                <a:spcPts val="1900"/>
              </a:lnSpc>
              <a:spcAft>
                <a:spcPts val="1000"/>
              </a:spcAft>
              <a:buClr>
                <a:srgbClr val="01BEFF"/>
              </a:buClr>
              <a:buFont typeface="Arial" panose="020B0604020202020204" pitchFamily="34" charset="0"/>
              <a:buChar char="•"/>
            </a:pPr>
            <a:r>
              <a:rPr lang="en-SG" sz="1700">
                <a:solidFill>
                  <a:schemeClr val="bg1"/>
                </a:solidFill>
                <a:latin typeface="Arial" panose="020B0604020202020204" pitchFamily="34" charset="0"/>
                <a:cs typeface="Arial" panose="020B0604020202020204" pitchFamily="34" charset="0"/>
              </a:rPr>
              <a:t>Smart cards or hardware tokens for M-of-N key split or access control</a:t>
            </a:r>
          </a:p>
          <a:p>
            <a:pPr marL="285750" indent="-285750">
              <a:lnSpc>
                <a:spcPts val="1900"/>
              </a:lnSpc>
              <a:spcAft>
                <a:spcPts val="400"/>
              </a:spcAft>
              <a:buClr>
                <a:srgbClr val="01BEFF"/>
              </a:buClr>
              <a:buFont typeface="Arial" panose="020B0604020202020204" pitchFamily="34" charset="0"/>
              <a:buChar char="•"/>
            </a:pPr>
            <a:r>
              <a:rPr lang="en-SG" sz="1700">
                <a:solidFill>
                  <a:schemeClr val="bg1"/>
                </a:solidFill>
                <a:latin typeface="Arial" panose="020B0604020202020204" pitchFamily="34" charset="0"/>
                <a:cs typeface="Arial" panose="020B0604020202020204" pitchFamily="34" charset="0"/>
              </a:rPr>
              <a:t>Restful APIs for network-based code signing</a:t>
            </a:r>
          </a:p>
          <a:p>
            <a:pPr marL="582613" lvl="1" indent="-285750">
              <a:lnSpc>
                <a:spcPts val="1900"/>
              </a:lnSpc>
              <a:spcAft>
                <a:spcPts val="1000"/>
              </a:spcAft>
              <a:buFont typeface="System Font Regular"/>
              <a:buChar char="–"/>
            </a:pPr>
            <a:r>
              <a:rPr lang="en-SG" sz="1300">
                <a:solidFill>
                  <a:schemeClr val="bg1"/>
                </a:solidFill>
                <a:latin typeface="Arial" panose="020B0604020202020204" pitchFamily="34" charset="0"/>
                <a:cs typeface="Arial" panose="020B0604020202020204" pitchFamily="34" charset="0"/>
              </a:rPr>
              <a:t>Allows integration with build infrastructure or local offline signatures</a:t>
            </a:r>
          </a:p>
          <a:p>
            <a:pPr marL="285750" indent="-285750">
              <a:lnSpc>
                <a:spcPts val="1900"/>
              </a:lnSpc>
              <a:spcAft>
                <a:spcPts val="400"/>
              </a:spcAft>
              <a:buClr>
                <a:srgbClr val="01BEFF"/>
              </a:buClr>
              <a:buFont typeface="Arial" panose="020B0604020202020204" pitchFamily="34" charset="0"/>
              <a:buChar char="•"/>
            </a:pPr>
            <a:r>
              <a:rPr lang="en-SG" sz="1700">
                <a:solidFill>
                  <a:schemeClr val="bg1"/>
                </a:solidFill>
                <a:latin typeface="Arial" panose="020B0604020202020204" pitchFamily="34" charset="0"/>
                <a:cs typeface="Arial" panose="020B0604020202020204" pitchFamily="34" charset="0"/>
              </a:rPr>
              <a:t>Support for software image encryption</a:t>
            </a:r>
          </a:p>
          <a:p>
            <a:pPr marL="582613" lvl="1" indent="-285750">
              <a:lnSpc>
                <a:spcPts val="1900"/>
              </a:lnSpc>
              <a:buFont typeface="System Font Regular"/>
              <a:buChar char="–"/>
            </a:pPr>
            <a:r>
              <a:rPr lang="en-SG" sz="1300">
                <a:solidFill>
                  <a:schemeClr val="bg1"/>
                </a:solidFill>
                <a:latin typeface="Arial" panose="020B0604020202020204" pitchFamily="34" charset="0"/>
                <a:cs typeface="Arial" panose="020B0604020202020204" pitchFamily="34" charset="0"/>
              </a:rPr>
              <a:t>AES encryption, key management and wrapping</a:t>
            </a:r>
          </a:p>
          <a:p>
            <a:pPr marL="582613" lvl="1" indent="-285750">
              <a:lnSpc>
                <a:spcPts val="1900"/>
              </a:lnSpc>
              <a:spcAft>
                <a:spcPts val="1000"/>
              </a:spcAft>
              <a:buFont typeface="System Font Regular"/>
              <a:buChar char="–"/>
            </a:pPr>
            <a:r>
              <a:rPr lang="en-SG" sz="1300">
                <a:solidFill>
                  <a:schemeClr val="bg1"/>
                </a:solidFill>
                <a:latin typeface="Arial" panose="020B0604020202020204" pitchFamily="34" charset="0"/>
                <a:cs typeface="Arial" panose="020B0604020202020204" pitchFamily="34" charset="0"/>
              </a:rPr>
              <a:t>CMAC operations for message authentication</a:t>
            </a:r>
          </a:p>
          <a:p>
            <a:pPr marL="285750" indent="-285750">
              <a:lnSpc>
                <a:spcPts val="1900"/>
              </a:lnSpc>
              <a:spcAft>
                <a:spcPts val="400"/>
              </a:spcAft>
              <a:buClr>
                <a:srgbClr val="01BEFF"/>
              </a:buClr>
              <a:buFont typeface="Arial" panose="020B0604020202020204" pitchFamily="34" charset="0"/>
              <a:buChar char="•"/>
            </a:pPr>
            <a:r>
              <a:rPr lang="en-SG" sz="1700">
                <a:solidFill>
                  <a:schemeClr val="bg1"/>
                </a:solidFill>
                <a:latin typeface="Arial" panose="020B0604020202020204" pitchFamily="34" charset="0"/>
                <a:cs typeface="Arial" panose="020B0604020202020204" pitchFamily="34" charset="0"/>
              </a:rPr>
              <a:t>Secure logging</a:t>
            </a:r>
          </a:p>
          <a:p>
            <a:pPr marL="582613" lvl="1" indent="-285750">
              <a:lnSpc>
                <a:spcPts val="1900"/>
              </a:lnSpc>
              <a:buFont typeface="System Font Regular"/>
              <a:buChar char="–"/>
            </a:pPr>
            <a:r>
              <a:rPr lang="en-SG" sz="1300">
                <a:solidFill>
                  <a:schemeClr val="bg1"/>
                </a:solidFill>
                <a:latin typeface="Arial" panose="020B0604020202020204" pitchFamily="34" charset="0"/>
                <a:cs typeface="Arial" panose="020B0604020202020204" pitchFamily="34" charset="0"/>
              </a:rPr>
              <a:t>Logs access, signatures and meta data</a:t>
            </a:r>
          </a:p>
        </p:txBody>
      </p:sp>
    </p:spTree>
    <p:extLst>
      <p:ext uri="{BB962C8B-B14F-4D97-AF65-F5344CB8AC3E}">
        <p14:creationId xmlns:p14="http://schemas.microsoft.com/office/powerpoint/2010/main" val="39567143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8437" y="2373361"/>
            <a:ext cx="10515600" cy="1192212"/>
          </a:xfrm>
        </p:spPr>
        <p:txBody>
          <a:bodyPr/>
          <a:lstStyle/>
          <a:p>
            <a:r>
              <a:rPr lang="en-US">
                <a:solidFill>
                  <a:schemeClr val="bg1"/>
                </a:solidFill>
              </a:rPr>
              <a:t>Thank you</a:t>
            </a:r>
          </a:p>
        </p:txBody>
      </p:sp>
      <p:sp>
        <p:nvSpPr>
          <p:cNvPr id="3" name="Slide Number">
            <a:extLst>
              <a:ext uri="{FF2B5EF4-FFF2-40B4-BE49-F238E27FC236}">
                <a16:creationId xmlns:a16="http://schemas.microsoft.com/office/drawing/2014/main" id="{910931B1-F8D5-E2EB-1B96-F41CB13C7F55}"/>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CA" sz="1100" b="0" i="0" u="none" strike="noStrike" kern="1200" cap="none" spc="0" normalizeH="0" baseline="0" noProof="0" smtClean="0">
                <a:ln>
                  <a:noFill/>
                </a:ln>
                <a:solidFill>
                  <a:prstClr val="white">
                    <a:lumMod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100" b="0" i="0" u="none" strike="noStrike" kern="1200" cap="none" spc="0" normalizeH="0" baseline="0" noProof="0">
              <a:ln>
                <a:noFill/>
              </a:ln>
              <a:solidFill>
                <a:prstClr val="white">
                  <a:lumMod val="75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42258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7077" y="6979661"/>
            <a:ext cx="10586590" cy="369332"/>
          </a:xfrm>
          <a:prstGeom prst="rect">
            <a:avLst/>
          </a:prstGeom>
        </p:spPr>
        <p:txBody>
          <a:bodyPr wrap="square">
            <a:spAutoFit/>
          </a:bodyPr>
          <a:lstStyle/>
          <a:p>
            <a:r>
              <a:rPr lang="en-US">
                <a:latin typeface="Arial" panose="020B0604020202020204" pitchFamily="34" charset="0"/>
              </a:rPr>
              <a:t>https://</a:t>
            </a:r>
            <a:r>
              <a:rPr lang="en-US" err="1">
                <a:latin typeface="Arial" panose="020B0604020202020204" pitchFamily="34" charset="0"/>
              </a:rPr>
              <a:t>www.theverge.com</a:t>
            </a:r>
            <a:r>
              <a:rPr lang="en-US">
                <a:latin typeface="Arial" panose="020B0604020202020204" pitchFamily="34" charset="0"/>
              </a:rPr>
              <a:t>/2016/8/2/12353186/car-hack-jeep-</a:t>
            </a:r>
            <a:r>
              <a:rPr lang="en-US" err="1">
                <a:latin typeface="Arial" panose="020B0604020202020204" pitchFamily="34" charset="0"/>
              </a:rPr>
              <a:t>cherokee</a:t>
            </a:r>
            <a:r>
              <a:rPr lang="en-US">
                <a:latin typeface="Arial" panose="020B0604020202020204" pitchFamily="34" charset="0"/>
              </a:rPr>
              <a:t>-vulnerability-miller-</a:t>
            </a:r>
            <a:r>
              <a:rPr lang="en-US" err="1">
                <a:latin typeface="Arial" panose="020B0604020202020204" pitchFamily="34" charset="0"/>
              </a:rPr>
              <a:t>valasek</a:t>
            </a:r>
            <a:endParaRPr lang="en-US">
              <a:latin typeface="Arial" panose="020B0604020202020204" pitchFamily="34" charset="0"/>
            </a:endParaRPr>
          </a:p>
        </p:txBody>
      </p:sp>
      <p:pic>
        <p:nvPicPr>
          <p:cNvPr id="5" name="Picture 4" descr="Logo&#10;&#10;Description automatically generated">
            <a:extLst>
              <a:ext uri="{FF2B5EF4-FFF2-40B4-BE49-F238E27FC236}">
                <a16:creationId xmlns:a16="http://schemas.microsoft.com/office/drawing/2014/main" id="{6ED55826-91B3-6CB9-A4B0-E8ACDCF22A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cxnSp>
        <p:nvCxnSpPr>
          <p:cNvPr id="6" name="Straight Connector 5">
            <a:extLst>
              <a:ext uri="{FF2B5EF4-FFF2-40B4-BE49-F238E27FC236}">
                <a16:creationId xmlns:a16="http://schemas.microsoft.com/office/drawing/2014/main" id="{1391EA79-D24A-C42B-0C3A-79567E65EB98}"/>
              </a:ext>
            </a:extLst>
          </p:cNvPr>
          <p:cNvCxnSpPr>
            <a:cxnSpLocks/>
          </p:cNvCxnSpPr>
          <p:nvPr/>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E1072891-4DAC-4F79-A9FF-E4671E51AAAF}"/>
              </a:ext>
            </a:extLst>
          </p:cNvPr>
          <p:cNvSpPr txBox="1">
            <a:spLocks/>
          </p:cNvSpPr>
          <p:nvPr/>
        </p:nvSpPr>
        <p:spPr>
          <a:xfrm>
            <a:off x="1129475" y="2301507"/>
            <a:ext cx="5432690" cy="1193945"/>
          </a:xfrm>
          <a:prstGeom prst="rect">
            <a:avLst/>
          </a:prstGeom>
          <a:noFill/>
        </p:spPr>
        <p:txBody>
          <a:bodyPr wrap="square" rtlCol="0" anchor="ctr" anchorCtr="0">
            <a:noAutofit/>
          </a:bodyPr>
          <a:lstStyle>
            <a:defPPr>
              <a:defRPr lang="en-US"/>
            </a:defPPr>
            <a:lvl1pPr>
              <a:lnSpc>
                <a:spcPts val="4600"/>
              </a:lnSpc>
              <a:defRPr sz="33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CA"/>
              <a:t>Cybersecurity Overview</a:t>
            </a:r>
            <a:endParaRPr lang="en-US"/>
          </a:p>
        </p:txBody>
      </p:sp>
      <p:sp>
        <p:nvSpPr>
          <p:cNvPr id="8" name="Subtitle 6">
            <a:extLst>
              <a:ext uri="{FF2B5EF4-FFF2-40B4-BE49-F238E27FC236}">
                <a16:creationId xmlns:a16="http://schemas.microsoft.com/office/drawing/2014/main" id="{CC0A8311-A6CB-EAE5-B40D-DFCCFE50F001}"/>
              </a:ext>
            </a:extLst>
          </p:cNvPr>
          <p:cNvSpPr txBox="1">
            <a:spLocks/>
          </p:cNvSpPr>
          <p:nvPr/>
        </p:nvSpPr>
        <p:spPr>
          <a:xfrm>
            <a:off x="1142778" y="4086315"/>
            <a:ext cx="8452912" cy="6813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a:solidFill>
                  <a:schemeClr val="bg1"/>
                </a:solidFill>
                <a:latin typeface="Arial" panose="020B0604020202020204" pitchFamily="34" charset="0"/>
                <a:cs typeface="Arial" panose="020B0604020202020204" pitchFamily="34" charset="0"/>
              </a:rPr>
              <a:t>Cris Sinnott</a:t>
            </a:r>
            <a:br>
              <a:rPr lang="en-CA" sz="2400">
                <a:solidFill>
                  <a:schemeClr val="bg1"/>
                </a:solidFill>
                <a:latin typeface="Arial" panose="020B0604020202020204" pitchFamily="34" charset="0"/>
                <a:cs typeface="Arial" panose="020B0604020202020204" pitchFamily="34" charset="0"/>
              </a:rPr>
            </a:br>
            <a:r>
              <a:rPr lang="en-CA" sz="2400">
                <a:solidFill>
                  <a:schemeClr val="bg1"/>
                </a:solidFill>
                <a:latin typeface="Arial" panose="020B0604020202020204" pitchFamily="34" charset="0"/>
                <a:cs typeface="Arial" panose="020B0604020202020204" pitchFamily="34" charset="0"/>
              </a:rPr>
              <a:t>Senior Director, Engineering</a:t>
            </a:r>
          </a:p>
          <a:p>
            <a:pPr marL="0" indent="0">
              <a:buNone/>
            </a:pPr>
            <a:endParaRPr lang="en-CA"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5395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1C8620-3861-3853-BF7C-C3BFC0DC1952}"/>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9C03BBC8-A0C4-390D-A8BE-AB0FBFCC38E9}"/>
              </a:ext>
            </a:extLst>
          </p:cNvPr>
          <p:cNvSpPr/>
          <p:nvPr/>
        </p:nvSpPr>
        <p:spPr>
          <a:xfrm>
            <a:off x="0" y="0"/>
            <a:ext cx="8952931" cy="6858000"/>
          </a:xfrm>
          <a:prstGeom prst="rect">
            <a:avLst/>
          </a:prstGeom>
          <a:gradFill flip="none" rotWithShape="1">
            <a:gsLst>
              <a:gs pos="0">
                <a:schemeClr val="accent3"/>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4" name="Slide Number Placeholder 2">
            <a:extLst>
              <a:ext uri="{FF2B5EF4-FFF2-40B4-BE49-F238E27FC236}">
                <a16:creationId xmlns:a16="http://schemas.microsoft.com/office/drawing/2014/main" id="{9BEBE99B-C30A-8360-EDFA-B743BE776C8E}"/>
              </a:ext>
            </a:extLst>
          </p:cNvPr>
          <p:cNvSpPr>
            <a:spLocks noGrp="1"/>
          </p:cNvSpPr>
          <p:nvPr>
            <p:ph type="sldNum" sz="quarter" idx="10"/>
          </p:nvPr>
        </p:nvSpPr>
        <p:spPr>
          <a:xfrm rot="10800000" flipV="1">
            <a:off x="11524693" y="6366598"/>
            <a:ext cx="263853" cy="261610"/>
          </a:xfrm>
        </p:spPr>
        <p:txBody>
          <a:bodyPr/>
          <a:lstStyle/>
          <a:p>
            <a:fld id="{86CB4B4D-7CA3-9044-876B-883B54F8677D}" type="slidenum">
              <a:rPr lang="en-CA" smtClean="0"/>
              <a:pPr/>
              <a:t>3</a:t>
            </a:fld>
            <a:endParaRPr lang="en-CA"/>
          </a:p>
        </p:txBody>
      </p:sp>
      <p:sp>
        <p:nvSpPr>
          <p:cNvPr id="16" name="Slide Number">
            <a:extLst>
              <a:ext uri="{FF2B5EF4-FFF2-40B4-BE49-F238E27FC236}">
                <a16:creationId xmlns:a16="http://schemas.microsoft.com/office/drawing/2014/main" id="{FC944588-2CC2-E571-99B5-F3BEE2DDFA39}"/>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3</a:t>
            </a:fld>
            <a:endParaRPr lang="en-CA"/>
          </a:p>
        </p:txBody>
      </p:sp>
      <p:sp>
        <p:nvSpPr>
          <p:cNvPr id="17" name="TextBox 9">
            <a:extLst>
              <a:ext uri="{FF2B5EF4-FFF2-40B4-BE49-F238E27FC236}">
                <a16:creationId xmlns:a16="http://schemas.microsoft.com/office/drawing/2014/main" id="{BBBCCECC-256E-FD4C-695C-78BCE3204DC5}"/>
              </a:ext>
            </a:extLst>
          </p:cNvPr>
          <p:cNvSpPr txBox="1"/>
          <p:nvPr/>
        </p:nvSpPr>
        <p:spPr>
          <a:xfrm>
            <a:off x="2071332" y="6400871"/>
            <a:ext cx="265176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spAutoFit/>
          </a:bodyPr>
          <a:lstStyle>
            <a:lvl1pPr algn="r">
              <a:defRPr sz="700">
                <a:solidFill>
                  <a:srgbClr val="FFFFFF"/>
                </a:solidFill>
              </a:defRPr>
            </a:lvl1pPr>
          </a:lstStyle>
          <a:p>
            <a:pPr algn="l"/>
            <a:r>
              <a:rPr sz="800" b="0" i="0">
                <a:latin typeface="Arial" panose="020B0604020202020204" pitchFamily="34" charset="0"/>
                <a:cs typeface="Arial" panose="020B0604020202020204" pitchFamily="34" charset="0"/>
              </a:rPr>
              <a:t>© 202</a:t>
            </a:r>
            <a:r>
              <a:rPr lang="en-CA" sz="800" b="0" i="0">
                <a:latin typeface="Arial" panose="020B0604020202020204" pitchFamily="34" charset="0"/>
                <a:cs typeface="Arial" panose="020B0604020202020204" pitchFamily="34" charset="0"/>
              </a:rPr>
              <a:t>2</a:t>
            </a:r>
            <a:r>
              <a:rPr sz="800" b="0" i="0">
                <a:latin typeface="Arial" panose="020B0604020202020204" pitchFamily="34" charset="0"/>
                <a:cs typeface="Arial" panose="020B0604020202020204" pitchFamily="34" charset="0"/>
              </a:rPr>
              <a:t> BlackBerry QNX. All Rights Reserved.</a:t>
            </a:r>
          </a:p>
        </p:txBody>
      </p:sp>
      <p:pic>
        <p:nvPicPr>
          <p:cNvPr id="18" name="Picture 10" descr="Picture 10">
            <a:extLst>
              <a:ext uri="{FF2B5EF4-FFF2-40B4-BE49-F238E27FC236}">
                <a16:creationId xmlns:a16="http://schemas.microsoft.com/office/drawing/2014/main" id="{59F4C3BC-E8A4-D801-45CE-56B166EAE6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753" y="6398679"/>
            <a:ext cx="1447867" cy="174864"/>
          </a:xfrm>
          <a:prstGeom prst="rect">
            <a:avLst/>
          </a:prstGeom>
          <a:ln w="12700">
            <a:miter lim="400000"/>
          </a:ln>
        </p:spPr>
      </p:pic>
      <p:cxnSp>
        <p:nvCxnSpPr>
          <p:cNvPr id="20" name="Straight Connector 19">
            <a:extLst>
              <a:ext uri="{FF2B5EF4-FFF2-40B4-BE49-F238E27FC236}">
                <a16:creationId xmlns:a16="http://schemas.microsoft.com/office/drawing/2014/main" id="{1D5F0706-2DE3-A857-77FE-2240F050BA36}"/>
              </a:ext>
            </a:extLst>
          </p:cNvPr>
          <p:cNvCxnSpPr>
            <a:cxnSpLocks/>
          </p:cNvCxnSpPr>
          <p:nvPr/>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21" name="Text Placeholder 6">
            <a:extLst>
              <a:ext uri="{FF2B5EF4-FFF2-40B4-BE49-F238E27FC236}">
                <a16:creationId xmlns:a16="http://schemas.microsoft.com/office/drawing/2014/main" id="{1F911851-2046-1FD7-6C3B-1D67B23BF2D3}"/>
              </a:ext>
            </a:extLst>
          </p:cNvPr>
          <p:cNvSpPr txBox="1">
            <a:spLocks/>
          </p:cNvSpPr>
          <p:nvPr/>
        </p:nvSpPr>
        <p:spPr>
          <a:xfrm>
            <a:off x="1129475" y="2301507"/>
            <a:ext cx="5432690" cy="1193945"/>
          </a:xfrm>
          <a:prstGeom prst="rect">
            <a:avLst/>
          </a:prstGeom>
          <a:noFill/>
        </p:spPr>
        <p:txBody>
          <a:bodyPr wrap="square" rtlCol="0" anchor="ctr" anchorCtr="0">
            <a:noAutofit/>
          </a:bodyPr>
          <a:lstStyle>
            <a:defPPr>
              <a:defRPr lang="en-US"/>
            </a:defPPr>
            <a:lvl1pPr>
              <a:lnSpc>
                <a:spcPts val="4600"/>
              </a:lnSpc>
              <a:defRPr sz="33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CA"/>
              <a:t>Cyber risk is business risk</a:t>
            </a:r>
            <a:endParaRPr lang="en-US"/>
          </a:p>
        </p:txBody>
      </p:sp>
    </p:spTree>
    <p:extLst>
      <p:ext uri="{BB962C8B-B14F-4D97-AF65-F5344CB8AC3E}">
        <p14:creationId xmlns:p14="http://schemas.microsoft.com/office/powerpoint/2010/main" val="1413992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C4144EA-E8BD-FAA6-23A3-1DFE91522450}"/>
              </a:ext>
            </a:extLst>
          </p:cNvPr>
          <p:cNvSpPr>
            <a:spLocks noGrp="1"/>
          </p:cNvSpPr>
          <p:nvPr>
            <p:ph type="title"/>
          </p:nvPr>
        </p:nvSpPr>
        <p:spPr/>
        <p:txBody>
          <a:bodyPr/>
          <a:lstStyle/>
          <a:p>
            <a:r>
              <a:rPr lang="en-US"/>
              <a:t>Software Security – a rising concern</a:t>
            </a:r>
          </a:p>
        </p:txBody>
      </p:sp>
      <p:sp>
        <p:nvSpPr>
          <p:cNvPr id="14" name="Text Placeholder 1">
            <a:extLst>
              <a:ext uri="{FF2B5EF4-FFF2-40B4-BE49-F238E27FC236}">
                <a16:creationId xmlns:a16="http://schemas.microsoft.com/office/drawing/2014/main" id="{0B442510-393C-1586-2298-AAAA31CC698C}"/>
              </a:ext>
            </a:extLst>
          </p:cNvPr>
          <p:cNvSpPr txBox="1">
            <a:spLocks/>
          </p:cNvSpPr>
          <p:nvPr/>
        </p:nvSpPr>
        <p:spPr>
          <a:xfrm>
            <a:off x="806735" y="1914954"/>
            <a:ext cx="4442599" cy="3755387"/>
          </a:xfrm>
          <a:prstGeom prst="rect">
            <a:avLst/>
          </a:prstGeom>
          <a:noFill/>
        </p:spPr>
        <p:txBody>
          <a:bodyPr wrap="square">
            <a:spAutoFit/>
          </a:bodyPr>
          <a:lstStyle>
            <a:defPPr>
              <a:defRPr lang="en-US"/>
            </a:defPPr>
            <a:lvl1pPr marR="0" lvl="0" indent="0" fontAlgn="auto">
              <a:lnSpc>
                <a:spcPts val="1900"/>
              </a:lnSpc>
              <a:spcBef>
                <a:spcPts val="0"/>
              </a:spcBef>
              <a:spcAft>
                <a:spcPts val="600"/>
              </a:spcAft>
              <a:buClrTx/>
              <a:buSzTx/>
              <a:buFontTx/>
              <a:buNone/>
              <a:tabLst/>
              <a:defRPr sz="1400" b="1" i="0">
                <a:ln>
                  <a:noFill/>
                </a:ln>
                <a:solidFill>
                  <a:srgbClr val="01033E"/>
                </a:solidFill>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2250" indent="-222250">
              <a:lnSpc>
                <a:spcPts val="2400"/>
              </a:lnSpc>
              <a:buClr>
                <a:schemeClr val="accent1"/>
              </a:buClr>
              <a:buFont typeface="Arial" panose="020B0604020202020204" pitchFamily="34" charset="0"/>
              <a:buChar char="•"/>
              <a:defRPr/>
            </a:pPr>
            <a:r>
              <a:rPr lang="en-CA" sz="1600" b="0">
                <a:solidFill>
                  <a:schemeClr val="tx1"/>
                </a:solidFill>
              </a:rPr>
              <a:t>IoT ushers in a new era of connectivity – </a:t>
            </a:r>
            <a:br>
              <a:rPr lang="en-CA" sz="1600" b="0">
                <a:solidFill>
                  <a:schemeClr val="tx1"/>
                </a:solidFill>
              </a:rPr>
            </a:br>
            <a:r>
              <a:rPr lang="en-CA" sz="1600" b="0">
                <a:solidFill>
                  <a:schemeClr val="tx1"/>
                </a:solidFill>
              </a:rPr>
              <a:t>and fertile ground for hackers</a:t>
            </a:r>
          </a:p>
          <a:p>
            <a:pPr marL="222250" indent="-222250">
              <a:lnSpc>
                <a:spcPts val="2400"/>
              </a:lnSpc>
              <a:buClr>
                <a:schemeClr val="accent1"/>
              </a:buClr>
              <a:buFont typeface="Arial" panose="020B0604020202020204" pitchFamily="34" charset="0"/>
              <a:buChar char="•"/>
              <a:defRPr/>
            </a:pPr>
            <a:r>
              <a:rPr lang="en-CA" sz="1600" b="0">
                <a:solidFill>
                  <a:schemeClr val="tx1"/>
                </a:solidFill>
              </a:rPr>
              <a:t>Embedded systems, once connected, become attractive attack targets</a:t>
            </a:r>
          </a:p>
          <a:p>
            <a:pPr marL="222250" indent="-222250">
              <a:lnSpc>
                <a:spcPts val="2400"/>
              </a:lnSpc>
              <a:buClr>
                <a:schemeClr val="accent1"/>
              </a:buClr>
              <a:buFont typeface="Arial" panose="020B0604020202020204" pitchFamily="34" charset="0"/>
              <a:buChar char="•"/>
              <a:defRPr/>
            </a:pPr>
            <a:r>
              <a:rPr lang="en-CA" sz="1600" b="0">
                <a:solidFill>
                  <a:schemeClr val="tx1"/>
                </a:solidFill>
              </a:rPr>
              <a:t>Several industries are leading security regulations, including automotive, </a:t>
            </a:r>
            <a:br>
              <a:rPr lang="en-CA" sz="1600" b="0">
                <a:solidFill>
                  <a:schemeClr val="tx1"/>
                </a:solidFill>
              </a:rPr>
            </a:br>
            <a:r>
              <a:rPr lang="en-CA" sz="1600" b="0">
                <a:solidFill>
                  <a:schemeClr val="tx1"/>
                </a:solidFill>
              </a:rPr>
              <a:t>aerospace and defense, medical and rail</a:t>
            </a:r>
          </a:p>
          <a:p>
            <a:pPr marL="222250" indent="-222250">
              <a:lnSpc>
                <a:spcPts val="2400"/>
              </a:lnSpc>
              <a:buClr>
                <a:schemeClr val="accent1"/>
              </a:buClr>
              <a:buFont typeface="Arial" panose="020B0604020202020204" pitchFamily="34" charset="0"/>
              <a:buChar char="•"/>
              <a:defRPr/>
            </a:pPr>
            <a:r>
              <a:rPr lang="en-CA" sz="1600" b="0">
                <a:solidFill>
                  <a:schemeClr val="tx1"/>
                </a:solidFill>
              </a:rPr>
              <a:t>Governments are taking an active role </a:t>
            </a:r>
            <a:br>
              <a:rPr lang="en-CA" sz="1600" b="0">
                <a:solidFill>
                  <a:schemeClr val="tx1"/>
                </a:solidFill>
              </a:rPr>
            </a:br>
            <a:r>
              <a:rPr lang="en-CA" sz="1600" b="0">
                <a:solidFill>
                  <a:schemeClr val="tx1"/>
                </a:solidFill>
              </a:rPr>
              <a:t>in demanding security from suppliers</a:t>
            </a:r>
          </a:p>
          <a:p>
            <a:pPr marL="222250" indent="-222250">
              <a:lnSpc>
                <a:spcPts val="2400"/>
              </a:lnSpc>
              <a:buClr>
                <a:schemeClr val="accent1"/>
              </a:buClr>
              <a:buFont typeface="Arial" panose="020B0604020202020204" pitchFamily="34" charset="0"/>
              <a:buChar char="•"/>
              <a:defRPr/>
            </a:pPr>
            <a:r>
              <a:rPr lang="en-CA" sz="1600" b="0">
                <a:solidFill>
                  <a:schemeClr val="tx1"/>
                </a:solidFill>
              </a:rPr>
              <a:t>Standards bodies are working hard to publish security standards</a:t>
            </a:r>
          </a:p>
        </p:txBody>
      </p:sp>
      <p:sp>
        <p:nvSpPr>
          <p:cNvPr id="18" name="Rectangle 17">
            <a:extLst>
              <a:ext uri="{FF2B5EF4-FFF2-40B4-BE49-F238E27FC236}">
                <a16:creationId xmlns:a16="http://schemas.microsoft.com/office/drawing/2014/main" id="{D337AC79-DDDF-0532-3FE7-1752DA945516}"/>
              </a:ext>
            </a:extLst>
          </p:cNvPr>
          <p:cNvSpPr/>
          <p:nvPr/>
        </p:nvSpPr>
        <p:spPr>
          <a:xfrm>
            <a:off x="0" y="6991413"/>
            <a:ext cx="10871200" cy="369332"/>
          </a:xfrm>
          <a:prstGeom prst="rect">
            <a:avLst/>
          </a:prstGeom>
        </p:spPr>
        <p:txBody>
          <a:bodyPr wrap="square">
            <a:spAutoFit/>
          </a:bodyPr>
          <a:lstStyle/>
          <a:p>
            <a:r>
              <a:rPr lang="en-US">
                <a:latin typeface="Arial" panose="020B0604020202020204" pitchFamily="34" charset="0"/>
              </a:rPr>
              <a:t>https://</a:t>
            </a:r>
            <a:r>
              <a:rPr lang="en-US" err="1">
                <a:latin typeface="Arial" panose="020B0604020202020204" pitchFamily="34" charset="0"/>
              </a:rPr>
              <a:t>www.theverge.com</a:t>
            </a:r>
            <a:r>
              <a:rPr lang="en-US">
                <a:latin typeface="Arial" panose="020B0604020202020204" pitchFamily="34" charset="0"/>
              </a:rPr>
              <a:t>/2016/8/2/12353186/car-hack-jeep-</a:t>
            </a:r>
            <a:r>
              <a:rPr lang="en-US" err="1">
                <a:latin typeface="Arial" panose="020B0604020202020204" pitchFamily="34" charset="0"/>
              </a:rPr>
              <a:t>cherokee</a:t>
            </a:r>
            <a:r>
              <a:rPr lang="en-US">
                <a:latin typeface="Arial" panose="020B0604020202020204" pitchFamily="34" charset="0"/>
              </a:rPr>
              <a:t>-vulnerability-miller-</a:t>
            </a:r>
            <a:r>
              <a:rPr lang="en-US" err="1">
                <a:latin typeface="Arial" panose="020B0604020202020204" pitchFamily="34" charset="0"/>
              </a:rPr>
              <a:t>valasek</a:t>
            </a:r>
            <a:endParaRPr lang="en-US">
              <a:latin typeface="Arial" panose="020B0604020202020204" pitchFamily="34" charset="0"/>
            </a:endParaRPr>
          </a:p>
        </p:txBody>
      </p:sp>
      <p:pic>
        <p:nvPicPr>
          <p:cNvPr id="21" name="Picture 20">
            <a:extLst>
              <a:ext uri="{FF2B5EF4-FFF2-40B4-BE49-F238E27FC236}">
                <a16:creationId xmlns:a16="http://schemas.microsoft.com/office/drawing/2014/main" id="{B8FAE365-E10A-84DC-0566-C916259526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77056" y="1589907"/>
            <a:ext cx="4328279" cy="1477415"/>
          </a:xfrm>
          <a:prstGeom prst="rect">
            <a:avLst/>
          </a:prstGeom>
        </p:spPr>
      </p:pic>
      <p:pic>
        <p:nvPicPr>
          <p:cNvPr id="22" name="Picture 21">
            <a:extLst>
              <a:ext uri="{FF2B5EF4-FFF2-40B4-BE49-F238E27FC236}">
                <a16:creationId xmlns:a16="http://schemas.microsoft.com/office/drawing/2014/main" id="{738EF12B-037F-99F4-DCF7-F9B8E168FDB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16027" y="3002145"/>
            <a:ext cx="4527977" cy="1545580"/>
          </a:xfrm>
          <a:prstGeom prst="rect">
            <a:avLst/>
          </a:prstGeom>
        </p:spPr>
      </p:pic>
      <p:pic>
        <p:nvPicPr>
          <p:cNvPr id="23" name="Picture 22">
            <a:extLst>
              <a:ext uri="{FF2B5EF4-FFF2-40B4-BE49-F238E27FC236}">
                <a16:creationId xmlns:a16="http://schemas.microsoft.com/office/drawing/2014/main" id="{D837A0B4-0BFF-E2C3-D807-D21548E619E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16027" y="4544694"/>
            <a:ext cx="4557274" cy="1555580"/>
          </a:xfrm>
          <a:prstGeom prst="rect">
            <a:avLst/>
          </a:prstGeom>
        </p:spPr>
      </p:pic>
      <p:pic>
        <p:nvPicPr>
          <p:cNvPr id="28" name="Picture 27">
            <a:extLst>
              <a:ext uri="{FF2B5EF4-FFF2-40B4-BE49-F238E27FC236}">
                <a16:creationId xmlns:a16="http://schemas.microsoft.com/office/drawing/2014/main" id="{B7BD312D-A471-A123-0AB1-5144059B368F}"/>
              </a:ext>
            </a:extLst>
          </p:cNvPr>
          <p:cNvPicPr>
            <a:picLocks noChangeAspect="1"/>
          </p:cNvPicPr>
          <p:nvPr/>
        </p:nvPicPr>
        <p:blipFill>
          <a:blip r:embed="rId6"/>
          <a:stretch>
            <a:fillRect/>
          </a:stretch>
        </p:blipFill>
        <p:spPr>
          <a:xfrm>
            <a:off x="5820483" y="3411808"/>
            <a:ext cx="814985" cy="538717"/>
          </a:xfrm>
          <a:prstGeom prst="rect">
            <a:avLst/>
          </a:prstGeom>
        </p:spPr>
      </p:pic>
      <p:pic>
        <p:nvPicPr>
          <p:cNvPr id="35" name="Graphic 34">
            <a:extLst>
              <a:ext uri="{FF2B5EF4-FFF2-40B4-BE49-F238E27FC236}">
                <a16:creationId xmlns:a16="http://schemas.microsoft.com/office/drawing/2014/main" id="{D34C0F26-DD12-3BD9-8984-302B1C3A1B81}"/>
              </a:ext>
            </a:extLst>
          </p:cNvPr>
          <p:cNvPicPr>
            <a:picLocks noChangeAspect="1"/>
          </p:cNvPicPr>
          <p:nvPr/>
        </p:nvPicPr>
        <p:blipFill rotWithShape="1">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rcRect t="1" b="-4679"/>
          <a:stretch/>
        </p:blipFill>
        <p:spPr>
          <a:xfrm flipH="1">
            <a:off x="5861781" y="4839035"/>
            <a:ext cx="684676" cy="817047"/>
          </a:xfrm>
          <a:prstGeom prst="rect">
            <a:avLst/>
          </a:prstGeom>
        </p:spPr>
      </p:pic>
      <p:pic>
        <p:nvPicPr>
          <p:cNvPr id="37" name="Graphic 36">
            <a:extLst>
              <a:ext uri="{FF2B5EF4-FFF2-40B4-BE49-F238E27FC236}">
                <a16:creationId xmlns:a16="http://schemas.microsoft.com/office/drawing/2014/main" id="{037D8AFF-0827-7B04-0350-077A6069617D}"/>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801989" y="1975131"/>
            <a:ext cx="784928" cy="784928"/>
          </a:xfrm>
          <a:prstGeom prst="rect">
            <a:avLst/>
          </a:prstGeom>
        </p:spPr>
      </p:pic>
      <p:sp>
        <p:nvSpPr>
          <p:cNvPr id="38" name="Slide Number">
            <a:extLst>
              <a:ext uri="{FF2B5EF4-FFF2-40B4-BE49-F238E27FC236}">
                <a16:creationId xmlns:a16="http://schemas.microsoft.com/office/drawing/2014/main" id="{2FDE9276-EF2D-E9AE-22FD-6E1264401B9B}"/>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4</a:t>
            </a:fld>
            <a:endParaRPr lang="en-CA"/>
          </a:p>
        </p:txBody>
      </p:sp>
    </p:spTree>
    <p:extLst>
      <p:ext uri="{BB962C8B-B14F-4D97-AF65-F5344CB8AC3E}">
        <p14:creationId xmlns:p14="http://schemas.microsoft.com/office/powerpoint/2010/main" val="3661831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95419A2-F8B7-5708-CDCE-52241135E8BB}"/>
              </a:ext>
            </a:extLst>
          </p:cNvPr>
          <p:cNvSpPr>
            <a:spLocks noGrp="1"/>
          </p:cNvSpPr>
          <p:nvPr>
            <p:ph type="title"/>
          </p:nvPr>
        </p:nvSpPr>
        <p:spPr/>
        <p:txBody>
          <a:bodyPr lIns="0" tIns="45720" rIns="91440" bIns="45720" anchor="t"/>
          <a:lstStyle/>
          <a:p>
            <a:r>
              <a:rPr lang="en-CA">
                <a:latin typeface="Arial"/>
                <a:cs typeface="Arial"/>
              </a:rPr>
              <a:t>Cybersecurity action plan</a:t>
            </a:r>
            <a:endParaRPr lang="en-US">
              <a:latin typeface="Arial"/>
              <a:cs typeface="Arial"/>
            </a:endParaRPr>
          </a:p>
        </p:txBody>
      </p:sp>
      <p:sp>
        <p:nvSpPr>
          <p:cNvPr id="18" name="Title 1">
            <a:extLst>
              <a:ext uri="{FF2B5EF4-FFF2-40B4-BE49-F238E27FC236}">
                <a16:creationId xmlns:a16="http://schemas.microsoft.com/office/drawing/2014/main" id="{6589BEF0-8F35-7714-DB34-48AF1ECDD4E9}"/>
              </a:ext>
            </a:extLst>
          </p:cNvPr>
          <p:cNvSpPr txBox="1">
            <a:spLocks/>
          </p:cNvSpPr>
          <p:nvPr/>
        </p:nvSpPr>
        <p:spPr>
          <a:xfrm>
            <a:off x="768168" y="2039123"/>
            <a:ext cx="7784373" cy="2991781"/>
          </a:xfrm>
          <a:prstGeom prst="rect">
            <a:avLst/>
          </a:prstGeom>
          <a:noFill/>
        </p:spPr>
        <p:txBody>
          <a:bodyPr wrap="square">
            <a:spAutoFit/>
          </a:bodyPr>
          <a:lstStyle>
            <a:defPPr>
              <a:defRPr lang="en-US"/>
            </a:defPPr>
            <a:lvl1pPr marL="222250" marR="0" lvl="0" indent="-222250" fontAlgn="auto">
              <a:lnSpc>
                <a:spcPts val="2400"/>
              </a:lnSpc>
              <a:spcBef>
                <a:spcPts val="0"/>
              </a:spcBef>
              <a:spcAft>
                <a:spcPts val="600"/>
              </a:spcAft>
              <a:buClr>
                <a:schemeClr val="accent1"/>
              </a:buClr>
              <a:buSzTx/>
              <a:buFont typeface="Arial" panose="020B0604020202020204" pitchFamily="34" charset="0"/>
              <a:buChar char="•"/>
              <a:tabLst/>
              <a:defRPr sz="1600" b="0" i="0">
                <a:ln>
                  <a:noFill/>
                </a:ln>
                <a:latin typeface="Arial" panose="020B0604020202020204" pitchFamily="34" charset="0"/>
                <a:cs typeface="Arial" panose="020B0604020202020204" pitchFamily="34" charset="0"/>
              </a:defRPr>
            </a:lvl1pPr>
          </a:lstStyle>
          <a:p>
            <a:pPr>
              <a:spcAft>
                <a:spcPts val="1000"/>
              </a:spcAft>
            </a:pPr>
            <a:r>
              <a:rPr lang="en-CA" sz="1800"/>
              <a:t>Identify stakeholders and establish governance</a:t>
            </a:r>
          </a:p>
          <a:p>
            <a:pPr>
              <a:spcAft>
                <a:spcPts val="1000"/>
              </a:spcAft>
            </a:pPr>
            <a:r>
              <a:rPr lang="en-CA" sz="1800"/>
              <a:t>Control risk proportionally</a:t>
            </a:r>
          </a:p>
          <a:p>
            <a:pPr>
              <a:spcAft>
                <a:spcPts val="1000"/>
              </a:spcAft>
            </a:pPr>
            <a:r>
              <a:rPr lang="en-CA" sz="1800"/>
              <a:t>Build for certification and compliance</a:t>
            </a:r>
          </a:p>
          <a:p>
            <a:pPr>
              <a:spcAft>
                <a:spcPts val="1000"/>
              </a:spcAft>
            </a:pPr>
            <a:r>
              <a:rPr lang="en-CA" sz="1800"/>
              <a:t>Understand supply chain risk</a:t>
            </a:r>
          </a:p>
          <a:p>
            <a:pPr>
              <a:spcAft>
                <a:spcPts val="1000"/>
              </a:spcAft>
            </a:pPr>
            <a:r>
              <a:rPr lang="en-CA" sz="1800"/>
              <a:t>Automate policies and controls</a:t>
            </a:r>
          </a:p>
          <a:p>
            <a:pPr>
              <a:spcAft>
                <a:spcPts val="1000"/>
              </a:spcAft>
            </a:pPr>
            <a:r>
              <a:rPr lang="en-CA" sz="1800"/>
              <a:t>Secure the product throughout the lifecycle</a:t>
            </a:r>
          </a:p>
          <a:p>
            <a:pPr>
              <a:spcAft>
                <a:spcPts val="1000"/>
              </a:spcAft>
            </a:pPr>
            <a:r>
              <a:rPr lang="en-CA" sz="1800"/>
              <a:t>Understand any impact on safety</a:t>
            </a:r>
          </a:p>
        </p:txBody>
      </p:sp>
      <p:grpSp>
        <p:nvGrpSpPr>
          <p:cNvPr id="20" name="Group 19">
            <a:extLst>
              <a:ext uri="{FF2B5EF4-FFF2-40B4-BE49-F238E27FC236}">
                <a16:creationId xmlns:a16="http://schemas.microsoft.com/office/drawing/2014/main" id="{82E2A47F-118C-CCAD-8145-C2599F044A86}"/>
              </a:ext>
            </a:extLst>
          </p:cNvPr>
          <p:cNvGrpSpPr/>
          <p:nvPr/>
        </p:nvGrpSpPr>
        <p:grpSpPr>
          <a:xfrm>
            <a:off x="7514100" y="493430"/>
            <a:ext cx="3332553" cy="5418666"/>
            <a:chOff x="7121164" y="719666"/>
            <a:chExt cx="3332553" cy="5418666"/>
          </a:xfrm>
        </p:grpSpPr>
        <p:sp>
          <p:nvSpPr>
            <p:cNvPr id="21" name="Circular Arrow 20">
              <a:extLst>
                <a:ext uri="{FF2B5EF4-FFF2-40B4-BE49-F238E27FC236}">
                  <a16:creationId xmlns:a16="http://schemas.microsoft.com/office/drawing/2014/main" id="{E9761A8C-58FD-9F5D-655C-FC85D5679212}"/>
                </a:ext>
              </a:extLst>
            </p:cNvPr>
            <p:cNvSpPr/>
            <p:nvPr/>
          </p:nvSpPr>
          <p:spPr>
            <a:xfrm>
              <a:off x="7845568" y="719666"/>
              <a:ext cx="2608149" cy="2608546"/>
            </a:xfrm>
            <a:prstGeom prst="circularArrow">
              <a:avLst>
                <a:gd name="adj1" fmla="val 10980"/>
                <a:gd name="adj2" fmla="val 1142322"/>
                <a:gd name="adj3" fmla="val 4500000"/>
                <a:gd name="adj4" fmla="val 108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Freeform 21">
              <a:extLst>
                <a:ext uri="{FF2B5EF4-FFF2-40B4-BE49-F238E27FC236}">
                  <a16:creationId xmlns:a16="http://schemas.microsoft.com/office/drawing/2014/main" id="{12C0A63C-603E-ADA1-F161-EF56C1F9F12C}"/>
                </a:ext>
              </a:extLst>
            </p:cNvPr>
            <p:cNvSpPr/>
            <p:nvPr/>
          </p:nvSpPr>
          <p:spPr>
            <a:xfrm>
              <a:off x="8422055" y="1661430"/>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People</a:t>
              </a:r>
            </a:p>
          </p:txBody>
        </p:sp>
        <p:sp>
          <p:nvSpPr>
            <p:cNvPr id="23" name="Shape 22">
              <a:extLst>
                <a:ext uri="{FF2B5EF4-FFF2-40B4-BE49-F238E27FC236}">
                  <a16:creationId xmlns:a16="http://schemas.microsoft.com/office/drawing/2014/main" id="{FF49D509-2F4D-A50D-B07C-D6CB7070E3B0}"/>
                </a:ext>
              </a:extLst>
            </p:cNvPr>
            <p:cNvSpPr/>
            <p:nvPr/>
          </p:nvSpPr>
          <p:spPr>
            <a:xfrm>
              <a:off x="7121164" y="2218469"/>
              <a:ext cx="2608149" cy="2608546"/>
            </a:xfrm>
            <a:prstGeom prst="leftCircularArrow">
              <a:avLst>
                <a:gd name="adj1" fmla="val 10980"/>
                <a:gd name="adj2" fmla="val 1142322"/>
                <a:gd name="adj3" fmla="val 6300000"/>
                <a:gd name="adj4" fmla="val 18900000"/>
                <a:gd name="adj5" fmla="val 125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Freeform 23">
              <a:extLst>
                <a:ext uri="{FF2B5EF4-FFF2-40B4-BE49-F238E27FC236}">
                  <a16:creationId xmlns:a16="http://schemas.microsoft.com/office/drawing/2014/main" id="{A3F404BB-70B0-7B21-F26B-BF33EB29C4BE}"/>
                </a:ext>
              </a:extLst>
            </p:cNvPr>
            <p:cNvSpPr/>
            <p:nvPr/>
          </p:nvSpPr>
          <p:spPr>
            <a:xfrm>
              <a:off x="7700589" y="3168903"/>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Process</a:t>
              </a:r>
            </a:p>
          </p:txBody>
        </p:sp>
        <p:sp>
          <p:nvSpPr>
            <p:cNvPr id="25" name="Block Arc 24">
              <a:extLst>
                <a:ext uri="{FF2B5EF4-FFF2-40B4-BE49-F238E27FC236}">
                  <a16:creationId xmlns:a16="http://schemas.microsoft.com/office/drawing/2014/main" id="{A1BBE84A-D81C-7447-B424-CBA9BB30B449}"/>
                </a:ext>
              </a:extLst>
            </p:cNvPr>
            <p:cNvSpPr/>
            <p:nvPr/>
          </p:nvSpPr>
          <p:spPr>
            <a:xfrm>
              <a:off x="8031200" y="3896630"/>
              <a:ext cx="2240804" cy="2241702"/>
            </a:xfrm>
            <a:prstGeom prst="blockArc">
              <a:avLst>
                <a:gd name="adj1" fmla="val 13500000"/>
                <a:gd name="adj2" fmla="val 10800000"/>
                <a:gd name="adj3" fmla="val 1274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Freeform 25">
              <a:extLst>
                <a:ext uri="{FF2B5EF4-FFF2-40B4-BE49-F238E27FC236}">
                  <a16:creationId xmlns:a16="http://schemas.microsoft.com/office/drawing/2014/main" id="{72BA3BB2-793F-FC23-0AD3-341A3AC73EBF}"/>
                </a:ext>
              </a:extLst>
            </p:cNvPr>
            <p:cNvSpPr/>
            <p:nvPr/>
          </p:nvSpPr>
          <p:spPr>
            <a:xfrm>
              <a:off x="8425483" y="4678544"/>
              <a:ext cx="1449298" cy="724475"/>
            </a:xfrm>
            <a:custGeom>
              <a:avLst/>
              <a:gdLst>
                <a:gd name="connsiteX0" fmla="*/ 0 w 1449298"/>
                <a:gd name="connsiteY0" fmla="*/ 0 h 724475"/>
                <a:gd name="connsiteX1" fmla="*/ 1449298 w 1449298"/>
                <a:gd name="connsiteY1" fmla="*/ 0 h 724475"/>
                <a:gd name="connsiteX2" fmla="*/ 1449298 w 1449298"/>
                <a:gd name="connsiteY2" fmla="*/ 724475 h 724475"/>
                <a:gd name="connsiteX3" fmla="*/ 0 w 1449298"/>
                <a:gd name="connsiteY3" fmla="*/ 724475 h 724475"/>
                <a:gd name="connsiteX4" fmla="*/ 0 w 1449298"/>
                <a:gd name="connsiteY4" fmla="*/ 0 h 72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298" h="724475">
                  <a:moveTo>
                    <a:pt x="0" y="0"/>
                  </a:moveTo>
                  <a:lnTo>
                    <a:pt x="1449298" y="0"/>
                  </a:lnTo>
                  <a:lnTo>
                    <a:pt x="1449298" y="724475"/>
                  </a:lnTo>
                  <a:lnTo>
                    <a:pt x="0" y="7244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en-US" sz="2200" b="0" i="0" u="none" strike="noStrike" kern="1200" cap="none" spc="0" normalizeH="0" baseline="0" noProof="0">
                  <a:ln>
                    <a:noFill/>
                  </a:ln>
                  <a:solidFill>
                    <a:srgbClr val="000000">
                      <a:hueOff val="0"/>
                      <a:satOff val="0"/>
                      <a:lumOff val="0"/>
                      <a:alphaOff val="0"/>
                    </a:srgbClr>
                  </a:solidFill>
                  <a:effectLst/>
                  <a:uLnTx/>
                  <a:uFillTx/>
                  <a:latin typeface="Arial"/>
                  <a:ea typeface="+mn-ea"/>
                  <a:cs typeface="+mn-cs"/>
                </a:rPr>
                <a:t>Technology</a:t>
              </a:r>
            </a:p>
          </p:txBody>
        </p:sp>
      </p:grpSp>
      <p:sp>
        <p:nvSpPr>
          <p:cNvPr id="32" name="Slide Number">
            <a:extLst>
              <a:ext uri="{FF2B5EF4-FFF2-40B4-BE49-F238E27FC236}">
                <a16:creationId xmlns:a16="http://schemas.microsoft.com/office/drawing/2014/main" id="{4A65FE3A-76E4-5340-E017-D5FF6F7B78BD}"/>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5</a:t>
            </a:fld>
            <a:endParaRPr lang="en-CA"/>
          </a:p>
        </p:txBody>
      </p:sp>
    </p:spTree>
    <p:extLst>
      <p:ext uri="{BB962C8B-B14F-4D97-AF65-F5344CB8AC3E}">
        <p14:creationId xmlns:p14="http://schemas.microsoft.com/office/powerpoint/2010/main" val="240069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046280-26C2-8C10-BCA3-FCC6410A68DF}"/>
              </a:ext>
            </a:extLst>
          </p:cNvPr>
          <p:cNvSpPr>
            <a:spLocks noGrp="1"/>
          </p:cNvSpPr>
          <p:nvPr>
            <p:ph type="title"/>
          </p:nvPr>
        </p:nvSpPr>
        <p:spPr/>
        <p:txBody>
          <a:bodyPr/>
          <a:lstStyle/>
          <a:p>
            <a:r>
              <a:rPr lang="en-CA"/>
              <a:t>Secure software assets across the supply chain</a:t>
            </a:r>
            <a:endParaRPr lang="en-US"/>
          </a:p>
        </p:txBody>
      </p:sp>
      <p:sp>
        <p:nvSpPr>
          <p:cNvPr id="53" name="Text Placeholder 5">
            <a:extLst>
              <a:ext uri="{FF2B5EF4-FFF2-40B4-BE49-F238E27FC236}">
                <a16:creationId xmlns:a16="http://schemas.microsoft.com/office/drawing/2014/main" id="{51EF009D-7812-EB60-7512-72DD987957E9}"/>
              </a:ext>
            </a:extLst>
          </p:cNvPr>
          <p:cNvSpPr txBox="1">
            <a:spLocks/>
          </p:cNvSpPr>
          <p:nvPr/>
        </p:nvSpPr>
        <p:spPr>
          <a:xfrm>
            <a:off x="753532" y="1826926"/>
            <a:ext cx="10769601" cy="1631216"/>
          </a:xfrm>
          <a:prstGeom prst="rect">
            <a:avLst/>
          </a:prstGeom>
          <a:noFill/>
        </p:spPr>
        <p:txBody>
          <a:bodyPr wrap="square">
            <a:spAutoFit/>
          </a:bodyPr>
          <a:lstStyle>
            <a:defPPr>
              <a:defRPr lang="en-US"/>
            </a:defPPr>
            <a:lvl1pPr marL="222250" marR="0" lvl="0" indent="-222250" fontAlgn="auto">
              <a:lnSpc>
                <a:spcPts val="2400"/>
              </a:lnSpc>
              <a:spcBef>
                <a:spcPts val="0"/>
              </a:spcBef>
              <a:spcAft>
                <a:spcPts val="1000"/>
              </a:spcAft>
              <a:buClr>
                <a:schemeClr val="accent1"/>
              </a:buClr>
              <a:buSzTx/>
              <a:buFont typeface="Arial" panose="020B0604020202020204" pitchFamily="34" charset="0"/>
              <a:buChar char="•"/>
              <a:tabLst/>
              <a:defRPr b="0" i="0">
                <a:ln>
                  <a:noFill/>
                </a:ln>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600"/>
              </a:lnSpc>
            </a:pPr>
            <a:r>
              <a:rPr lang="en-CA" sz="1400"/>
              <a:t>Software security relies on many factors, including effective tooling</a:t>
            </a:r>
          </a:p>
          <a:p>
            <a:pPr>
              <a:lnSpc>
                <a:spcPts val="1600"/>
              </a:lnSpc>
            </a:pPr>
            <a:r>
              <a:rPr lang="en-CA" sz="1400"/>
              <a:t>Security analysis tools can help detect and protect vulnerable software</a:t>
            </a:r>
          </a:p>
          <a:p>
            <a:pPr>
              <a:lnSpc>
                <a:spcPts val="1600"/>
              </a:lnSpc>
            </a:pPr>
            <a:r>
              <a:rPr lang="en-CA" sz="1400"/>
              <a:t>Source code analysis is most widely used but comes with limitations</a:t>
            </a:r>
          </a:p>
          <a:p>
            <a:pPr>
              <a:lnSpc>
                <a:spcPts val="1600"/>
              </a:lnSpc>
            </a:pPr>
            <a:r>
              <a:rPr lang="en-US" altLang="zh-CN" sz="1400"/>
              <a:t>Binary analysis </a:t>
            </a:r>
            <a:r>
              <a:rPr lang="en-CA" altLang="zh-CN" sz="1400"/>
              <a:t>can help harden your software assets, both as a part of the SDLC and as a powerful tool to secure the supply chain</a:t>
            </a:r>
          </a:p>
          <a:p>
            <a:pPr>
              <a:lnSpc>
                <a:spcPts val="1600"/>
              </a:lnSpc>
            </a:pPr>
            <a:r>
              <a:rPr lang="en-CA" sz="1400"/>
              <a:t>BlackBerry</a:t>
            </a:r>
            <a:r>
              <a:rPr lang="en-CA" sz="1400" baseline="30000"/>
              <a:t>®</a:t>
            </a:r>
            <a:r>
              <a:rPr lang="en-CA" sz="1400"/>
              <a:t> Jarvis™ is a binary analysis tool designed specifically for embedded systems</a:t>
            </a:r>
          </a:p>
        </p:txBody>
      </p:sp>
      <p:grpSp>
        <p:nvGrpSpPr>
          <p:cNvPr id="94" name="Group 93">
            <a:extLst>
              <a:ext uri="{FF2B5EF4-FFF2-40B4-BE49-F238E27FC236}">
                <a16:creationId xmlns:a16="http://schemas.microsoft.com/office/drawing/2014/main" id="{45FDB28C-13DE-E79A-F578-7DEFBE9B9BEF}"/>
              </a:ext>
            </a:extLst>
          </p:cNvPr>
          <p:cNvGrpSpPr/>
          <p:nvPr/>
        </p:nvGrpSpPr>
        <p:grpSpPr>
          <a:xfrm>
            <a:off x="6113769" y="3750733"/>
            <a:ext cx="2065502" cy="1878141"/>
            <a:chOff x="6153803" y="3750733"/>
            <a:chExt cx="2065502" cy="1878141"/>
          </a:xfrm>
        </p:grpSpPr>
        <p:sp>
          <p:nvSpPr>
            <p:cNvPr id="57" name="TextBox 56">
              <a:extLst>
                <a:ext uri="{FF2B5EF4-FFF2-40B4-BE49-F238E27FC236}">
                  <a16:creationId xmlns:a16="http://schemas.microsoft.com/office/drawing/2014/main" id="{9507A64B-B85A-CF60-F35B-0700C05675EB}"/>
                </a:ext>
              </a:extLst>
            </p:cNvPr>
            <p:cNvSpPr txBox="1"/>
            <p:nvPr/>
          </p:nvSpPr>
          <p:spPr bwMode="auto">
            <a:xfrm>
              <a:off x="6153803" y="5105654"/>
              <a:ext cx="2065502" cy="523220"/>
            </a:xfrm>
            <a:prstGeom prst="rect">
              <a:avLst/>
            </a:prstGeom>
            <a:noFill/>
          </p:spPr>
          <p:txBody>
            <a:bodyPr wrap="square">
              <a:spAutoFit/>
            </a:bodyPr>
            <a:lstStyle/>
            <a:p>
              <a:pPr algn="ctr">
                <a:defRPr/>
              </a:pPr>
              <a:r>
                <a:rPr lang="en-US" sz="1400">
                  <a:latin typeface="Arial" panose="020B0604020202020204" pitchFamily="34" charset="0"/>
                  <a:ea typeface="Roboto Light" charset="0"/>
                  <a:cs typeface="Arial" panose="020B0604020202020204" pitchFamily="34" charset="0"/>
                </a:rPr>
                <a:t>Understand the integrity of your build process</a:t>
              </a:r>
            </a:p>
          </p:txBody>
        </p:sp>
        <p:grpSp>
          <p:nvGrpSpPr>
            <p:cNvPr id="68" name="Group 67">
              <a:extLst>
                <a:ext uri="{FF2B5EF4-FFF2-40B4-BE49-F238E27FC236}">
                  <a16:creationId xmlns:a16="http://schemas.microsoft.com/office/drawing/2014/main" id="{09FF41B0-6963-F214-CA60-385FF5E50167}"/>
                </a:ext>
              </a:extLst>
            </p:cNvPr>
            <p:cNvGrpSpPr/>
            <p:nvPr/>
          </p:nvGrpSpPr>
          <p:grpSpPr>
            <a:xfrm>
              <a:off x="6688020" y="3859872"/>
              <a:ext cx="997069" cy="983989"/>
              <a:chOff x="1252189" y="4272630"/>
              <a:chExt cx="997069" cy="983989"/>
            </a:xfrm>
          </p:grpSpPr>
          <p:sp>
            <p:nvSpPr>
              <p:cNvPr id="69" name="Oval 68">
                <a:extLst>
                  <a:ext uri="{FF2B5EF4-FFF2-40B4-BE49-F238E27FC236}">
                    <a16:creationId xmlns:a16="http://schemas.microsoft.com/office/drawing/2014/main" id="{1A71F163-81CE-0B55-7A82-E294510E5F8B}"/>
                  </a:ext>
                </a:extLst>
              </p:cNvPr>
              <p:cNvSpPr/>
              <p:nvPr/>
            </p:nvSpPr>
            <p:spPr>
              <a:xfrm>
                <a:off x="1252189" y="4272630"/>
                <a:ext cx="983989" cy="983989"/>
              </a:xfrm>
              <a:prstGeom prst="ellipse">
                <a:avLst/>
              </a:prstGeom>
              <a:solidFill>
                <a:srgbClr val="137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70" name="TextBox 69">
                <a:extLst>
                  <a:ext uri="{FF2B5EF4-FFF2-40B4-BE49-F238E27FC236}">
                    <a16:creationId xmlns:a16="http://schemas.microsoft.com/office/drawing/2014/main" id="{9115686A-F295-B45F-9A23-714185B087C7}"/>
                  </a:ext>
                </a:extLst>
              </p:cNvPr>
              <p:cNvSpPr txBox="1"/>
              <p:nvPr/>
            </p:nvSpPr>
            <p:spPr bwMode="auto">
              <a:xfrm>
                <a:off x="1252189" y="4379903"/>
                <a:ext cx="997069" cy="769441"/>
              </a:xfrm>
              <a:prstGeom prst="rect">
                <a:avLst/>
              </a:prstGeom>
              <a:noFill/>
            </p:spPr>
            <p:txBody>
              <a:bodyPr wrap="square">
                <a:spAutoFit/>
              </a:bodyPr>
              <a:lstStyle/>
              <a:p>
                <a:pPr algn="ctr">
                  <a:defRPr/>
                </a:pPr>
                <a:r>
                  <a:rPr lang="en-US" sz="4400">
                    <a:solidFill>
                      <a:schemeClr val="bg1"/>
                    </a:solidFill>
                    <a:latin typeface="Arial" panose="020B0604020202020204" pitchFamily="34" charset="0"/>
                    <a:ea typeface="Roboto Light" charset="0"/>
                    <a:cs typeface="Arial" panose="020B0604020202020204" pitchFamily="34" charset="0"/>
                  </a:rPr>
                  <a:t>3</a:t>
                </a:r>
              </a:p>
            </p:txBody>
          </p:sp>
        </p:grpSp>
        <p:sp>
          <p:nvSpPr>
            <p:cNvPr id="76" name="Oval 75">
              <a:extLst>
                <a:ext uri="{FF2B5EF4-FFF2-40B4-BE49-F238E27FC236}">
                  <a16:creationId xmlns:a16="http://schemas.microsoft.com/office/drawing/2014/main" id="{8641476A-2960-EFFB-B6F0-F2FC6511D22D}"/>
                </a:ext>
              </a:extLst>
            </p:cNvPr>
            <p:cNvSpPr/>
            <p:nvPr/>
          </p:nvSpPr>
          <p:spPr>
            <a:xfrm>
              <a:off x="6585421" y="3750733"/>
              <a:ext cx="1202267" cy="1202267"/>
            </a:xfrm>
            <a:prstGeom prst="ellipse">
              <a:avLst/>
            </a:prstGeom>
            <a:noFill/>
            <a:ln>
              <a:solidFill>
                <a:srgbClr val="01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895BBB20-8176-CD53-66CD-A5C9A8B68825}"/>
              </a:ext>
            </a:extLst>
          </p:cNvPr>
          <p:cNvGrpSpPr/>
          <p:nvPr/>
        </p:nvGrpSpPr>
        <p:grpSpPr>
          <a:xfrm>
            <a:off x="8493902" y="3750733"/>
            <a:ext cx="2065502" cy="2093585"/>
            <a:chOff x="8493902" y="3750733"/>
            <a:chExt cx="2065502" cy="2093585"/>
          </a:xfrm>
        </p:grpSpPr>
        <p:sp>
          <p:nvSpPr>
            <p:cNvPr id="77" name="TextBox 76">
              <a:extLst>
                <a:ext uri="{FF2B5EF4-FFF2-40B4-BE49-F238E27FC236}">
                  <a16:creationId xmlns:a16="http://schemas.microsoft.com/office/drawing/2014/main" id="{CC069B75-D413-AAC6-B581-D73D7D2E78B9}"/>
                </a:ext>
              </a:extLst>
            </p:cNvPr>
            <p:cNvSpPr txBox="1"/>
            <p:nvPr/>
          </p:nvSpPr>
          <p:spPr bwMode="auto">
            <a:xfrm>
              <a:off x="8493902" y="5105654"/>
              <a:ext cx="2065502" cy="738664"/>
            </a:xfrm>
            <a:prstGeom prst="rect">
              <a:avLst/>
            </a:prstGeom>
            <a:noFill/>
          </p:spPr>
          <p:txBody>
            <a:bodyPr wrap="square">
              <a:spAutoFit/>
            </a:bodyPr>
            <a:lstStyle/>
            <a:p>
              <a:pPr algn="ctr">
                <a:defRPr/>
              </a:pPr>
              <a:r>
                <a:rPr lang="en-US" sz="1400">
                  <a:latin typeface="Arial" panose="020B0604020202020204" pitchFamily="34" charset="0"/>
                  <a:ea typeface="Roboto Light" charset="0"/>
                  <a:cs typeface="Arial" panose="020B0604020202020204" pitchFamily="34" charset="0"/>
                </a:rPr>
                <a:t>Understand the artifacts introduced by source code compilers</a:t>
              </a:r>
            </a:p>
          </p:txBody>
        </p:sp>
        <p:grpSp>
          <p:nvGrpSpPr>
            <p:cNvPr id="78" name="Group 77">
              <a:extLst>
                <a:ext uri="{FF2B5EF4-FFF2-40B4-BE49-F238E27FC236}">
                  <a16:creationId xmlns:a16="http://schemas.microsoft.com/office/drawing/2014/main" id="{62E8C5E8-0528-B777-BF1A-83B9683B8848}"/>
                </a:ext>
              </a:extLst>
            </p:cNvPr>
            <p:cNvGrpSpPr/>
            <p:nvPr/>
          </p:nvGrpSpPr>
          <p:grpSpPr>
            <a:xfrm>
              <a:off x="9028119" y="3859872"/>
              <a:ext cx="997069" cy="983989"/>
              <a:chOff x="1252189" y="4272630"/>
              <a:chExt cx="997069" cy="983989"/>
            </a:xfrm>
          </p:grpSpPr>
          <p:sp>
            <p:nvSpPr>
              <p:cNvPr id="79" name="Oval 78">
                <a:extLst>
                  <a:ext uri="{FF2B5EF4-FFF2-40B4-BE49-F238E27FC236}">
                    <a16:creationId xmlns:a16="http://schemas.microsoft.com/office/drawing/2014/main" id="{8654BD97-F3F9-9307-EA28-06214C97216E}"/>
                  </a:ext>
                </a:extLst>
              </p:cNvPr>
              <p:cNvSpPr/>
              <p:nvPr/>
            </p:nvSpPr>
            <p:spPr>
              <a:xfrm>
                <a:off x="1252189" y="4272630"/>
                <a:ext cx="983989" cy="983989"/>
              </a:xfrm>
              <a:prstGeom prst="ellipse">
                <a:avLst/>
              </a:prstGeom>
              <a:solidFill>
                <a:srgbClr val="137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0" name="TextBox 79">
                <a:extLst>
                  <a:ext uri="{FF2B5EF4-FFF2-40B4-BE49-F238E27FC236}">
                    <a16:creationId xmlns:a16="http://schemas.microsoft.com/office/drawing/2014/main" id="{C2131FDE-5F60-1EF5-358B-FD472787CB8C}"/>
                  </a:ext>
                </a:extLst>
              </p:cNvPr>
              <p:cNvSpPr txBox="1"/>
              <p:nvPr/>
            </p:nvSpPr>
            <p:spPr bwMode="auto">
              <a:xfrm>
                <a:off x="1252189" y="4379903"/>
                <a:ext cx="997069" cy="769441"/>
              </a:xfrm>
              <a:prstGeom prst="rect">
                <a:avLst/>
              </a:prstGeom>
              <a:noFill/>
            </p:spPr>
            <p:txBody>
              <a:bodyPr wrap="square">
                <a:spAutoFit/>
              </a:bodyPr>
              <a:lstStyle/>
              <a:p>
                <a:pPr algn="ctr">
                  <a:defRPr/>
                </a:pPr>
                <a:r>
                  <a:rPr lang="en-US" sz="4400">
                    <a:solidFill>
                      <a:schemeClr val="bg1"/>
                    </a:solidFill>
                    <a:latin typeface="Arial" panose="020B0604020202020204" pitchFamily="34" charset="0"/>
                    <a:ea typeface="Roboto Light" charset="0"/>
                    <a:cs typeface="Arial" panose="020B0604020202020204" pitchFamily="34" charset="0"/>
                  </a:rPr>
                  <a:t>4</a:t>
                </a:r>
              </a:p>
            </p:txBody>
          </p:sp>
        </p:grpSp>
        <p:sp>
          <p:nvSpPr>
            <p:cNvPr id="81" name="Oval 80">
              <a:extLst>
                <a:ext uri="{FF2B5EF4-FFF2-40B4-BE49-F238E27FC236}">
                  <a16:creationId xmlns:a16="http://schemas.microsoft.com/office/drawing/2014/main" id="{BCCD5357-39D6-7475-CEA4-3F0D1775FE3F}"/>
                </a:ext>
              </a:extLst>
            </p:cNvPr>
            <p:cNvSpPr/>
            <p:nvPr/>
          </p:nvSpPr>
          <p:spPr>
            <a:xfrm>
              <a:off x="8925520" y="3750733"/>
              <a:ext cx="1202267" cy="1202267"/>
            </a:xfrm>
            <a:prstGeom prst="ellipse">
              <a:avLst/>
            </a:prstGeom>
            <a:noFill/>
            <a:ln>
              <a:solidFill>
                <a:srgbClr val="01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BA8A7320-441C-D7FA-1063-E5202E04A5C3}"/>
              </a:ext>
            </a:extLst>
          </p:cNvPr>
          <p:cNvGrpSpPr/>
          <p:nvPr/>
        </p:nvGrpSpPr>
        <p:grpSpPr>
          <a:xfrm>
            <a:off x="1353503" y="3750733"/>
            <a:ext cx="2065502" cy="2093585"/>
            <a:chOff x="1353503" y="3750733"/>
            <a:chExt cx="2065502" cy="2093585"/>
          </a:xfrm>
        </p:grpSpPr>
        <p:sp>
          <p:nvSpPr>
            <p:cNvPr id="82" name="TextBox 81">
              <a:extLst>
                <a:ext uri="{FF2B5EF4-FFF2-40B4-BE49-F238E27FC236}">
                  <a16:creationId xmlns:a16="http://schemas.microsoft.com/office/drawing/2014/main" id="{D18B3D50-117E-7EA0-972C-72A9EE8EB6AC}"/>
                </a:ext>
              </a:extLst>
            </p:cNvPr>
            <p:cNvSpPr txBox="1"/>
            <p:nvPr/>
          </p:nvSpPr>
          <p:spPr bwMode="auto">
            <a:xfrm>
              <a:off x="1353503" y="5105654"/>
              <a:ext cx="2065502" cy="738664"/>
            </a:xfrm>
            <a:prstGeom prst="rect">
              <a:avLst/>
            </a:prstGeom>
            <a:noFill/>
          </p:spPr>
          <p:txBody>
            <a:bodyPr wrap="square">
              <a:spAutoFit/>
            </a:bodyPr>
            <a:lstStyle/>
            <a:p>
              <a:pPr algn="ctr">
                <a:defRPr/>
              </a:pPr>
              <a:r>
                <a:rPr lang="en-US" sz="1400">
                  <a:latin typeface="Arial" panose="020B0604020202020204" pitchFamily="34" charset="0"/>
                  <a:ea typeface="Roboto Light" charset="0"/>
                  <a:cs typeface="Arial" panose="020B0604020202020204" pitchFamily="34" charset="0"/>
                </a:rPr>
                <a:t>Assess the actual deployed software product</a:t>
              </a:r>
            </a:p>
          </p:txBody>
        </p:sp>
        <p:grpSp>
          <p:nvGrpSpPr>
            <p:cNvPr id="83" name="Group 82">
              <a:extLst>
                <a:ext uri="{FF2B5EF4-FFF2-40B4-BE49-F238E27FC236}">
                  <a16:creationId xmlns:a16="http://schemas.microsoft.com/office/drawing/2014/main" id="{AB804163-1B51-B212-A014-E3B04ED2C4C2}"/>
                </a:ext>
              </a:extLst>
            </p:cNvPr>
            <p:cNvGrpSpPr/>
            <p:nvPr/>
          </p:nvGrpSpPr>
          <p:grpSpPr>
            <a:xfrm>
              <a:off x="1887720" y="3859872"/>
              <a:ext cx="997069" cy="983989"/>
              <a:chOff x="1252189" y="4272630"/>
              <a:chExt cx="997069" cy="983989"/>
            </a:xfrm>
          </p:grpSpPr>
          <p:sp>
            <p:nvSpPr>
              <p:cNvPr id="84" name="Oval 83">
                <a:extLst>
                  <a:ext uri="{FF2B5EF4-FFF2-40B4-BE49-F238E27FC236}">
                    <a16:creationId xmlns:a16="http://schemas.microsoft.com/office/drawing/2014/main" id="{872FC0FA-2F18-CCFB-2823-BE43A2F0033B}"/>
                  </a:ext>
                </a:extLst>
              </p:cNvPr>
              <p:cNvSpPr/>
              <p:nvPr/>
            </p:nvSpPr>
            <p:spPr>
              <a:xfrm>
                <a:off x="1252189" y="4272630"/>
                <a:ext cx="983989" cy="983989"/>
              </a:xfrm>
              <a:prstGeom prst="ellipse">
                <a:avLst/>
              </a:prstGeom>
              <a:solidFill>
                <a:srgbClr val="137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85" name="TextBox 84">
                <a:extLst>
                  <a:ext uri="{FF2B5EF4-FFF2-40B4-BE49-F238E27FC236}">
                    <a16:creationId xmlns:a16="http://schemas.microsoft.com/office/drawing/2014/main" id="{28996D97-8022-701C-B150-78E762075897}"/>
                  </a:ext>
                </a:extLst>
              </p:cNvPr>
              <p:cNvSpPr txBox="1"/>
              <p:nvPr/>
            </p:nvSpPr>
            <p:spPr bwMode="auto">
              <a:xfrm>
                <a:off x="1252189" y="4379903"/>
                <a:ext cx="997069" cy="769441"/>
              </a:xfrm>
              <a:prstGeom prst="rect">
                <a:avLst/>
              </a:prstGeom>
              <a:noFill/>
            </p:spPr>
            <p:txBody>
              <a:bodyPr wrap="square">
                <a:spAutoFit/>
              </a:bodyPr>
              <a:lstStyle/>
              <a:p>
                <a:pPr algn="ctr">
                  <a:defRPr/>
                </a:pPr>
                <a:r>
                  <a:rPr lang="en-US" sz="4400">
                    <a:solidFill>
                      <a:schemeClr val="bg1"/>
                    </a:solidFill>
                    <a:latin typeface="Arial" panose="020B0604020202020204" pitchFamily="34" charset="0"/>
                    <a:ea typeface="Roboto Light" charset="0"/>
                    <a:cs typeface="Arial" panose="020B0604020202020204" pitchFamily="34" charset="0"/>
                  </a:rPr>
                  <a:t>1</a:t>
                </a:r>
              </a:p>
            </p:txBody>
          </p:sp>
        </p:grpSp>
        <p:sp>
          <p:nvSpPr>
            <p:cNvPr id="86" name="Oval 85">
              <a:extLst>
                <a:ext uri="{FF2B5EF4-FFF2-40B4-BE49-F238E27FC236}">
                  <a16:creationId xmlns:a16="http://schemas.microsoft.com/office/drawing/2014/main" id="{331849CE-993D-4E39-29FE-5D5C86288B7C}"/>
                </a:ext>
              </a:extLst>
            </p:cNvPr>
            <p:cNvSpPr/>
            <p:nvPr/>
          </p:nvSpPr>
          <p:spPr>
            <a:xfrm>
              <a:off x="1785121" y="3750733"/>
              <a:ext cx="1202267" cy="1202267"/>
            </a:xfrm>
            <a:prstGeom prst="ellipse">
              <a:avLst/>
            </a:prstGeom>
            <a:noFill/>
            <a:ln>
              <a:solidFill>
                <a:srgbClr val="01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29F19097-1756-727D-A884-0A2E1597E3AE}"/>
              </a:ext>
            </a:extLst>
          </p:cNvPr>
          <p:cNvGrpSpPr/>
          <p:nvPr/>
        </p:nvGrpSpPr>
        <p:grpSpPr>
          <a:xfrm>
            <a:off x="3733636" y="3750733"/>
            <a:ext cx="2065502" cy="2093585"/>
            <a:chOff x="3693602" y="3750733"/>
            <a:chExt cx="2065502" cy="2093585"/>
          </a:xfrm>
        </p:grpSpPr>
        <p:sp>
          <p:nvSpPr>
            <p:cNvPr id="87" name="TextBox 86">
              <a:extLst>
                <a:ext uri="{FF2B5EF4-FFF2-40B4-BE49-F238E27FC236}">
                  <a16:creationId xmlns:a16="http://schemas.microsoft.com/office/drawing/2014/main" id="{E88BD4B1-B09E-4535-24B8-D15240079C49}"/>
                </a:ext>
              </a:extLst>
            </p:cNvPr>
            <p:cNvSpPr txBox="1"/>
            <p:nvPr/>
          </p:nvSpPr>
          <p:spPr bwMode="auto">
            <a:xfrm>
              <a:off x="3693602" y="5105654"/>
              <a:ext cx="2065502" cy="738664"/>
            </a:xfrm>
            <a:prstGeom prst="rect">
              <a:avLst/>
            </a:prstGeom>
            <a:noFill/>
          </p:spPr>
          <p:txBody>
            <a:bodyPr wrap="square">
              <a:spAutoFit/>
            </a:bodyPr>
            <a:lstStyle/>
            <a:p>
              <a:pPr algn="ctr">
                <a:defRPr/>
              </a:pPr>
              <a:r>
                <a:rPr lang="en-US" sz="1400">
                  <a:latin typeface="Arial" panose="020B0604020202020204" pitchFamily="34" charset="0"/>
                  <a:ea typeface="Roboto Light" charset="0"/>
                  <a:cs typeface="Arial" panose="020B0604020202020204" pitchFamily="34" charset="0"/>
                </a:rPr>
                <a:t>Ensure the quality </a:t>
              </a:r>
              <a:br>
                <a:rPr lang="en-US" sz="1400">
                  <a:latin typeface="Arial" panose="020B0604020202020204" pitchFamily="34" charset="0"/>
                  <a:ea typeface="Roboto Light" charset="0"/>
                  <a:cs typeface="Arial" panose="020B0604020202020204" pitchFamily="34" charset="0"/>
                </a:rPr>
              </a:br>
              <a:r>
                <a:rPr lang="en-US" sz="1400">
                  <a:latin typeface="Arial" panose="020B0604020202020204" pitchFamily="34" charset="0"/>
                  <a:ea typeface="Roboto Light" charset="0"/>
                  <a:cs typeface="Arial" panose="020B0604020202020204" pitchFamily="34" charset="0"/>
                </a:rPr>
                <a:t>of deliverables from your supply chain</a:t>
              </a:r>
            </a:p>
          </p:txBody>
        </p:sp>
        <p:grpSp>
          <p:nvGrpSpPr>
            <p:cNvPr id="88" name="Group 87">
              <a:extLst>
                <a:ext uri="{FF2B5EF4-FFF2-40B4-BE49-F238E27FC236}">
                  <a16:creationId xmlns:a16="http://schemas.microsoft.com/office/drawing/2014/main" id="{6D39C13E-C97B-DD5D-7307-71057A683168}"/>
                </a:ext>
              </a:extLst>
            </p:cNvPr>
            <p:cNvGrpSpPr/>
            <p:nvPr/>
          </p:nvGrpSpPr>
          <p:grpSpPr>
            <a:xfrm>
              <a:off x="4227819" y="3859872"/>
              <a:ext cx="997069" cy="983989"/>
              <a:chOff x="1252189" y="4272630"/>
              <a:chExt cx="997069" cy="983989"/>
            </a:xfrm>
          </p:grpSpPr>
          <p:sp>
            <p:nvSpPr>
              <p:cNvPr id="89" name="Oval 88">
                <a:extLst>
                  <a:ext uri="{FF2B5EF4-FFF2-40B4-BE49-F238E27FC236}">
                    <a16:creationId xmlns:a16="http://schemas.microsoft.com/office/drawing/2014/main" id="{9503C6F0-DBE9-8BBF-1DB4-075A7A2AB377}"/>
                  </a:ext>
                </a:extLst>
              </p:cNvPr>
              <p:cNvSpPr/>
              <p:nvPr/>
            </p:nvSpPr>
            <p:spPr>
              <a:xfrm>
                <a:off x="1252189" y="4272630"/>
                <a:ext cx="983989" cy="983989"/>
              </a:xfrm>
              <a:prstGeom prst="ellipse">
                <a:avLst/>
              </a:prstGeom>
              <a:solidFill>
                <a:srgbClr val="137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90" name="TextBox 89">
                <a:extLst>
                  <a:ext uri="{FF2B5EF4-FFF2-40B4-BE49-F238E27FC236}">
                    <a16:creationId xmlns:a16="http://schemas.microsoft.com/office/drawing/2014/main" id="{82D80AC8-50F0-7605-29D1-37CC2F7A7C06}"/>
                  </a:ext>
                </a:extLst>
              </p:cNvPr>
              <p:cNvSpPr txBox="1"/>
              <p:nvPr/>
            </p:nvSpPr>
            <p:spPr bwMode="auto">
              <a:xfrm>
                <a:off x="1252189" y="4379903"/>
                <a:ext cx="997069" cy="769441"/>
              </a:xfrm>
              <a:prstGeom prst="rect">
                <a:avLst/>
              </a:prstGeom>
              <a:noFill/>
            </p:spPr>
            <p:txBody>
              <a:bodyPr wrap="square">
                <a:spAutoFit/>
              </a:bodyPr>
              <a:lstStyle/>
              <a:p>
                <a:pPr algn="ctr">
                  <a:defRPr/>
                </a:pPr>
                <a:r>
                  <a:rPr lang="en-US" sz="4400">
                    <a:solidFill>
                      <a:schemeClr val="bg1"/>
                    </a:solidFill>
                    <a:latin typeface="Arial" panose="020B0604020202020204" pitchFamily="34" charset="0"/>
                    <a:ea typeface="Roboto Light" charset="0"/>
                    <a:cs typeface="Arial" panose="020B0604020202020204" pitchFamily="34" charset="0"/>
                  </a:rPr>
                  <a:t>2</a:t>
                </a:r>
              </a:p>
            </p:txBody>
          </p:sp>
        </p:grpSp>
        <p:sp>
          <p:nvSpPr>
            <p:cNvPr id="91" name="Oval 90">
              <a:extLst>
                <a:ext uri="{FF2B5EF4-FFF2-40B4-BE49-F238E27FC236}">
                  <a16:creationId xmlns:a16="http://schemas.microsoft.com/office/drawing/2014/main" id="{8042528C-EA59-2E1C-C112-AF15594F906D}"/>
                </a:ext>
              </a:extLst>
            </p:cNvPr>
            <p:cNvSpPr/>
            <p:nvPr/>
          </p:nvSpPr>
          <p:spPr>
            <a:xfrm>
              <a:off x="4125220" y="3750733"/>
              <a:ext cx="1202267" cy="1202267"/>
            </a:xfrm>
            <a:prstGeom prst="ellipse">
              <a:avLst/>
            </a:prstGeom>
            <a:noFill/>
            <a:ln>
              <a:solidFill>
                <a:srgbClr val="01B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Slide Number">
            <a:extLst>
              <a:ext uri="{FF2B5EF4-FFF2-40B4-BE49-F238E27FC236}">
                <a16:creationId xmlns:a16="http://schemas.microsoft.com/office/drawing/2014/main" id="{2FFB9527-91C5-8D09-EEA3-27F84A8A1247}"/>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6</a:t>
            </a:fld>
            <a:endParaRPr lang="en-CA"/>
          </a:p>
        </p:txBody>
      </p:sp>
    </p:spTree>
    <p:extLst>
      <p:ext uri="{BB962C8B-B14F-4D97-AF65-F5344CB8AC3E}">
        <p14:creationId xmlns:p14="http://schemas.microsoft.com/office/powerpoint/2010/main" val="194900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Logo&#10;&#10;Description automatically generated">
            <a:extLst>
              <a:ext uri="{FF2B5EF4-FFF2-40B4-BE49-F238E27FC236}">
                <a16:creationId xmlns:a16="http://schemas.microsoft.com/office/drawing/2014/main" id="{BFD21A4F-AC09-1E9E-974A-6B63048E76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225" y="922087"/>
            <a:ext cx="3340100" cy="393700"/>
          </a:xfrm>
          <a:prstGeom prst="rect">
            <a:avLst/>
          </a:prstGeom>
        </p:spPr>
      </p:pic>
      <p:cxnSp>
        <p:nvCxnSpPr>
          <p:cNvPr id="18" name="Straight Connector 17">
            <a:extLst>
              <a:ext uri="{FF2B5EF4-FFF2-40B4-BE49-F238E27FC236}">
                <a16:creationId xmlns:a16="http://schemas.microsoft.com/office/drawing/2014/main" id="{A06048E1-9867-BA3A-DAAE-225301E4BE3C}"/>
              </a:ext>
            </a:extLst>
          </p:cNvPr>
          <p:cNvCxnSpPr>
            <a:cxnSpLocks/>
          </p:cNvCxnSpPr>
          <p:nvPr/>
        </p:nvCxnSpPr>
        <p:spPr>
          <a:xfrm>
            <a:off x="911225" y="2081048"/>
            <a:ext cx="0" cy="1738199"/>
          </a:xfrm>
          <a:prstGeom prst="line">
            <a:avLst/>
          </a:prstGeom>
          <a:ln w="25400">
            <a:gradFill>
              <a:gsLst>
                <a:gs pos="0">
                  <a:srgbClr val="01BEFF"/>
                </a:gs>
                <a:gs pos="100000">
                  <a:srgbClr val="1371DC"/>
                </a:gs>
              </a:gsLst>
              <a:lin ang="5400000" scaled="1"/>
            </a:gradFill>
          </a:ln>
        </p:spPr>
        <p:style>
          <a:lnRef idx="1">
            <a:schemeClr val="accent1"/>
          </a:lnRef>
          <a:fillRef idx="0">
            <a:schemeClr val="accent1"/>
          </a:fillRef>
          <a:effectRef idx="0">
            <a:schemeClr val="accent1"/>
          </a:effectRef>
          <a:fontRef idx="minor">
            <a:schemeClr val="tx1"/>
          </a:fontRef>
        </p:style>
      </p:cxnSp>
      <p:sp>
        <p:nvSpPr>
          <p:cNvPr id="20" name="Text Placeholder 6">
            <a:extLst>
              <a:ext uri="{FF2B5EF4-FFF2-40B4-BE49-F238E27FC236}">
                <a16:creationId xmlns:a16="http://schemas.microsoft.com/office/drawing/2014/main" id="{81DBADD5-EB23-7D19-5476-39792B832456}"/>
              </a:ext>
            </a:extLst>
          </p:cNvPr>
          <p:cNvSpPr txBox="1">
            <a:spLocks/>
          </p:cNvSpPr>
          <p:nvPr/>
        </p:nvSpPr>
        <p:spPr>
          <a:xfrm>
            <a:off x="1129475" y="2301507"/>
            <a:ext cx="5432690" cy="1193945"/>
          </a:xfrm>
          <a:prstGeom prst="rect">
            <a:avLst/>
          </a:prstGeom>
          <a:noFill/>
        </p:spPr>
        <p:txBody>
          <a:bodyPr wrap="square" rtlCol="0" anchor="ctr" anchorCtr="0">
            <a:noAutofit/>
          </a:bodyPr>
          <a:lstStyle>
            <a:defPPr>
              <a:defRPr lang="en-US"/>
            </a:defPPr>
            <a:lvl1pPr>
              <a:lnSpc>
                <a:spcPts val="4600"/>
              </a:lnSpc>
              <a:defRPr sz="3300">
                <a:solidFill>
                  <a:schemeClr val="bg1"/>
                </a:solidFill>
                <a:latin typeface="Arial" panose="020B0604020202020204" pitchFamily="34" charset="0"/>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CA" err="1"/>
              <a:t>Certicom</a:t>
            </a:r>
            <a:r>
              <a:rPr lang="en-CA"/>
              <a:t> Technology</a:t>
            </a:r>
            <a:endParaRPr lang="en-US"/>
          </a:p>
        </p:txBody>
      </p:sp>
      <p:sp>
        <p:nvSpPr>
          <p:cNvPr id="4" name="Subtitle 6">
            <a:extLst>
              <a:ext uri="{FF2B5EF4-FFF2-40B4-BE49-F238E27FC236}">
                <a16:creationId xmlns:a16="http://schemas.microsoft.com/office/drawing/2014/main" id="{57059D18-C461-B645-3D27-23357C84D740}"/>
              </a:ext>
            </a:extLst>
          </p:cNvPr>
          <p:cNvSpPr txBox="1">
            <a:spLocks/>
          </p:cNvSpPr>
          <p:nvPr/>
        </p:nvSpPr>
        <p:spPr>
          <a:xfrm>
            <a:off x="1142778" y="4086315"/>
            <a:ext cx="8452912" cy="68134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CA" sz="2400">
                <a:solidFill>
                  <a:schemeClr val="bg1"/>
                </a:solidFill>
                <a:latin typeface="Arial" panose="020B0604020202020204" pitchFamily="34" charset="0"/>
              </a:rPr>
              <a:t>Jim Alfred</a:t>
            </a:r>
            <a:br>
              <a:rPr lang="en-CA" sz="2400">
                <a:solidFill>
                  <a:schemeClr val="bg1"/>
                </a:solidFill>
                <a:latin typeface="Arial" panose="020B0604020202020204" pitchFamily="34" charset="0"/>
                <a:cs typeface="Arial" panose="020B0604020202020204" pitchFamily="34" charset="0"/>
              </a:rPr>
            </a:br>
            <a:r>
              <a:rPr lang="en-CA" sz="2400">
                <a:solidFill>
                  <a:schemeClr val="bg1"/>
                </a:solidFill>
                <a:latin typeface="Arial" panose="020B0604020202020204" pitchFamily="34" charset="0"/>
              </a:rPr>
              <a:t>Vice President, </a:t>
            </a:r>
            <a:r>
              <a:rPr lang="en-CA" sz="2400" err="1">
                <a:solidFill>
                  <a:schemeClr val="bg1"/>
                </a:solidFill>
                <a:latin typeface="Arial" panose="020B0604020202020204" pitchFamily="34" charset="0"/>
              </a:rPr>
              <a:t>Certicom</a:t>
            </a:r>
            <a:endParaRPr lang="en-CA"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3892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8E32ED-BE9F-C377-121A-1C6C32AB073F}"/>
              </a:ext>
            </a:extLst>
          </p:cNvPr>
          <p:cNvSpPr>
            <a:spLocks noGrp="1"/>
          </p:cNvSpPr>
          <p:nvPr>
            <p:ph type="title"/>
          </p:nvPr>
        </p:nvSpPr>
        <p:spPr/>
        <p:txBody>
          <a:bodyPr/>
          <a:lstStyle/>
          <a:p>
            <a:r>
              <a:rPr lang="en-US"/>
              <a:t>Securing IoT Ecosystems</a:t>
            </a:r>
          </a:p>
        </p:txBody>
      </p:sp>
      <p:sp>
        <p:nvSpPr>
          <p:cNvPr id="7" name="Slide Number">
            <a:extLst>
              <a:ext uri="{FF2B5EF4-FFF2-40B4-BE49-F238E27FC236}">
                <a16:creationId xmlns:a16="http://schemas.microsoft.com/office/drawing/2014/main" id="{79359CA9-8109-AC97-8A67-A2BAF736029F}"/>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8</a:t>
            </a:fld>
            <a:endParaRPr lang="en-CA"/>
          </a:p>
        </p:txBody>
      </p:sp>
      <p:pic>
        <p:nvPicPr>
          <p:cNvPr id="9" name="Picture 8">
            <a:extLst>
              <a:ext uri="{FF2B5EF4-FFF2-40B4-BE49-F238E27FC236}">
                <a16:creationId xmlns:a16="http://schemas.microsoft.com/office/drawing/2014/main" id="{F797FA17-8ABC-B960-4A77-F6FFB9B3DD2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771900" y="2590546"/>
            <a:ext cx="982980" cy="950214"/>
          </a:xfrm>
          <a:prstGeom prst="rect">
            <a:avLst/>
          </a:prstGeom>
        </p:spPr>
      </p:pic>
      <p:sp>
        <p:nvSpPr>
          <p:cNvPr id="10" name="TextBox 9">
            <a:extLst>
              <a:ext uri="{FF2B5EF4-FFF2-40B4-BE49-F238E27FC236}">
                <a16:creationId xmlns:a16="http://schemas.microsoft.com/office/drawing/2014/main" id="{68B71953-509A-1D93-8B00-52861EC8AE99}"/>
              </a:ext>
            </a:extLst>
          </p:cNvPr>
          <p:cNvSpPr txBox="1"/>
          <p:nvPr/>
        </p:nvSpPr>
        <p:spPr>
          <a:xfrm>
            <a:off x="2706557" y="1998481"/>
            <a:ext cx="3054163" cy="523220"/>
          </a:xfrm>
          <a:prstGeom prst="rect">
            <a:avLst/>
          </a:prstGeom>
          <a:noFill/>
        </p:spPr>
        <p:txBody>
          <a:bodyPr wrap="square" rtlCol="0">
            <a:spAutoFit/>
          </a:bodyPr>
          <a:lstStyle/>
          <a:p>
            <a:pPr algn="ctr"/>
            <a:r>
              <a:rPr lang="en-CA" sz="1400" b="1">
                <a:solidFill>
                  <a:schemeClr val="accent3"/>
                </a:solidFill>
                <a:latin typeface="Arial" panose="020B0604020202020204" pitchFamily="34" charset="0"/>
              </a:rPr>
              <a:t>CRYPTO AND SECURITY PROTOCOL SDKs IN C AND JAVA</a:t>
            </a:r>
            <a:endParaRPr lang="en-CO" sz="1400" b="1">
              <a:solidFill>
                <a:schemeClr val="accent3"/>
              </a:solidFill>
              <a:latin typeface="Arial" panose="020B0604020202020204" pitchFamily="34" charset="0"/>
            </a:endParaRPr>
          </a:p>
        </p:txBody>
      </p:sp>
      <p:sp>
        <p:nvSpPr>
          <p:cNvPr id="11" name="TextBox 10">
            <a:extLst>
              <a:ext uri="{FF2B5EF4-FFF2-40B4-BE49-F238E27FC236}">
                <a16:creationId xmlns:a16="http://schemas.microsoft.com/office/drawing/2014/main" id="{59AA4747-2B44-AEB3-29DF-F79EE476F26A}"/>
              </a:ext>
            </a:extLst>
          </p:cNvPr>
          <p:cNvSpPr txBox="1"/>
          <p:nvPr/>
        </p:nvSpPr>
        <p:spPr>
          <a:xfrm>
            <a:off x="434340" y="2782868"/>
            <a:ext cx="2123708" cy="646331"/>
          </a:xfrm>
          <a:prstGeom prst="rect">
            <a:avLst/>
          </a:prstGeom>
          <a:noFill/>
        </p:spPr>
        <p:txBody>
          <a:bodyPr wrap="square" rtlCol="0">
            <a:spAutoFit/>
          </a:bodyPr>
          <a:lstStyle/>
          <a:p>
            <a:pPr algn="r"/>
            <a:r>
              <a:rPr lang="en-CA" b="1">
                <a:solidFill>
                  <a:schemeClr val="accent3"/>
                </a:solidFill>
                <a:latin typeface="Arial" panose="020B0604020202020204" pitchFamily="34" charset="0"/>
              </a:rPr>
              <a:t>PRODUCT PORTFOLIO</a:t>
            </a:r>
            <a:endParaRPr lang="en-CO" b="1">
              <a:solidFill>
                <a:schemeClr val="accent3"/>
              </a:solidFill>
              <a:latin typeface="Arial" panose="020B0604020202020204" pitchFamily="34" charset="0"/>
            </a:endParaRPr>
          </a:p>
        </p:txBody>
      </p:sp>
      <p:sp>
        <p:nvSpPr>
          <p:cNvPr id="12" name="TextBox 11">
            <a:extLst>
              <a:ext uri="{FF2B5EF4-FFF2-40B4-BE49-F238E27FC236}">
                <a16:creationId xmlns:a16="http://schemas.microsoft.com/office/drawing/2014/main" id="{73B8FB19-987F-C54D-E0C3-668C9E9E4255}"/>
              </a:ext>
            </a:extLst>
          </p:cNvPr>
          <p:cNvSpPr txBox="1"/>
          <p:nvPr/>
        </p:nvSpPr>
        <p:spPr>
          <a:xfrm>
            <a:off x="5772924" y="1998481"/>
            <a:ext cx="3054163" cy="523220"/>
          </a:xfrm>
          <a:prstGeom prst="rect">
            <a:avLst/>
          </a:prstGeom>
          <a:noFill/>
        </p:spPr>
        <p:txBody>
          <a:bodyPr wrap="square" rtlCol="0">
            <a:spAutoFit/>
          </a:bodyPr>
          <a:lstStyle/>
          <a:p>
            <a:pPr algn="ctr"/>
            <a:r>
              <a:rPr lang="en-CA" sz="1400" b="1">
                <a:solidFill>
                  <a:schemeClr val="accent3"/>
                </a:solidFill>
                <a:latin typeface="Arial" panose="020B0604020202020204" pitchFamily="34" charset="0"/>
              </a:rPr>
              <a:t>KEY MANAGEMENT AND PROVISIONING SOLUTIONS</a:t>
            </a:r>
            <a:endParaRPr lang="en-CO" sz="1400" b="1">
              <a:solidFill>
                <a:schemeClr val="accent3"/>
              </a:solidFill>
              <a:latin typeface="Arial" panose="020B0604020202020204" pitchFamily="34" charset="0"/>
            </a:endParaRPr>
          </a:p>
        </p:txBody>
      </p:sp>
      <p:sp>
        <p:nvSpPr>
          <p:cNvPr id="13" name="TextBox 12">
            <a:extLst>
              <a:ext uri="{FF2B5EF4-FFF2-40B4-BE49-F238E27FC236}">
                <a16:creationId xmlns:a16="http://schemas.microsoft.com/office/drawing/2014/main" id="{027A918A-B7C6-748C-65AC-6A7CEEA6F8A3}"/>
              </a:ext>
            </a:extLst>
          </p:cNvPr>
          <p:cNvSpPr txBox="1"/>
          <p:nvPr/>
        </p:nvSpPr>
        <p:spPr>
          <a:xfrm>
            <a:off x="8617808" y="1998481"/>
            <a:ext cx="3054163" cy="523220"/>
          </a:xfrm>
          <a:prstGeom prst="rect">
            <a:avLst/>
          </a:prstGeom>
          <a:noFill/>
        </p:spPr>
        <p:txBody>
          <a:bodyPr wrap="square" rtlCol="0">
            <a:spAutoFit/>
          </a:bodyPr>
          <a:lstStyle/>
          <a:p>
            <a:pPr algn="ctr"/>
            <a:r>
              <a:rPr lang="en-CA" sz="1400" b="1">
                <a:solidFill>
                  <a:schemeClr val="accent3"/>
                </a:solidFill>
                <a:latin typeface="Arial" panose="020B0604020202020204" pitchFamily="34" charset="0"/>
              </a:rPr>
              <a:t>PKI/CERTIFICATE </a:t>
            </a:r>
            <a:br>
              <a:rPr lang="en-CA" sz="1400" b="1">
                <a:solidFill>
                  <a:schemeClr val="accent3"/>
                </a:solidFill>
                <a:latin typeface="Arial" panose="020B0604020202020204" pitchFamily="34" charset="0"/>
              </a:rPr>
            </a:br>
            <a:r>
              <a:rPr lang="en-CA" sz="1400" b="1">
                <a:solidFill>
                  <a:schemeClr val="accent3"/>
                </a:solidFill>
                <a:latin typeface="Arial" panose="020B0604020202020204" pitchFamily="34" charset="0"/>
              </a:rPr>
              <a:t>MANAGEMENT SOLUTIONS</a:t>
            </a:r>
            <a:endParaRPr lang="en-CO" sz="1400" b="1">
              <a:solidFill>
                <a:schemeClr val="accent3"/>
              </a:solidFill>
              <a:latin typeface="Arial" panose="020B0604020202020204" pitchFamily="34" charset="0"/>
            </a:endParaRPr>
          </a:p>
        </p:txBody>
      </p:sp>
      <p:pic>
        <p:nvPicPr>
          <p:cNvPr id="15" name="Graphic 14">
            <a:extLst>
              <a:ext uri="{FF2B5EF4-FFF2-40B4-BE49-F238E27FC236}">
                <a16:creationId xmlns:a16="http://schemas.microsoft.com/office/drawing/2014/main" id="{1924AA1E-6269-631E-8646-3F375D9134E7}"/>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14820" y="2621280"/>
            <a:ext cx="896620" cy="896620"/>
          </a:xfrm>
          <a:prstGeom prst="rect">
            <a:avLst/>
          </a:prstGeom>
        </p:spPr>
      </p:pic>
      <p:pic>
        <p:nvPicPr>
          <p:cNvPr id="17" name="Graphic 16">
            <a:extLst>
              <a:ext uri="{FF2B5EF4-FFF2-40B4-BE49-F238E27FC236}">
                <a16:creationId xmlns:a16="http://schemas.microsoft.com/office/drawing/2014/main" id="{9F19B6F1-1506-B0AF-7463-6A134CFAC04D}"/>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77400" y="2499360"/>
            <a:ext cx="1150620" cy="1150620"/>
          </a:xfrm>
          <a:prstGeom prst="rect">
            <a:avLst/>
          </a:prstGeom>
        </p:spPr>
      </p:pic>
      <p:sp>
        <p:nvSpPr>
          <p:cNvPr id="18" name="TextBox 17">
            <a:extLst>
              <a:ext uri="{FF2B5EF4-FFF2-40B4-BE49-F238E27FC236}">
                <a16:creationId xmlns:a16="http://schemas.microsoft.com/office/drawing/2014/main" id="{294C8EC5-80AE-ED76-0A98-C348B018E304}"/>
              </a:ext>
            </a:extLst>
          </p:cNvPr>
          <p:cNvSpPr txBox="1"/>
          <p:nvPr/>
        </p:nvSpPr>
        <p:spPr>
          <a:xfrm>
            <a:off x="434340" y="4120892"/>
            <a:ext cx="2123708" cy="646331"/>
          </a:xfrm>
          <a:prstGeom prst="rect">
            <a:avLst/>
          </a:prstGeom>
          <a:noFill/>
        </p:spPr>
        <p:txBody>
          <a:bodyPr wrap="square" rtlCol="0">
            <a:spAutoFit/>
          </a:bodyPr>
          <a:lstStyle/>
          <a:p>
            <a:pPr algn="r"/>
            <a:r>
              <a:rPr lang="en-CA" b="1">
                <a:solidFill>
                  <a:schemeClr val="accent3"/>
                </a:solidFill>
                <a:latin typeface="Arial" panose="020B0604020202020204" pitchFamily="34" charset="0"/>
              </a:rPr>
              <a:t>TARGET APPLICATIONS</a:t>
            </a:r>
            <a:endParaRPr lang="en-CO" b="1">
              <a:solidFill>
                <a:schemeClr val="accent3"/>
              </a:solidFill>
              <a:latin typeface="Arial" panose="020B0604020202020204" pitchFamily="34" charset="0"/>
            </a:endParaRPr>
          </a:p>
        </p:txBody>
      </p:sp>
      <p:pic>
        <p:nvPicPr>
          <p:cNvPr id="20" name="Graphic 19">
            <a:extLst>
              <a:ext uri="{FF2B5EF4-FFF2-40B4-BE49-F238E27FC236}">
                <a16:creationId xmlns:a16="http://schemas.microsoft.com/office/drawing/2014/main" id="{C6693D67-C4D7-B6AB-1E5D-25D38CF07101}"/>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718560" y="3901440"/>
            <a:ext cx="1036320" cy="1036320"/>
          </a:xfrm>
          <a:prstGeom prst="rect">
            <a:avLst/>
          </a:prstGeom>
        </p:spPr>
      </p:pic>
      <p:pic>
        <p:nvPicPr>
          <p:cNvPr id="22" name="Graphic 21">
            <a:extLst>
              <a:ext uri="{FF2B5EF4-FFF2-40B4-BE49-F238E27FC236}">
                <a16:creationId xmlns:a16="http://schemas.microsoft.com/office/drawing/2014/main" id="{E146901D-9436-986C-E822-9DA29402EBB5}"/>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736080" y="3931920"/>
            <a:ext cx="1043940" cy="1043940"/>
          </a:xfrm>
          <a:prstGeom prst="rect">
            <a:avLst/>
          </a:prstGeom>
        </p:spPr>
      </p:pic>
      <p:pic>
        <p:nvPicPr>
          <p:cNvPr id="24" name="Graphic 23">
            <a:extLst>
              <a:ext uri="{FF2B5EF4-FFF2-40B4-BE49-F238E27FC236}">
                <a16:creationId xmlns:a16="http://schemas.microsoft.com/office/drawing/2014/main" id="{95BB9EB8-F2C8-B08C-0435-1B8BC8F243E5}"/>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646920" y="3962400"/>
            <a:ext cx="990600" cy="990600"/>
          </a:xfrm>
          <a:prstGeom prst="rect">
            <a:avLst/>
          </a:prstGeom>
        </p:spPr>
      </p:pic>
      <p:cxnSp>
        <p:nvCxnSpPr>
          <p:cNvPr id="26" name="Straight Connector 25">
            <a:extLst>
              <a:ext uri="{FF2B5EF4-FFF2-40B4-BE49-F238E27FC236}">
                <a16:creationId xmlns:a16="http://schemas.microsoft.com/office/drawing/2014/main" id="{69067A95-54C8-F086-E445-38F422597426}"/>
              </a:ext>
            </a:extLst>
          </p:cNvPr>
          <p:cNvCxnSpPr/>
          <p:nvPr/>
        </p:nvCxnSpPr>
        <p:spPr>
          <a:xfrm>
            <a:off x="2766060" y="3710940"/>
            <a:ext cx="8580120" cy="0"/>
          </a:xfrm>
          <a:prstGeom prst="line">
            <a:avLst/>
          </a:prstGeom>
          <a:ln w="12700">
            <a:solidFill>
              <a:srgbClr val="01BE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2159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D258D62-BAF6-C36A-CD4F-152804E36C87}"/>
              </a:ext>
            </a:extLst>
          </p:cNvPr>
          <p:cNvSpPr>
            <a:spLocks noGrp="1"/>
          </p:cNvSpPr>
          <p:nvPr>
            <p:ph type="title"/>
          </p:nvPr>
        </p:nvSpPr>
        <p:spPr>
          <a:xfrm>
            <a:off x="838200" y="763059"/>
            <a:ext cx="10515600" cy="699981"/>
          </a:xfrm>
        </p:spPr>
        <p:txBody>
          <a:bodyPr/>
          <a:lstStyle/>
          <a:p>
            <a:r>
              <a:rPr lang="en-CA"/>
              <a:t>Vulnerabilities can start deep in the supply chain</a:t>
            </a:r>
            <a:endParaRPr lang="en-US"/>
          </a:p>
        </p:txBody>
      </p:sp>
      <p:sp>
        <p:nvSpPr>
          <p:cNvPr id="10" name="Text Placeholder 5">
            <a:extLst>
              <a:ext uri="{FF2B5EF4-FFF2-40B4-BE49-F238E27FC236}">
                <a16:creationId xmlns:a16="http://schemas.microsoft.com/office/drawing/2014/main" id="{EFE6446D-4A80-8909-2438-25D9E01E5E97}"/>
              </a:ext>
            </a:extLst>
          </p:cNvPr>
          <p:cNvSpPr txBox="1">
            <a:spLocks/>
          </p:cNvSpPr>
          <p:nvPr/>
        </p:nvSpPr>
        <p:spPr>
          <a:xfrm>
            <a:off x="739284" y="1796748"/>
            <a:ext cx="4845050" cy="3894079"/>
          </a:xfrm>
          <a:prstGeom prst="rect">
            <a:avLst/>
          </a:prstGeom>
          <a:noFill/>
        </p:spPr>
        <p:txBody>
          <a:bodyPr wrap="square">
            <a:spAutoFit/>
          </a:bodyPr>
          <a:lstStyle>
            <a:defPPr>
              <a:defRPr lang="en-US"/>
            </a:defPPr>
            <a:lvl1pPr marL="222250" marR="0" lvl="0" indent="-222250" fontAlgn="auto">
              <a:lnSpc>
                <a:spcPts val="2200"/>
              </a:lnSpc>
              <a:spcBef>
                <a:spcPts val="0"/>
              </a:spcBef>
              <a:spcAft>
                <a:spcPts val="1000"/>
              </a:spcAft>
              <a:buClr>
                <a:schemeClr val="accent1"/>
              </a:buClr>
              <a:buSzTx/>
              <a:buFont typeface="Arial" panose="020B0604020202020204" pitchFamily="34" charset="0"/>
              <a:buChar char="•"/>
              <a:tabLst/>
              <a:defRPr sz="1400" b="0" i="0">
                <a:ln>
                  <a:noFill/>
                </a:ln>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marL="0" indent="0">
              <a:lnSpc>
                <a:spcPts val="1800"/>
              </a:lnSpc>
              <a:spcAft>
                <a:spcPts val="400"/>
              </a:spcAft>
              <a:buNone/>
            </a:pPr>
            <a:r>
              <a:rPr lang="en-US" b="1"/>
              <a:t>GLOBAL SUPPLY CHAIN A VECTOR </a:t>
            </a:r>
            <a:br>
              <a:rPr lang="en-US" b="1"/>
            </a:br>
            <a:r>
              <a:rPr lang="en-US" b="1"/>
              <a:t>FOR LARGE-SCALE CYBER ATTACK</a:t>
            </a:r>
          </a:p>
          <a:p>
            <a:pPr marL="222250" lvl="1" indent="-222250">
              <a:lnSpc>
                <a:spcPts val="1800"/>
              </a:lnSpc>
              <a:spcBef>
                <a:spcPts val="0"/>
              </a:spcBef>
              <a:spcAft>
                <a:spcPts val="400"/>
              </a:spcAft>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New devices with vulnerably or malware</a:t>
            </a:r>
          </a:p>
          <a:p>
            <a:pPr marL="361950" lvl="2" indent="-180975">
              <a:lnSpc>
                <a:spcPts val="1800"/>
              </a:lnSpc>
              <a:spcBef>
                <a:spcPts val="0"/>
              </a:spcBef>
              <a:spcAft>
                <a:spcPts val="400"/>
              </a:spcAft>
              <a:buFont typeface="System Font Regular"/>
              <a:buChar char="–"/>
            </a:pPr>
            <a:r>
              <a:rPr lang="en-US" sz="1300">
                <a:latin typeface="Arial" panose="020B0604020202020204" pitchFamily="34" charset="0"/>
                <a:cs typeface="Arial" panose="020B0604020202020204" pitchFamily="34" charset="0"/>
              </a:rPr>
              <a:t>Some very difficult to detect</a:t>
            </a:r>
          </a:p>
          <a:p>
            <a:pPr marL="361950" lvl="2" indent="-180975">
              <a:lnSpc>
                <a:spcPts val="1800"/>
              </a:lnSpc>
              <a:spcBef>
                <a:spcPts val="0"/>
              </a:spcBef>
              <a:spcAft>
                <a:spcPts val="1000"/>
              </a:spcAft>
              <a:buFont typeface="System Font Regular"/>
              <a:buChar char="–"/>
            </a:pPr>
            <a:r>
              <a:rPr lang="en-US" sz="1300">
                <a:latin typeface="Arial" panose="020B0604020202020204" pitchFamily="34" charset="0"/>
                <a:cs typeface="Arial" panose="020B0604020202020204" pitchFamily="34" charset="0"/>
              </a:rPr>
              <a:t>Even silicon needs to be tracked</a:t>
            </a:r>
            <a:r>
              <a:rPr lang="en-US" sz="1300"/>
              <a:t> </a:t>
            </a:r>
          </a:p>
          <a:p>
            <a:pPr marL="222250" lvl="1" indent="-222250">
              <a:lnSpc>
                <a:spcPts val="1800"/>
              </a:lnSpc>
              <a:spcBef>
                <a:spcPts val="0"/>
              </a:spcBef>
              <a:spcAft>
                <a:spcPts val="400"/>
              </a:spcAft>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Risk to government assets, </a:t>
            </a:r>
            <a:br>
              <a:rPr lang="en-US" sz="1400">
                <a:latin typeface="Arial" panose="020B0604020202020204" pitchFamily="34" charset="0"/>
                <a:cs typeface="Arial" panose="020B0604020202020204" pitchFamily="34" charset="0"/>
              </a:rPr>
            </a:br>
            <a:r>
              <a:rPr lang="en-US" sz="1400">
                <a:latin typeface="Arial" panose="020B0604020202020204" pitchFamily="34" charset="0"/>
                <a:cs typeface="Arial" panose="020B0604020202020204" pitchFamily="34" charset="0"/>
              </a:rPr>
              <a:t>critical infrastructure </a:t>
            </a:r>
          </a:p>
          <a:p>
            <a:pPr marL="361950" lvl="2" indent="-180975">
              <a:lnSpc>
                <a:spcPts val="1800"/>
              </a:lnSpc>
              <a:spcBef>
                <a:spcPts val="0"/>
              </a:spcBef>
              <a:spcAft>
                <a:spcPts val="400"/>
              </a:spcAft>
              <a:buFont typeface="System Font Regular"/>
              <a:buChar char="–"/>
            </a:pPr>
            <a:r>
              <a:rPr lang="en-US" sz="1300">
                <a:latin typeface="Arial" panose="020B0604020202020204" pitchFamily="34" charset="0"/>
                <a:cs typeface="Arial" panose="020B0604020202020204" pitchFamily="34" charset="0"/>
              </a:rPr>
              <a:t>Target digital fabric of society</a:t>
            </a:r>
          </a:p>
          <a:p>
            <a:pPr marL="361950" lvl="2" indent="-180975">
              <a:lnSpc>
                <a:spcPts val="1800"/>
              </a:lnSpc>
              <a:spcBef>
                <a:spcPts val="0"/>
              </a:spcBef>
              <a:spcAft>
                <a:spcPts val="1000"/>
              </a:spcAft>
              <a:buFont typeface="System Font Regular"/>
              <a:buChar char="–"/>
            </a:pPr>
            <a:r>
              <a:rPr lang="en-US" sz="1300">
                <a:latin typeface="Arial" panose="020B0604020202020204" pitchFamily="34" charset="0"/>
                <a:cs typeface="Arial" panose="020B0604020202020204" pitchFamily="34" charset="0"/>
              </a:rPr>
              <a:t>Wide scale economic disruption</a:t>
            </a:r>
          </a:p>
          <a:p>
            <a:pPr>
              <a:lnSpc>
                <a:spcPts val="1800"/>
              </a:lnSpc>
            </a:pPr>
            <a:r>
              <a:rPr lang="en-US"/>
              <a:t>Opportunity for organized crime</a:t>
            </a:r>
          </a:p>
          <a:p>
            <a:pPr marL="222250" lvl="1" indent="-222250">
              <a:lnSpc>
                <a:spcPts val="1800"/>
              </a:lnSpc>
              <a:spcBef>
                <a:spcPts val="0"/>
              </a:spcBef>
              <a:spcAft>
                <a:spcPts val="1000"/>
              </a:spcAft>
              <a:buClr>
                <a:schemeClr val="accent1"/>
              </a:buClr>
              <a:buFont typeface="Arial" panose="020B0604020202020204" pitchFamily="34" charset="0"/>
              <a:buChar char="•"/>
            </a:pPr>
            <a:r>
              <a:rPr lang="en-US" sz="1400">
                <a:latin typeface="Arial" panose="020B0604020202020204" pitchFamily="34" charset="0"/>
                <a:cs typeface="Arial" panose="020B0604020202020204" pitchFamily="34" charset="0"/>
              </a:rPr>
              <a:t>Counterfeiting and re-manufacturing</a:t>
            </a:r>
          </a:p>
          <a:p>
            <a:pPr>
              <a:lnSpc>
                <a:spcPts val="1800"/>
              </a:lnSpc>
              <a:spcAft>
                <a:spcPts val="400"/>
              </a:spcAft>
            </a:pPr>
            <a:r>
              <a:rPr lang="en-US"/>
              <a:t>Protection from cyber warfare</a:t>
            </a:r>
          </a:p>
          <a:p>
            <a:pPr marL="361950" lvl="2" indent="-180975">
              <a:lnSpc>
                <a:spcPts val="1800"/>
              </a:lnSpc>
              <a:spcBef>
                <a:spcPts val="0"/>
              </a:spcBef>
              <a:buFont typeface="System Font Regular"/>
              <a:buChar char="–"/>
            </a:pPr>
            <a:r>
              <a:rPr lang="en-US" sz="1300">
                <a:latin typeface="Arial" panose="020B0604020202020204" pitchFamily="34" charset="0"/>
                <a:cs typeface="Arial" panose="020B0604020202020204" pitchFamily="34" charset="0"/>
              </a:rPr>
              <a:t>Some very difficult to detect</a:t>
            </a:r>
          </a:p>
        </p:txBody>
      </p:sp>
      <p:sp>
        <p:nvSpPr>
          <p:cNvPr id="55" name="Lightning Bolt 54">
            <a:extLst>
              <a:ext uri="{FF2B5EF4-FFF2-40B4-BE49-F238E27FC236}">
                <a16:creationId xmlns:a16="http://schemas.microsoft.com/office/drawing/2014/main" id="{95CB8E0B-F88E-B599-C0A0-0C4924C8BAD9}"/>
              </a:ext>
            </a:extLst>
          </p:cNvPr>
          <p:cNvSpPr/>
          <p:nvPr/>
        </p:nvSpPr>
        <p:spPr>
          <a:xfrm rot="1657813" flipH="1">
            <a:off x="8658067" y="1783677"/>
            <a:ext cx="366648" cy="370086"/>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56" name="Lightning Bolt 55">
            <a:extLst>
              <a:ext uri="{FF2B5EF4-FFF2-40B4-BE49-F238E27FC236}">
                <a16:creationId xmlns:a16="http://schemas.microsoft.com/office/drawing/2014/main" id="{D1A7C40E-960C-2733-F8E8-4B6CBEA6A636}"/>
              </a:ext>
            </a:extLst>
          </p:cNvPr>
          <p:cNvSpPr/>
          <p:nvPr/>
        </p:nvSpPr>
        <p:spPr>
          <a:xfrm rot="4853284" flipH="1">
            <a:off x="8715003" y="1928516"/>
            <a:ext cx="279666" cy="485191"/>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57" name="TextBox 56">
            <a:extLst>
              <a:ext uri="{FF2B5EF4-FFF2-40B4-BE49-F238E27FC236}">
                <a16:creationId xmlns:a16="http://schemas.microsoft.com/office/drawing/2014/main" id="{80DCE9F9-B6A5-5002-DE0E-D8116BBBEBA8}"/>
              </a:ext>
            </a:extLst>
          </p:cNvPr>
          <p:cNvSpPr txBox="1"/>
          <p:nvPr/>
        </p:nvSpPr>
        <p:spPr>
          <a:xfrm>
            <a:off x="9155420" y="1600200"/>
            <a:ext cx="1411332" cy="430887"/>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pPr algn="l"/>
            <a:r>
              <a:rPr lang="en-US"/>
              <a:t>3RD PARTY</a:t>
            </a:r>
            <a:br>
              <a:rPr lang="en-US"/>
            </a:br>
            <a:r>
              <a:rPr lang="en-US"/>
              <a:t> IP BACKDOOR</a:t>
            </a:r>
          </a:p>
        </p:txBody>
      </p:sp>
      <p:sp>
        <p:nvSpPr>
          <p:cNvPr id="59" name="TextBox 58">
            <a:extLst>
              <a:ext uri="{FF2B5EF4-FFF2-40B4-BE49-F238E27FC236}">
                <a16:creationId xmlns:a16="http://schemas.microsoft.com/office/drawing/2014/main" id="{A1BCB96D-6A6B-7911-62FD-781C605F90C6}"/>
              </a:ext>
            </a:extLst>
          </p:cNvPr>
          <p:cNvSpPr txBox="1"/>
          <p:nvPr/>
        </p:nvSpPr>
        <p:spPr>
          <a:xfrm>
            <a:off x="9155420" y="2044199"/>
            <a:ext cx="1106531" cy="430887"/>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pPr algn="l"/>
            <a:r>
              <a:rPr lang="en-US"/>
              <a:t>INSIDER BACKDOOR</a:t>
            </a:r>
          </a:p>
        </p:txBody>
      </p:sp>
      <p:sp>
        <p:nvSpPr>
          <p:cNvPr id="60" name="Lightning Bolt 59">
            <a:extLst>
              <a:ext uri="{FF2B5EF4-FFF2-40B4-BE49-F238E27FC236}">
                <a16:creationId xmlns:a16="http://schemas.microsoft.com/office/drawing/2014/main" id="{7A8BBB46-8081-22FC-2739-7181A39AB18A}"/>
              </a:ext>
            </a:extLst>
          </p:cNvPr>
          <p:cNvSpPr/>
          <p:nvPr/>
        </p:nvSpPr>
        <p:spPr>
          <a:xfrm rot="14341024" flipH="1">
            <a:off x="6093920" y="1835508"/>
            <a:ext cx="279666" cy="485191"/>
          </a:xfrm>
          <a:prstGeom prst="lightningBolt">
            <a:avLst/>
          </a:prstGeom>
          <a:solidFill>
            <a:schemeClr val="accent5"/>
          </a:solidFill>
          <a:ln w="95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65" name="TextBox 64">
            <a:extLst>
              <a:ext uri="{FF2B5EF4-FFF2-40B4-BE49-F238E27FC236}">
                <a16:creationId xmlns:a16="http://schemas.microsoft.com/office/drawing/2014/main" id="{8814B90C-0F95-AC8D-1ADE-C121CEE4DE62}"/>
              </a:ext>
            </a:extLst>
          </p:cNvPr>
          <p:cNvSpPr txBox="1"/>
          <p:nvPr/>
        </p:nvSpPr>
        <p:spPr>
          <a:xfrm>
            <a:off x="5137635" y="1823772"/>
            <a:ext cx="791936" cy="600164"/>
          </a:xfrm>
          <a:prstGeom prst="rect">
            <a:avLst/>
          </a:prstGeom>
          <a:noFill/>
          <a:ln>
            <a:noFill/>
          </a:ln>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TOOLS</a:t>
            </a:r>
            <a:b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INSERT</a:t>
            </a:r>
            <a:b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FAULT</a:t>
            </a:r>
          </a:p>
        </p:txBody>
      </p:sp>
      <p:cxnSp>
        <p:nvCxnSpPr>
          <p:cNvPr id="47" name="Straight Arrow Connector 46">
            <a:extLst>
              <a:ext uri="{FF2B5EF4-FFF2-40B4-BE49-F238E27FC236}">
                <a16:creationId xmlns:a16="http://schemas.microsoft.com/office/drawing/2014/main" id="{366CA071-ECF2-4010-5321-814981A31DF5}"/>
              </a:ext>
            </a:extLst>
          </p:cNvPr>
          <p:cNvCxnSpPr>
            <a:cxnSpLocks/>
          </p:cNvCxnSpPr>
          <p:nvPr/>
        </p:nvCxnSpPr>
        <p:spPr>
          <a:xfrm>
            <a:off x="7570262" y="2263284"/>
            <a:ext cx="0" cy="418956"/>
          </a:xfrm>
          <a:prstGeom prst="straightConnector1">
            <a:avLst/>
          </a:prstGeom>
          <a:noFill/>
          <a:ln w="19050" cap="flat" cmpd="sng" algn="ctr">
            <a:solidFill>
              <a:schemeClr val="accent3"/>
            </a:solidFill>
            <a:prstDash val="solid"/>
            <a:headEnd type="none" w="med" len="med"/>
            <a:tailEnd type="arrow" w="sm" len="sm"/>
          </a:ln>
          <a:effectLst/>
        </p:spPr>
      </p:cxnSp>
      <p:sp>
        <p:nvSpPr>
          <p:cNvPr id="48" name="Lightning Bolt 47">
            <a:extLst>
              <a:ext uri="{FF2B5EF4-FFF2-40B4-BE49-F238E27FC236}">
                <a16:creationId xmlns:a16="http://schemas.microsoft.com/office/drawing/2014/main" id="{86CA1E16-90F7-53EB-C9FD-B5A7263E57BF}"/>
              </a:ext>
            </a:extLst>
          </p:cNvPr>
          <p:cNvSpPr/>
          <p:nvPr/>
        </p:nvSpPr>
        <p:spPr>
          <a:xfrm rot="1657813" flipH="1">
            <a:off x="8658067" y="2660706"/>
            <a:ext cx="366648" cy="370086"/>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49" name="TextBox 48">
            <a:extLst>
              <a:ext uri="{FF2B5EF4-FFF2-40B4-BE49-F238E27FC236}">
                <a16:creationId xmlns:a16="http://schemas.microsoft.com/office/drawing/2014/main" id="{7CD9D5BB-F91C-F5E2-0A4B-4842B503954A}"/>
              </a:ext>
            </a:extLst>
          </p:cNvPr>
          <p:cNvSpPr txBox="1"/>
          <p:nvPr/>
        </p:nvSpPr>
        <p:spPr>
          <a:xfrm>
            <a:off x="9155420" y="2583909"/>
            <a:ext cx="1592036" cy="430887"/>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pPr algn="l"/>
            <a:r>
              <a:rPr lang="en-US"/>
              <a:t>TAMPERED</a:t>
            </a:r>
            <a:br>
              <a:rPr lang="en-US"/>
            </a:br>
            <a:r>
              <a:rPr lang="en-US"/>
              <a:t>PROCESS</a:t>
            </a:r>
          </a:p>
        </p:txBody>
      </p:sp>
      <p:sp>
        <p:nvSpPr>
          <p:cNvPr id="50" name="Lightning Bolt 49">
            <a:extLst>
              <a:ext uri="{FF2B5EF4-FFF2-40B4-BE49-F238E27FC236}">
                <a16:creationId xmlns:a16="http://schemas.microsoft.com/office/drawing/2014/main" id="{F9ED532B-2736-9186-E7E6-353F950618F7}"/>
              </a:ext>
            </a:extLst>
          </p:cNvPr>
          <p:cNvSpPr/>
          <p:nvPr/>
        </p:nvSpPr>
        <p:spPr>
          <a:xfrm rot="15570750" flipH="1">
            <a:off x="6109891" y="2563937"/>
            <a:ext cx="279665" cy="485191"/>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51" name="Lightning Bolt 50">
            <a:extLst>
              <a:ext uri="{FF2B5EF4-FFF2-40B4-BE49-F238E27FC236}">
                <a16:creationId xmlns:a16="http://schemas.microsoft.com/office/drawing/2014/main" id="{CB965E75-D0D4-E0EB-E38D-040AFF5E8D96}"/>
              </a:ext>
            </a:extLst>
          </p:cNvPr>
          <p:cNvSpPr/>
          <p:nvPr/>
        </p:nvSpPr>
        <p:spPr>
          <a:xfrm rot="12236765" flipH="1">
            <a:off x="6087745" y="2930560"/>
            <a:ext cx="366648" cy="370086"/>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53" name="TextBox 52">
            <a:extLst>
              <a:ext uri="{FF2B5EF4-FFF2-40B4-BE49-F238E27FC236}">
                <a16:creationId xmlns:a16="http://schemas.microsoft.com/office/drawing/2014/main" id="{9F2197F1-1B67-4254-C234-E9DB7D6345DD}"/>
              </a:ext>
            </a:extLst>
          </p:cNvPr>
          <p:cNvSpPr txBox="1"/>
          <p:nvPr/>
        </p:nvSpPr>
        <p:spPr>
          <a:xfrm>
            <a:off x="4337535" y="3049651"/>
            <a:ext cx="1592036" cy="261610"/>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r>
              <a:rPr lang="en-US"/>
              <a:t>LEAKED KEYS</a:t>
            </a:r>
          </a:p>
        </p:txBody>
      </p:sp>
      <p:sp>
        <p:nvSpPr>
          <p:cNvPr id="43" name="TextBox 42">
            <a:extLst>
              <a:ext uri="{FF2B5EF4-FFF2-40B4-BE49-F238E27FC236}">
                <a16:creationId xmlns:a16="http://schemas.microsoft.com/office/drawing/2014/main" id="{51C391F6-1AB0-3923-F40A-F6964C935B41}"/>
              </a:ext>
            </a:extLst>
          </p:cNvPr>
          <p:cNvSpPr txBox="1"/>
          <p:nvPr/>
        </p:nvSpPr>
        <p:spPr>
          <a:xfrm>
            <a:off x="9155420" y="3865720"/>
            <a:ext cx="1592037" cy="430887"/>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pPr algn="l"/>
            <a:r>
              <a:rPr lang="en-US"/>
              <a:t>INSIDER MALWARE</a:t>
            </a:r>
            <a:br>
              <a:rPr lang="en-US"/>
            </a:br>
            <a:r>
              <a:rPr lang="en-US"/>
              <a:t>OR BACKDOOR</a:t>
            </a:r>
          </a:p>
        </p:txBody>
      </p:sp>
      <p:sp>
        <p:nvSpPr>
          <p:cNvPr id="44" name="TextBox 43">
            <a:extLst>
              <a:ext uri="{FF2B5EF4-FFF2-40B4-BE49-F238E27FC236}">
                <a16:creationId xmlns:a16="http://schemas.microsoft.com/office/drawing/2014/main" id="{EC8D55C9-E4DC-CCA1-122D-CA53EB1CDCF6}"/>
              </a:ext>
            </a:extLst>
          </p:cNvPr>
          <p:cNvSpPr txBox="1"/>
          <p:nvPr/>
        </p:nvSpPr>
        <p:spPr>
          <a:xfrm>
            <a:off x="10226583" y="2684096"/>
            <a:ext cx="1592037" cy="430887"/>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pPr algn="l"/>
            <a:r>
              <a:rPr lang="en-US"/>
              <a:t>BACKDOOR IN</a:t>
            </a:r>
            <a:br>
              <a:rPr lang="en-US"/>
            </a:br>
            <a:r>
              <a:rPr lang="en-US"/>
              <a:t>3RD PARTY LIB</a:t>
            </a:r>
          </a:p>
        </p:txBody>
      </p:sp>
      <p:sp>
        <p:nvSpPr>
          <p:cNvPr id="45" name="Lightning Bolt 44">
            <a:extLst>
              <a:ext uri="{FF2B5EF4-FFF2-40B4-BE49-F238E27FC236}">
                <a16:creationId xmlns:a16="http://schemas.microsoft.com/office/drawing/2014/main" id="{99F06B26-5574-9FA4-E531-B13EFAEB7B24}"/>
              </a:ext>
            </a:extLst>
          </p:cNvPr>
          <p:cNvSpPr/>
          <p:nvPr/>
        </p:nvSpPr>
        <p:spPr>
          <a:xfrm rot="11882093" flipH="1">
            <a:off x="9618395" y="3622961"/>
            <a:ext cx="290480" cy="293205"/>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41" name="Lightning Bolt 40">
            <a:extLst>
              <a:ext uri="{FF2B5EF4-FFF2-40B4-BE49-F238E27FC236}">
                <a16:creationId xmlns:a16="http://schemas.microsoft.com/office/drawing/2014/main" id="{A824302A-06E8-D326-7D15-4C4D8D7C600E}"/>
              </a:ext>
            </a:extLst>
          </p:cNvPr>
          <p:cNvSpPr/>
          <p:nvPr/>
        </p:nvSpPr>
        <p:spPr>
          <a:xfrm rot="956616" flipH="1">
            <a:off x="9920007" y="2873085"/>
            <a:ext cx="290480" cy="293205"/>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38" name="Lightning Bolt 37">
            <a:extLst>
              <a:ext uri="{FF2B5EF4-FFF2-40B4-BE49-F238E27FC236}">
                <a16:creationId xmlns:a16="http://schemas.microsoft.com/office/drawing/2014/main" id="{CFBA1BC2-2AAF-FAFA-D780-3F12B2117867}"/>
              </a:ext>
            </a:extLst>
          </p:cNvPr>
          <p:cNvSpPr/>
          <p:nvPr/>
        </p:nvSpPr>
        <p:spPr>
          <a:xfrm rot="3354785" flipH="1">
            <a:off x="8732609" y="4497958"/>
            <a:ext cx="279665" cy="485191"/>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39" name="TextBox 38">
            <a:extLst>
              <a:ext uri="{FF2B5EF4-FFF2-40B4-BE49-F238E27FC236}">
                <a16:creationId xmlns:a16="http://schemas.microsoft.com/office/drawing/2014/main" id="{DE122443-A0E8-7564-AF41-FBE735D1A50C}"/>
              </a:ext>
            </a:extLst>
          </p:cNvPr>
          <p:cNvSpPr txBox="1"/>
          <p:nvPr/>
        </p:nvSpPr>
        <p:spPr>
          <a:xfrm>
            <a:off x="9155420" y="4540358"/>
            <a:ext cx="1592036" cy="430887"/>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pPr algn="l"/>
            <a:r>
              <a:rPr lang="en-US"/>
              <a:t>INTERDICT AND </a:t>
            </a:r>
            <a:br>
              <a:rPr lang="en-US"/>
            </a:br>
            <a:r>
              <a:rPr lang="en-US"/>
              <a:t>INSERT MALWARE</a:t>
            </a:r>
          </a:p>
        </p:txBody>
      </p:sp>
      <p:sp>
        <p:nvSpPr>
          <p:cNvPr id="28" name="Lightning Bolt 27">
            <a:extLst>
              <a:ext uri="{FF2B5EF4-FFF2-40B4-BE49-F238E27FC236}">
                <a16:creationId xmlns:a16="http://schemas.microsoft.com/office/drawing/2014/main" id="{D5DF45CF-83AE-F1F2-98FE-64F7FB0DE1A6}"/>
              </a:ext>
            </a:extLst>
          </p:cNvPr>
          <p:cNvSpPr/>
          <p:nvPr/>
        </p:nvSpPr>
        <p:spPr>
          <a:xfrm rot="15570750" flipH="1">
            <a:off x="6109890" y="3511679"/>
            <a:ext cx="279666" cy="485191"/>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29" name="Lightning Bolt 28">
            <a:extLst>
              <a:ext uri="{FF2B5EF4-FFF2-40B4-BE49-F238E27FC236}">
                <a16:creationId xmlns:a16="http://schemas.microsoft.com/office/drawing/2014/main" id="{073693DE-7E5C-1159-EC53-4DA76CC3D6AF}"/>
              </a:ext>
            </a:extLst>
          </p:cNvPr>
          <p:cNvSpPr/>
          <p:nvPr/>
        </p:nvSpPr>
        <p:spPr>
          <a:xfrm rot="12236765" flipH="1">
            <a:off x="6087746" y="3771621"/>
            <a:ext cx="366647" cy="370086"/>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30" name="TextBox 29">
            <a:extLst>
              <a:ext uri="{FF2B5EF4-FFF2-40B4-BE49-F238E27FC236}">
                <a16:creationId xmlns:a16="http://schemas.microsoft.com/office/drawing/2014/main" id="{E6E721BB-2A52-0430-0428-29CA1181C892}"/>
              </a:ext>
            </a:extLst>
          </p:cNvPr>
          <p:cNvSpPr txBox="1"/>
          <p:nvPr/>
        </p:nvSpPr>
        <p:spPr>
          <a:xfrm>
            <a:off x="4337535" y="3492434"/>
            <a:ext cx="1592036" cy="430887"/>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r>
              <a:rPr lang="en-US"/>
              <a:t>COUNTERFEIT OR</a:t>
            </a:r>
            <a:br>
              <a:rPr lang="en-US"/>
            </a:br>
            <a:r>
              <a:rPr lang="en-US"/>
              <a:t>RECYCLED PARTS</a:t>
            </a:r>
          </a:p>
        </p:txBody>
      </p:sp>
      <p:sp>
        <p:nvSpPr>
          <p:cNvPr id="31" name="TextBox 30">
            <a:extLst>
              <a:ext uri="{FF2B5EF4-FFF2-40B4-BE49-F238E27FC236}">
                <a16:creationId xmlns:a16="http://schemas.microsoft.com/office/drawing/2014/main" id="{5B3F0B15-F843-C2ED-1941-61C9AEEA6B66}"/>
              </a:ext>
            </a:extLst>
          </p:cNvPr>
          <p:cNvSpPr txBox="1"/>
          <p:nvPr/>
        </p:nvSpPr>
        <p:spPr>
          <a:xfrm>
            <a:off x="4855695" y="3951673"/>
            <a:ext cx="1073876" cy="261610"/>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r>
              <a:rPr lang="en-US"/>
              <a:t>LEAK KEYS</a:t>
            </a:r>
          </a:p>
        </p:txBody>
      </p:sp>
      <p:sp>
        <p:nvSpPr>
          <p:cNvPr id="32" name="Lightning Bolt 31">
            <a:extLst>
              <a:ext uri="{FF2B5EF4-FFF2-40B4-BE49-F238E27FC236}">
                <a16:creationId xmlns:a16="http://schemas.microsoft.com/office/drawing/2014/main" id="{A43E1DD5-A1F8-26F7-8025-408078D6AD8B}"/>
              </a:ext>
            </a:extLst>
          </p:cNvPr>
          <p:cNvSpPr/>
          <p:nvPr/>
        </p:nvSpPr>
        <p:spPr>
          <a:xfrm rot="4853284" flipH="1">
            <a:off x="8715003" y="3750037"/>
            <a:ext cx="279666" cy="485191"/>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cxnSp>
        <p:nvCxnSpPr>
          <p:cNvPr id="33" name="Straight Arrow Connector 32">
            <a:extLst>
              <a:ext uri="{FF2B5EF4-FFF2-40B4-BE49-F238E27FC236}">
                <a16:creationId xmlns:a16="http://schemas.microsoft.com/office/drawing/2014/main" id="{948CFF43-0437-0F82-B35D-4B7443E83B70}"/>
              </a:ext>
            </a:extLst>
          </p:cNvPr>
          <p:cNvCxnSpPr>
            <a:cxnSpLocks/>
          </p:cNvCxnSpPr>
          <p:nvPr/>
        </p:nvCxnSpPr>
        <p:spPr>
          <a:xfrm flipH="1">
            <a:off x="8623637" y="3386838"/>
            <a:ext cx="385251" cy="412703"/>
          </a:xfrm>
          <a:prstGeom prst="straightConnector1">
            <a:avLst/>
          </a:prstGeom>
          <a:noFill/>
          <a:ln w="19050" cap="flat" cmpd="sng" algn="ctr">
            <a:solidFill>
              <a:schemeClr val="accent3"/>
            </a:solidFill>
            <a:prstDash val="solid"/>
            <a:headEnd type="none" w="med" len="med"/>
            <a:tailEnd type="arrow" w="sm" len="sm"/>
          </a:ln>
          <a:effectLst/>
        </p:spPr>
      </p:cxnSp>
      <p:cxnSp>
        <p:nvCxnSpPr>
          <p:cNvPr id="13" name="Straight Arrow Connector 12">
            <a:extLst>
              <a:ext uri="{FF2B5EF4-FFF2-40B4-BE49-F238E27FC236}">
                <a16:creationId xmlns:a16="http://schemas.microsoft.com/office/drawing/2014/main" id="{B230B8F2-C60C-5581-1545-D5D083656438}"/>
              </a:ext>
            </a:extLst>
          </p:cNvPr>
          <p:cNvCxnSpPr>
            <a:cxnSpLocks/>
          </p:cNvCxnSpPr>
          <p:nvPr/>
        </p:nvCxnSpPr>
        <p:spPr>
          <a:xfrm flipH="1" flipV="1">
            <a:off x="8631257" y="3000871"/>
            <a:ext cx="535085" cy="477407"/>
          </a:xfrm>
          <a:prstGeom prst="straightConnector1">
            <a:avLst/>
          </a:prstGeom>
          <a:noFill/>
          <a:ln w="19050" cap="flat" cmpd="sng" algn="ctr">
            <a:solidFill>
              <a:schemeClr val="accent3"/>
            </a:solidFill>
            <a:prstDash val="solid"/>
            <a:headEnd type="none" w="med" len="med"/>
            <a:tailEnd type="arrow" w="sm" len="sm"/>
          </a:ln>
          <a:effectLst/>
        </p:spPr>
      </p:cxnSp>
      <p:sp>
        <p:nvSpPr>
          <p:cNvPr id="15" name="Lightning Bolt 14">
            <a:extLst>
              <a:ext uri="{FF2B5EF4-FFF2-40B4-BE49-F238E27FC236}">
                <a16:creationId xmlns:a16="http://schemas.microsoft.com/office/drawing/2014/main" id="{4D139025-365A-7575-C7BF-BA27147A9487}"/>
              </a:ext>
            </a:extLst>
          </p:cNvPr>
          <p:cNvSpPr/>
          <p:nvPr/>
        </p:nvSpPr>
        <p:spPr>
          <a:xfrm rot="14595785" flipH="1">
            <a:off x="5995735" y="5366985"/>
            <a:ext cx="415652" cy="485191"/>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16" name="TextBox 15">
            <a:extLst>
              <a:ext uri="{FF2B5EF4-FFF2-40B4-BE49-F238E27FC236}">
                <a16:creationId xmlns:a16="http://schemas.microsoft.com/office/drawing/2014/main" id="{5C23156E-7F64-91D7-7325-98B16F9CD57E}"/>
              </a:ext>
            </a:extLst>
          </p:cNvPr>
          <p:cNvSpPr txBox="1"/>
          <p:nvPr/>
        </p:nvSpPr>
        <p:spPr>
          <a:xfrm>
            <a:off x="4274820" y="5389014"/>
            <a:ext cx="1654751" cy="600164"/>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r>
              <a:rPr lang="en-US"/>
              <a:t>EXPLOIT KNOWN VULNERABILITIES</a:t>
            </a:r>
          </a:p>
          <a:p>
            <a:endParaRPr lang="en-US"/>
          </a:p>
        </p:txBody>
      </p:sp>
      <p:sp>
        <p:nvSpPr>
          <p:cNvPr id="17" name="Lightning Bolt 16">
            <a:extLst>
              <a:ext uri="{FF2B5EF4-FFF2-40B4-BE49-F238E27FC236}">
                <a16:creationId xmlns:a16="http://schemas.microsoft.com/office/drawing/2014/main" id="{7034A0F3-889F-0B47-4101-DE93C4B9F96A}"/>
              </a:ext>
            </a:extLst>
          </p:cNvPr>
          <p:cNvSpPr/>
          <p:nvPr/>
        </p:nvSpPr>
        <p:spPr>
          <a:xfrm rot="3354785" flipH="1">
            <a:off x="8732609" y="5229825"/>
            <a:ext cx="279665" cy="485191"/>
          </a:xfrm>
          <a:prstGeom prst="lightningBolt">
            <a:avLst/>
          </a:prstGeom>
          <a:solidFill>
            <a:schemeClr val="accent5"/>
          </a:solidFill>
          <a:ln w="9525" cap="flat" cmpd="sng" algn="ctr">
            <a:noFill/>
            <a:prstDash val="solid"/>
          </a:ln>
          <a:effectLst/>
        </p:spPr>
        <p:txBody>
          <a:bodyPr rtlCol="0" anchor="ctr"/>
          <a:lstStyle/>
          <a:p>
            <a:pPr algn="ctr" defTabSz="1219170"/>
            <a:endParaRPr lang="en-US" sz="3200" kern="0">
              <a:solidFill>
                <a:sysClr val="window" lastClr="FFFFFF"/>
              </a:solidFill>
              <a:latin typeface="Arial"/>
            </a:endParaRPr>
          </a:p>
        </p:txBody>
      </p:sp>
      <p:sp>
        <p:nvSpPr>
          <p:cNvPr id="18" name="TextBox 17">
            <a:extLst>
              <a:ext uri="{FF2B5EF4-FFF2-40B4-BE49-F238E27FC236}">
                <a16:creationId xmlns:a16="http://schemas.microsoft.com/office/drawing/2014/main" id="{1C1C6E93-4050-67EE-D120-2FAD8976F260}"/>
              </a:ext>
            </a:extLst>
          </p:cNvPr>
          <p:cNvSpPr txBox="1"/>
          <p:nvPr/>
        </p:nvSpPr>
        <p:spPr>
          <a:xfrm>
            <a:off x="9155420" y="5180486"/>
            <a:ext cx="1592036" cy="430887"/>
          </a:xfrm>
          <a:prstGeom prst="rect">
            <a:avLst/>
          </a:prstGeom>
          <a:noFill/>
          <a:ln>
            <a:noFill/>
          </a:ln>
        </p:spPr>
        <p:txBody>
          <a:bodyPr wrap="square" rtlCol="0">
            <a:spAutoFit/>
          </a:bodyPr>
          <a:lstStyle>
            <a:defPPr>
              <a:defRPr lang="en-US"/>
            </a:defPPr>
            <a:lvl1pPr marR="0" lvl="0" indent="0" algn="r" defTabSz="1219170" fontAlgn="auto">
              <a:lnSpc>
                <a:spcPct val="100000"/>
              </a:lnSpc>
              <a:spcBef>
                <a:spcPts val="0"/>
              </a:spcBef>
              <a:spcAft>
                <a:spcPts val="0"/>
              </a:spcAft>
              <a:buClrTx/>
              <a:buSzTx/>
              <a:buFontTx/>
              <a:buNone/>
              <a:tabLst/>
              <a:defRPr kumimoji="0" sz="1100" b="1" i="0" u="none" strike="noStrike" kern="0" cap="none" spc="0" normalizeH="0" baseline="0">
                <a:ln>
                  <a:noFill/>
                </a:ln>
                <a:solidFill>
                  <a:sysClr val="windowText" lastClr="000000"/>
                </a:solidFill>
                <a:effectLst/>
                <a:uLnTx/>
                <a:uFillTx/>
                <a:latin typeface="Arial" panose="020B0604020202020204" pitchFamily="34" charset="0"/>
                <a:cs typeface="Arial" panose="020B0604020202020204" pitchFamily="34" charset="0"/>
              </a:defRPr>
            </a:lvl1pPr>
          </a:lstStyle>
          <a:p>
            <a:pPr algn="l"/>
            <a:r>
              <a:rPr lang="en-US"/>
              <a:t>ACTIVATE MALWARE</a:t>
            </a:r>
          </a:p>
        </p:txBody>
      </p:sp>
      <p:sp>
        <p:nvSpPr>
          <p:cNvPr id="73" name="Slide Number">
            <a:extLst>
              <a:ext uri="{FF2B5EF4-FFF2-40B4-BE49-F238E27FC236}">
                <a16:creationId xmlns:a16="http://schemas.microsoft.com/office/drawing/2014/main" id="{CFCC751C-20E0-62E6-8B46-98B7E0E81825}"/>
              </a:ext>
            </a:extLst>
          </p:cNvPr>
          <p:cNvSpPr txBox="1">
            <a:spLocks/>
          </p:cNvSpPr>
          <p:nvPr/>
        </p:nvSpPr>
        <p:spPr>
          <a:xfrm rot="10800000" flipV="1">
            <a:off x="11524693" y="6366598"/>
            <a:ext cx="263853" cy="261610"/>
          </a:xfrm>
          <a:prstGeom prst="rect">
            <a:avLst/>
          </a:prstGeom>
          <a:ln w="12700">
            <a:miter lim="400000"/>
          </a:ln>
        </p:spPr>
        <p:txBody>
          <a:bodyPr wrap="none" lIns="45719" rIns="45719" anchor="ctr">
            <a:spAutoFit/>
          </a:bodyPr>
          <a:lstStyle>
            <a:defPPr>
              <a:defRPr lang="en-US"/>
            </a:defPPr>
            <a:lvl1pPr marL="0" algn="r" defTabSz="914400" rtl="0" eaLnBrk="1" latinLnBrk="0" hangingPunct="1">
              <a:defRPr sz="1100" b="0" i="0" kern="1200">
                <a:solidFill>
                  <a:schemeClr val="bg1">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CB4B4D-7CA3-9044-876B-883B54F8677D}" type="slidenum">
              <a:rPr lang="en-CA" smtClean="0"/>
              <a:pPr/>
              <a:t>9</a:t>
            </a:fld>
            <a:endParaRPr lang="en-CA"/>
          </a:p>
        </p:txBody>
      </p:sp>
      <p:cxnSp>
        <p:nvCxnSpPr>
          <p:cNvPr id="76" name="Straight Arrow Connector 75">
            <a:extLst>
              <a:ext uri="{FF2B5EF4-FFF2-40B4-BE49-F238E27FC236}">
                <a16:creationId xmlns:a16="http://schemas.microsoft.com/office/drawing/2014/main" id="{DEB8F2C3-BC3D-48ED-7197-10D3E1CC2EDE}"/>
              </a:ext>
            </a:extLst>
          </p:cNvPr>
          <p:cNvCxnSpPr>
            <a:cxnSpLocks/>
          </p:cNvCxnSpPr>
          <p:nvPr/>
        </p:nvCxnSpPr>
        <p:spPr>
          <a:xfrm>
            <a:off x="7570262" y="3119636"/>
            <a:ext cx="0" cy="418956"/>
          </a:xfrm>
          <a:prstGeom prst="straightConnector1">
            <a:avLst/>
          </a:prstGeom>
          <a:noFill/>
          <a:ln w="19050" cap="flat" cmpd="sng" algn="ctr">
            <a:solidFill>
              <a:schemeClr val="accent3"/>
            </a:solidFill>
            <a:prstDash val="solid"/>
            <a:headEnd type="none" w="med" len="med"/>
            <a:tailEnd type="arrow" w="sm" len="sm"/>
          </a:ln>
          <a:effectLst/>
        </p:spPr>
      </p:cxnSp>
      <p:cxnSp>
        <p:nvCxnSpPr>
          <p:cNvPr id="77" name="Straight Arrow Connector 76">
            <a:extLst>
              <a:ext uri="{FF2B5EF4-FFF2-40B4-BE49-F238E27FC236}">
                <a16:creationId xmlns:a16="http://schemas.microsoft.com/office/drawing/2014/main" id="{2546D422-5B35-449E-EC4E-5D86905AF480}"/>
              </a:ext>
            </a:extLst>
          </p:cNvPr>
          <p:cNvCxnSpPr>
            <a:cxnSpLocks/>
          </p:cNvCxnSpPr>
          <p:nvPr/>
        </p:nvCxnSpPr>
        <p:spPr>
          <a:xfrm>
            <a:off x="7570262" y="3997072"/>
            <a:ext cx="0" cy="418956"/>
          </a:xfrm>
          <a:prstGeom prst="straightConnector1">
            <a:avLst/>
          </a:prstGeom>
          <a:noFill/>
          <a:ln w="19050" cap="flat" cmpd="sng" algn="ctr">
            <a:solidFill>
              <a:schemeClr val="accent3"/>
            </a:solidFill>
            <a:prstDash val="solid"/>
            <a:headEnd type="none" w="med" len="med"/>
            <a:tailEnd type="arrow" w="sm" len="sm"/>
          </a:ln>
          <a:effectLst/>
        </p:spPr>
      </p:cxnSp>
      <p:cxnSp>
        <p:nvCxnSpPr>
          <p:cNvPr id="78" name="Straight Arrow Connector 77">
            <a:extLst>
              <a:ext uri="{FF2B5EF4-FFF2-40B4-BE49-F238E27FC236}">
                <a16:creationId xmlns:a16="http://schemas.microsoft.com/office/drawing/2014/main" id="{36ABEC9B-0E20-B0FC-92CB-6741F5BC8165}"/>
              </a:ext>
            </a:extLst>
          </p:cNvPr>
          <p:cNvCxnSpPr>
            <a:cxnSpLocks/>
          </p:cNvCxnSpPr>
          <p:nvPr/>
        </p:nvCxnSpPr>
        <p:spPr>
          <a:xfrm>
            <a:off x="7570262" y="4871452"/>
            <a:ext cx="0" cy="418956"/>
          </a:xfrm>
          <a:prstGeom prst="straightConnector1">
            <a:avLst/>
          </a:prstGeom>
          <a:noFill/>
          <a:ln w="19050" cap="flat" cmpd="sng" algn="ctr">
            <a:solidFill>
              <a:schemeClr val="accent3"/>
            </a:solidFill>
            <a:prstDash val="solid"/>
            <a:headEnd type="none" w="med" len="med"/>
            <a:tailEnd type="arrow" w="sm" len="sm"/>
          </a:ln>
          <a:effectLst/>
        </p:spPr>
      </p:cxnSp>
      <p:sp>
        <p:nvSpPr>
          <p:cNvPr id="66" name="Rectangle 65">
            <a:extLst>
              <a:ext uri="{FF2B5EF4-FFF2-40B4-BE49-F238E27FC236}">
                <a16:creationId xmlns:a16="http://schemas.microsoft.com/office/drawing/2014/main" id="{9E825301-AF08-0C50-B264-A46540796EB8}"/>
              </a:ext>
            </a:extLst>
          </p:cNvPr>
          <p:cNvSpPr/>
          <p:nvPr/>
        </p:nvSpPr>
        <p:spPr>
          <a:xfrm>
            <a:off x="6496364" y="5282458"/>
            <a:ext cx="2116859" cy="598655"/>
          </a:xfrm>
          <a:prstGeom prst="rect">
            <a:avLst/>
          </a:prstGeom>
          <a:solidFill>
            <a:schemeClr val="accent1"/>
          </a:solidFill>
          <a:ln w="34925" cap="flat" cmpd="sng" algn="ctr">
            <a:noFill/>
            <a:prstDash val="solid"/>
          </a:ln>
          <a:effectLst/>
        </p:spPr>
        <p:txBody>
          <a:bodyPr rtlCol="0" anchor="ctr"/>
          <a:lstStyle/>
          <a:p>
            <a:pPr algn="ctr" defTabSz="1219170"/>
            <a:r>
              <a:rPr lang="en-US" sz="1600" kern="0">
                <a:solidFill>
                  <a:sysClr val="window" lastClr="FFFFFF"/>
                </a:solidFill>
                <a:latin typeface="Arial"/>
              </a:rPr>
              <a:t>Connected product</a:t>
            </a:r>
          </a:p>
        </p:txBody>
      </p:sp>
      <p:sp>
        <p:nvSpPr>
          <p:cNvPr id="54" name="Rectangle 53">
            <a:extLst>
              <a:ext uri="{FF2B5EF4-FFF2-40B4-BE49-F238E27FC236}">
                <a16:creationId xmlns:a16="http://schemas.microsoft.com/office/drawing/2014/main" id="{396D83E6-B874-09CF-4E7D-218CDADAA2D2}"/>
              </a:ext>
            </a:extLst>
          </p:cNvPr>
          <p:cNvSpPr/>
          <p:nvPr/>
        </p:nvSpPr>
        <p:spPr>
          <a:xfrm>
            <a:off x="6511833" y="1790187"/>
            <a:ext cx="2116858" cy="556918"/>
          </a:xfrm>
          <a:prstGeom prst="rect">
            <a:avLst/>
          </a:prstGeom>
          <a:solidFill>
            <a:schemeClr val="accent1"/>
          </a:solidFill>
          <a:ln w="34925"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a:ln>
                  <a:noFill/>
                </a:ln>
                <a:solidFill>
                  <a:sysClr val="window" lastClr="FFFFFF"/>
                </a:solidFill>
                <a:effectLst/>
                <a:uLnTx/>
                <a:uFillTx/>
                <a:latin typeface="Arial"/>
                <a:ea typeface="+mn-ea"/>
                <a:cs typeface="+mn-cs"/>
              </a:rPr>
              <a:t>Tooling</a:t>
            </a:r>
          </a:p>
        </p:txBody>
      </p:sp>
      <p:sp>
        <p:nvSpPr>
          <p:cNvPr id="46" name="Rectangle 45">
            <a:extLst>
              <a:ext uri="{FF2B5EF4-FFF2-40B4-BE49-F238E27FC236}">
                <a16:creationId xmlns:a16="http://schemas.microsoft.com/office/drawing/2014/main" id="{BDFA53C7-FE5D-5009-C66C-96B2BBD7D73C}"/>
              </a:ext>
            </a:extLst>
          </p:cNvPr>
          <p:cNvSpPr/>
          <p:nvPr/>
        </p:nvSpPr>
        <p:spPr>
          <a:xfrm>
            <a:off x="6511833" y="2663255"/>
            <a:ext cx="2116858" cy="556917"/>
          </a:xfrm>
          <a:prstGeom prst="rect">
            <a:avLst/>
          </a:prstGeom>
          <a:solidFill>
            <a:schemeClr val="accent1"/>
          </a:solidFill>
          <a:ln w="34925" cap="flat" cmpd="sng" algn="ctr">
            <a:noFill/>
            <a:prstDash val="solid"/>
          </a:ln>
          <a:effectLst/>
        </p:spPr>
        <p:txBody>
          <a:bodyPr rtlCol="0" anchor="ctr"/>
          <a:lstStyle/>
          <a:p>
            <a:pPr algn="ctr" defTabSz="1219170"/>
            <a:r>
              <a:rPr lang="en-US" sz="1600" kern="0">
                <a:solidFill>
                  <a:sysClr val="window" lastClr="FFFFFF"/>
                </a:solidFill>
                <a:latin typeface="Arial"/>
              </a:rPr>
              <a:t>Development</a:t>
            </a:r>
          </a:p>
        </p:txBody>
      </p:sp>
      <p:sp>
        <p:nvSpPr>
          <p:cNvPr id="36" name="Rectangle 35">
            <a:extLst>
              <a:ext uri="{FF2B5EF4-FFF2-40B4-BE49-F238E27FC236}">
                <a16:creationId xmlns:a16="http://schemas.microsoft.com/office/drawing/2014/main" id="{24B17332-EB7E-8737-947E-E624D65BD61B}"/>
              </a:ext>
            </a:extLst>
          </p:cNvPr>
          <p:cNvSpPr/>
          <p:nvPr/>
        </p:nvSpPr>
        <p:spPr>
          <a:xfrm>
            <a:off x="6511833" y="4409390"/>
            <a:ext cx="2116857" cy="556917"/>
          </a:xfrm>
          <a:prstGeom prst="rect">
            <a:avLst/>
          </a:prstGeom>
          <a:solidFill>
            <a:schemeClr val="accent1"/>
          </a:solidFill>
          <a:ln w="34925" cap="flat" cmpd="sng" algn="ctr">
            <a:noFill/>
            <a:prstDash val="solid"/>
          </a:ln>
          <a:effectLst/>
        </p:spPr>
        <p:txBody>
          <a:bodyPr rtlCol="0" anchor="ctr"/>
          <a:lstStyle/>
          <a:p>
            <a:pPr algn="ctr" defTabSz="1219170"/>
            <a:r>
              <a:rPr lang="en-US" sz="1600" kern="0">
                <a:solidFill>
                  <a:sysClr val="window" lastClr="FFFFFF"/>
                </a:solidFill>
                <a:latin typeface="Arial"/>
              </a:rPr>
              <a:t>Device distribution</a:t>
            </a:r>
          </a:p>
        </p:txBody>
      </p:sp>
      <p:sp>
        <p:nvSpPr>
          <p:cNvPr id="27" name="Rectangle 26">
            <a:extLst>
              <a:ext uri="{FF2B5EF4-FFF2-40B4-BE49-F238E27FC236}">
                <a16:creationId xmlns:a16="http://schemas.microsoft.com/office/drawing/2014/main" id="{13789CFF-B9E4-8CB0-F558-82B735A93827}"/>
              </a:ext>
            </a:extLst>
          </p:cNvPr>
          <p:cNvSpPr/>
          <p:nvPr/>
        </p:nvSpPr>
        <p:spPr>
          <a:xfrm>
            <a:off x="6511834" y="3536322"/>
            <a:ext cx="2116857" cy="556918"/>
          </a:xfrm>
          <a:prstGeom prst="rect">
            <a:avLst/>
          </a:prstGeom>
          <a:solidFill>
            <a:schemeClr val="accent1"/>
          </a:solidFill>
          <a:ln w="34925" cap="flat" cmpd="sng" algn="ctr">
            <a:noFill/>
            <a:prstDash val="solid"/>
          </a:ln>
          <a:effectLst/>
        </p:spPr>
        <p:txBody>
          <a:bodyPr rtlCol="0" anchor="ctr"/>
          <a:lstStyle/>
          <a:p>
            <a:pPr algn="ctr" defTabSz="1219170"/>
            <a:r>
              <a:rPr lang="en-US" sz="1600" kern="0">
                <a:solidFill>
                  <a:sysClr val="window" lastClr="FFFFFF"/>
                </a:solidFill>
                <a:latin typeface="Arial"/>
              </a:rPr>
              <a:t>Manufacturing</a:t>
            </a:r>
          </a:p>
        </p:txBody>
      </p:sp>
      <p:sp>
        <p:nvSpPr>
          <p:cNvPr id="79" name="TextBox 78">
            <a:extLst>
              <a:ext uri="{FF2B5EF4-FFF2-40B4-BE49-F238E27FC236}">
                <a16:creationId xmlns:a16="http://schemas.microsoft.com/office/drawing/2014/main" id="{60B29E3B-59F5-373C-6E99-16702EDC0F2F}"/>
              </a:ext>
            </a:extLst>
          </p:cNvPr>
          <p:cNvSpPr txBox="1"/>
          <p:nvPr/>
        </p:nvSpPr>
        <p:spPr>
          <a:xfrm>
            <a:off x="4741395" y="2605668"/>
            <a:ext cx="1188176" cy="430887"/>
          </a:xfrm>
          <a:prstGeom prst="rect">
            <a:avLst/>
          </a:prstGeom>
          <a:noFill/>
          <a:ln>
            <a:noFill/>
          </a:ln>
        </p:spPr>
        <p:txBody>
          <a:bodyPr wrap="square" rtlCol="0">
            <a:spAutoFit/>
          </a:bodyPr>
          <a:lstStyle/>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OVER PRODUCTION</a:t>
            </a:r>
          </a:p>
        </p:txBody>
      </p:sp>
      <p:sp>
        <p:nvSpPr>
          <p:cNvPr id="42" name="Rectangle 41">
            <a:extLst>
              <a:ext uri="{FF2B5EF4-FFF2-40B4-BE49-F238E27FC236}">
                <a16:creationId xmlns:a16="http://schemas.microsoft.com/office/drawing/2014/main" id="{C83C02CA-AEA0-ED63-4227-E111B75CA2A4}"/>
              </a:ext>
            </a:extLst>
          </p:cNvPr>
          <p:cNvSpPr/>
          <p:nvPr/>
        </p:nvSpPr>
        <p:spPr>
          <a:xfrm>
            <a:off x="9013942" y="3123619"/>
            <a:ext cx="2073158" cy="556917"/>
          </a:xfrm>
          <a:prstGeom prst="rect">
            <a:avLst/>
          </a:prstGeom>
          <a:solidFill>
            <a:schemeClr val="accent4"/>
          </a:solidFill>
          <a:ln w="34925" cap="flat" cmpd="sng" algn="ctr">
            <a:noFill/>
            <a:prstDash val="solid"/>
          </a:ln>
          <a:effectLst/>
        </p:spPr>
        <p:txBody>
          <a:bodyPr rtlCol="0" anchor="ctr"/>
          <a:lstStyle/>
          <a:p>
            <a:pPr algn="ctr" defTabSz="1219170"/>
            <a:r>
              <a:rPr lang="en-US" sz="1600" kern="0">
                <a:solidFill>
                  <a:sysClr val="window" lastClr="FFFFFF"/>
                </a:solidFill>
                <a:latin typeface="Arial"/>
              </a:rPr>
              <a:t>3</a:t>
            </a:r>
            <a:r>
              <a:rPr lang="en-US" sz="1600" kern="0" baseline="30000">
                <a:solidFill>
                  <a:sysClr val="window" lastClr="FFFFFF"/>
                </a:solidFill>
                <a:latin typeface="Arial"/>
              </a:rPr>
              <a:t>rd</a:t>
            </a:r>
            <a:r>
              <a:rPr lang="en-US" sz="1600" kern="0">
                <a:solidFill>
                  <a:sysClr val="window" lastClr="FFFFFF"/>
                </a:solidFill>
                <a:latin typeface="Arial"/>
              </a:rPr>
              <a:t>-party software</a:t>
            </a:r>
          </a:p>
        </p:txBody>
      </p:sp>
    </p:spTree>
    <p:extLst>
      <p:ext uri="{BB962C8B-B14F-4D97-AF65-F5344CB8AC3E}">
        <p14:creationId xmlns:p14="http://schemas.microsoft.com/office/powerpoint/2010/main" val="179883711"/>
      </p:ext>
    </p:extLst>
  </p:cSld>
  <p:clrMapOvr>
    <a:masterClrMapping/>
  </p:clrMapOvr>
</p:sld>
</file>

<file path=ppt/theme/theme1.xml><?xml version="1.0" encoding="utf-8"?>
<a:theme xmlns:a="http://schemas.openxmlformats.org/drawingml/2006/main" name="Office Theme">
  <a:themeElements>
    <a:clrScheme name="Blackberry">
      <a:dk1>
        <a:srgbClr val="000000"/>
      </a:dk1>
      <a:lt1>
        <a:srgbClr val="FFFFFF"/>
      </a:lt1>
      <a:dk2>
        <a:srgbClr val="44546A"/>
      </a:dk2>
      <a:lt2>
        <a:srgbClr val="E7E6E6"/>
      </a:lt2>
      <a:accent1>
        <a:srgbClr val="1270C4"/>
      </a:accent1>
      <a:accent2>
        <a:srgbClr val="00359C"/>
      </a:accent2>
      <a:accent3>
        <a:srgbClr val="00023D"/>
      </a:accent3>
      <a:accent4>
        <a:srgbClr val="00359C"/>
      </a:accent4>
      <a:accent5>
        <a:srgbClr val="DA2028"/>
      </a:accent5>
      <a:accent6>
        <a:srgbClr val="009C56"/>
      </a:accent6>
      <a:hlink>
        <a:srgbClr val="F38C2B"/>
      </a:hlink>
      <a:folHlink>
        <a:srgbClr val="01BE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Blackberry">
      <a:dk1>
        <a:srgbClr val="000000"/>
      </a:dk1>
      <a:lt1>
        <a:srgbClr val="FFFFFF"/>
      </a:lt1>
      <a:dk2>
        <a:srgbClr val="44546A"/>
      </a:dk2>
      <a:lt2>
        <a:srgbClr val="E7E6E6"/>
      </a:lt2>
      <a:accent1>
        <a:srgbClr val="1270C4"/>
      </a:accent1>
      <a:accent2>
        <a:srgbClr val="00359C"/>
      </a:accent2>
      <a:accent3>
        <a:srgbClr val="00023D"/>
      </a:accent3>
      <a:accent4>
        <a:srgbClr val="00359C"/>
      </a:accent4>
      <a:accent5>
        <a:srgbClr val="DA2028"/>
      </a:accent5>
      <a:accent6>
        <a:srgbClr val="009C56"/>
      </a:accent6>
      <a:hlink>
        <a:srgbClr val="F38C2B"/>
      </a:hlink>
      <a:folHlink>
        <a:srgbClr val="01BE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edefcb-0a45-43d3-b276-3993fe89e6a0" xsi:nil="true"/>
    <lcf76f155ced4ddcb4097134ff3c332f xmlns="be4ffd10-862b-4370-816b-5a00132f2d18">
      <Terms xmlns="http://schemas.microsoft.com/office/infopath/2007/PartnerControls"/>
    </lcf76f155ced4ddcb4097134ff3c332f>
    <Date xmlns="be4ffd10-862b-4370-816b-5a00132f2d18" xsi:nil="true"/>
    <Version_x0020_number xmlns="be4ffd10-862b-4370-816b-5a00132f2d18">1</Version_x0020_number>
    <Description0 xmlns="be4ffd10-862b-4370-816b-5a00132f2d1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466FEE7D715904D8FAF22B74325E2E9" ma:contentTypeVersion="21" ma:contentTypeDescription="Create a new document." ma:contentTypeScope="" ma:versionID="387ea50701b14c05a34519ec9eb36066">
  <xsd:schema xmlns:xsd="http://www.w3.org/2001/XMLSchema" xmlns:xs="http://www.w3.org/2001/XMLSchema" xmlns:p="http://schemas.microsoft.com/office/2006/metadata/properties" xmlns:ns2="be4ffd10-862b-4370-816b-5a00132f2d18" xmlns:ns3="cdedefcb-0a45-43d3-b276-3993fe89e6a0" targetNamespace="http://schemas.microsoft.com/office/2006/metadata/properties" ma:root="true" ma:fieldsID="80cb588746569d3dc7b0e85aacefdc69" ns2:_="" ns3:_="">
    <xsd:import namespace="be4ffd10-862b-4370-816b-5a00132f2d18"/>
    <xsd:import namespace="cdedefcb-0a45-43d3-b276-3993fe89e6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2:MediaServiceOCR" minOccurs="0"/>
                <xsd:element ref="ns3:SharedWithDetails" minOccurs="0"/>
                <xsd:element ref="ns2:MediaServiceLocation" minOccurs="0"/>
                <xsd:element ref="ns2:MediaServiceGenerationTime" minOccurs="0"/>
                <xsd:element ref="ns2:MediaServiceEventHashCode" minOccurs="0"/>
                <xsd:element ref="ns2:Description0" minOccurs="0"/>
                <xsd:element ref="ns2:MediaServiceAutoKeyPoints" minOccurs="0"/>
                <xsd:element ref="ns2:MediaServiceKeyPoints" minOccurs="0"/>
                <xsd:element ref="ns2:Version_x0020_number"/>
                <xsd:element ref="ns2:Dat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4ffd10-862b-4370-816b-5a00132f2d1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escription0" ma:index="18" nillable="true" ma:displayName="Description" ma:internalName="Description0">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Version_x0020_number" ma:index="21" ma:displayName="Version number" ma:default="1" ma:description="Version number of document" ma:internalName="Version_x0020_number">
      <xsd:simpleType>
        <xsd:restriction base="dms:Text">
          <xsd:maxLength value="255"/>
        </xsd:restriction>
      </xsd:simpleType>
    </xsd:element>
    <xsd:element name="Date" ma:index="22" nillable="true" ma:displayName="Date" ma:format="DateOnly" ma:internalName="Date">
      <xsd:simpleType>
        <xsd:restriction base="dms:DateTime"/>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efbd4aa-c6d2-4b2d-b985-fe2a529cec1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dedefcb-0a45-43d3-b276-3993fe89e6a0"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ce556d8b-50cf-4186-b39f-4110a08fd307}" ma:internalName="TaxCatchAll" ma:showField="CatchAllData" ma:web="cdedefcb-0a45-43d3-b276-3993fe89e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D25BCC-E1C8-4F4C-B21C-11E7F3EB2C72}">
  <ds:schemaRefs>
    <ds:schemaRef ds:uri="be4ffd10-862b-4370-816b-5a00132f2d18"/>
    <ds:schemaRef ds:uri="cdedefcb-0a45-43d3-b276-3993fe89e6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4B76FCE-3DAF-4AF5-9D5B-01794B2E6934}">
  <ds:schemaRefs>
    <ds:schemaRef ds:uri="http://schemas.microsoft.com/sharepoint/v3/contenttype/forms"/>
  </ds:schemaRefs>
</ds:datastoreItem>
</file>

<file path=customXml/itemProps3.xml><?xml version="1.0" encoding="utf-8"?>
<ds:datastoreItem xmlns:ds="http://schemas.openxmlformats.org/officeDocument/2006/customXml" ds:itemID="{C390ACD5-1453-4CE5-95AA-E98A00D641E9}">
  <ds:schemaRefs>
    <ds:schemaRef ds:uri="be4ffd10-862b-4370-816b-5a00132f2d18"/>
    <ds:schemaRef ds:uri="cdedefcb-0a45-43d3-b276-3993fe89e6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4267</Words>
  <Application>Microsoft Office PowerPoint</Application>
  <PresentationFormat>Widescreen</PresentationFormat>
  <Paragraphs>513</Paragraphs>
  <Slides>15</Slides>
  <Notes>13</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Office Theme</vt:lpstr>
      <vt:lpstr>Custom Design</vt:lpstr>
      <vt:lpstr>PowerPoint Presentation</vt:lpstr>
      <vt:lpstr>PowerPoint Presentation</vt:lpstr>
      <vt:lpstr>PowerPoint Presentation</vt:lpstr>
      <vt:lpstr>Software Security – a rising concern</vt:lpstr>
      <vt:lpstr>Cybersecurity action plan</vt:lpstr>
      <vt:lpstr>Secure software assets across the supply chain</vt:lpstr>
      <vt:lpstr>PowerPoint Presentation</vt:lpstr>
      <vt:lpstr>Securing IoT Ecosystems</vt:lpstr>
      <vt:lpstr>Vulnerabilities can start deep in the supply chain</vt:lpstr>
      <vt:lpstr>Protect devices from both external and internal threats</vt:lpstr>
      <vt:lpstr>Proven tools for secure IoT device lifecycle management</vt:lpstr>
      <vt:lpstr>What’s next:  Quantum computing and Y2Q?</vt:lpstr>
      <vt:lpstr>Start Now!</vt:lpstr>
      <vt:lpstr>BlackBerry Certicom Quantum Resistant Signing Appliance Production ready with easy-to-leverage features for R&amp;D</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Jamie Willows</dc:creator>
  <cp:keywords/>
  <dc:description/>
  <cp:lastModifiedBy>Alison Canavan</cp:lastModifiedBy>
  <cp:revision>2</cp:revision>
  <dcterms:created xsi:type="dcterms:W3CDTF">2022-08-12T14:57:32Z</dcterms:created>
  <dcterms:modified xsi:type="dcterms:W3CDTF">2022-12-15T20:27:55Z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0x010100B466FEE7D715904D8FAF22B74325E2E9</vt:lpwstr>
  </property>
  <property fmtid="{D5CDD505-2E9C-101B-9397-08002B2CF9AE}" pid="3" name="MediaServiceImageTags">
    <vt:lpwstr/>
  </property>
</Properties>
</file>