
<file path=[Content_Types].xml><?xml version="1.0" encoding="utf-8"?>
<Types xmlns="http://schemas.openxmlformats.org/package/2006/content-types">
  <Default Extension="bin" ContentType="video/unknown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7" r:id="rId5"/>
  </p:sldMasterIdLst>
  <p:notesMasterIdLst>
    <p:notesMasterId r:id="rId31"/>
  </p:notesMasterIdLst>
  <p:sldIdLst>
    <p:sldId id="271" r:id="rId6"/>
    <p:sldId id="8492" r:id="rId7"/>
    <p:sldId id="8490" r:id="rId8"/>
    <p:sldId id="2964" r:id="rId9"/>
    <p:sldId id="2963" r:id="rId10"/>
    <p:sldId id="2965" r:id="rId11"/>
    <p:sldId id="5264" r:id="rId12"/>
    <p:sldId id="8495" r:id="rId13"/>
    <p:sldId id="8489" r:id="rId14"/>
    <p:sldId id="8491" r:id="rId15"/>
    <p:sldId id="2932" r:id="rId16"/>
    <p:sldId id="8497" r:id="rId17"/>
    <p:sldId id="2145705746" r:id="rId18"/>
    <p:sldId id="2145705745" r:id="rId19"/>
    <p:sldId id="8501" r:id="rId20"/>
    <p:sldId id="2145705744" r:id="rId21"/>
    <p:sldId id="5253" r:id="rId22"/>
    <p:sldId id="2145705747" r:id="rId23"/>
    <p:sldId id="5272" r:id="rId24"/>
    <p:sldId id="5252" r:id="rId25"/>
    <p:sldId id="8494" r:id="rId26"/>
    <p:sldId id="5304" r:id="rId27"/>
    <p:sldId id="2145705741" r:id="rId28"/>
    <p:sldId id="2145705742" r:id="rId29"/>
    <p:sldId id="43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8F1C235-03CA-6A47-B18F-EFEBCB69054D}">
          <p14:sldIdLst/>
        </p14:section>
        <p14:section name="Slide templates" id="{80873351-F468-4FEF-83F3-8767334AA8AE}">
          <p14:sldIdLst>
            <p14:sldId id="271"/>
            <p14:sldId id="8492"/>
            <p14:sldId id="8490"/>
            <p14:sldId id="2964"/>
            <p14:sldId id="2963"/>
            <p14:sldId id="2965"/>
            <p14:sldId id="5264"/>
            <p14:sldId id="8495"/>
            <p14:sldId id="8489"/>
            <p14:sldId id="8491"/>
            <p14:sldId id="2932"/>
            <p14:sldId id="8497"/>
            <p14:sldId id="2145705746"/>
            <p14:sldId id="2145705745"/>
            <p14:sldId id="8501"/>
            <p14:sldId id="2145705744"/>
            <p14:sldId id="5253"/>
            <p14:sldId id="2145705747"/>
            <p14:sldId id="5272"/>
            <p14:sldId id="5252"/>
            <p14:sldId id="8494"/>
            <p14:sldId id="5304"/>
            <p14:sldId id="2145705741"/>
            <p14:sldId id="2145705742"/>
            <p14:sldId id="43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207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747" userDrawn="1">
          <p15:clr>
            <a:srgbClr val="A4A3A4"/>
          </p15:clr>
        </p15:guide>
        <p15:guide id="4" orient="horz" pos="2273" userDrawn="1">
          <p15:clr>
            <a:srgbClr val="A4A3A4"/>
          </p15:clr>
        </p15:guide>
        <p15:guide id="5" orient="horz" pos="1502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345FFEA-78E0-C7AD-AB97-04961549281E}" name="Carolyn Harman RGD" initials="CHR" userId="c7d49f3f7319a244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BEFF"/>
    <a:srgbClr val="89D6F7"/>
    <a:srgbClr val="01359C"/>
    <a:srgbClr val="1371DC"/>
    <a:srgbClr val="01033E"/>
    <a:srgbClr val="A1EFF7"/>
    <a:srgbClr val="7D7D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90" y="162"/>
      </p:cViewPr>
      <p:guideLst>
        <p:guide orient="horz" pos="1207"/>
        <p:guide pos="3840"/>
        <p:guide pos="4747"/>
        <p:guide orient="horz" pos="2273"/>
        <p:guide orient="horz" pos="150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4A3A2AD5-14E7-4D4F-AA1B-07C3D7FF1FB5}" type="datetimeFigureOut">
              <a:rPr lang="en-US" smtClean="0"/>
              <a:pPr/>
              <a:t>12/7/2022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E4D71C5D-9F06-8142-AC61-5E8BDE4B2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919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Jw</a:t>
            </a:r>
            <a:r>
              <a:rPr lang="en-US"/>
              <a:t> notes</a:t>
            </a:r>
          </a:p>
          <a:p>
            <a:r>
              <a:rPr lang="en-US"/>
              <a:t>-- Inconsistency between this slide and slide 11 (7 of 7 tier 1s while slide 11 says 7/8 tier 1s)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D71C5D-9F06-8142-AC61-5E8BDE4B285A}" type="slidenum">
              <a:rPr kumimoji="0" lang="en-US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2907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71C5D-9F06-8142-AC61-5E8BDE4B285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020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71C5D-9F06-8142-AC61-5E8BDE4B285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1001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1C09E2-5C8D-0D48-A6A4-0CFFECA288D2}" type="slidenum">
              <a:rPr kumimoji="0" lang="en-US" sz="13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3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3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13775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1C09E2-5C8D-0D48-A6A4-0CFFECA288D2}" type="slidenum">
              <a:rPr kumimoji="0" lang="en-US" sz="13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3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3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389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F36FB-4C65-732E-D4B7-FDB1DDC9A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A9C89C-7220-BCFB-F110-74FEE815F4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pPr/>
              <a:t>‹#›</a:t>
            </a:fld>
            <a:endParaRPr lang="en-CA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6337D50-076A-E870-B45A-217CED5A31D4}"/>
              </a:ext>
            </a:extLst>
          </p:cNvPr>
          <p:cNvCxnSpPr>
            <a:cxnSpLocks/>
          </p:cNvCxnSpPr>
          <p:nvPr userDrawn="1"/>
        </p:nvCxnSpPr>
        <p:spPr>
          <a:xfrm>
            <a:off x="442913" y="445325"/>
            <a:ext cx="0" cy="1193470"/>
          </a:xfrm>
          <a:prstGeom prst="line">
            <a:avLst/>
          </a:prstGeom>
          <a:ln w="25400">
            <a:gradFill>
              <a:gsLst>
                <a:gs pos="0">
                  <a:srgbClr val="01BEFF"/>
                </a:gs>
                <a:gs pos="100000">
                  <a:srgbClr val="1371DC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05773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>
            <a:extLst>
              <a:ext uri="{FF2B5EF4-FFF2-40B4-BE49-F238E27FC236}">
                <a16:creationId xmlns:a16="http://schemas.microsoft.com/office/drawing/2014/main" id="{9762F31B-DC0B-C963-FAFF-DDA3CD05F041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 rot="10800000" flipV="1">
            <a:off x="11524693" y="6332223"/>
            <a:ext cx="263853" cy="26161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1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55B2F7-D843-C133-BEB5-5CD0AD450E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1418EE70-C842-9B73-5114-0767807A55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922087"/>
            <a:ext cx="3340100" cy="3937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5119B4C-CFB2-6272-4D03-F5F08D103F75}"/>
              </a:ext>
            </a:extLst>
          </p:cNvPr>
          <p:cNvCxnSpPr>
            <a:cxnSpLocks/>
          </p:cNvCxnSpPr>
          <p:nvPr userDrawn="1"/>
        </p:nvCxnSpPr>
        <p:spPr>
          <a:xfrm>
            <a:off x="913541" y="2081048"/>
            <a:ext cx="0" cy="1738199"/>
          </a:xfrm>
          <a:prstGeom prst="line">
            <a:avLst/>
          </a:prstGeom>
          <a:ln w="25400">
            <a:gradFill>
              <a:gsLst>
                <a:gs pos="0">
                  <a:srgbClr val="01BEFF"/>
                </a:gs>
                <a:gs pos="100000">
                  <a:srgbClr val="1371DC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58BE18E-458C-DAC3-7B1A-AC4605520D42}"/>
              </a:ext>
            </a:extLst>
          </p:cNvPr>
          <p:cNvSpPr txBox="1"/>
          <p:nvPr userDrawn="1"/>
        </p:nvSpPr>
        <p:spPr>
          <a:xfrm>
            <a:off x="1386507" y="2081048"/>
            <a:ext cx="3768560" cy="1862048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>
              <a:lnSpc>
                <a:spcPts val="4600"/>
              </a:lnSpc>
            </a:pPr>
            <a:r>
              <a:rPr lang="en-US"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846576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M_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159AD-CE7E-8B49-19C3-3AB03AA73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3059"/>
            <a:ext cx="10515600" cy="1325563"/>
          </a:xfrm>
          <a:prstGeom prst="rect">
            <a:avLst/>
          </a:prstGeom>
        </p:spPr>
        <p:txBody>
          <a:bodyPr lIns="0"/>
          <a:lstStyle>
            <a:lvl1pPr>
              <a:defRPr sz="3100" b="0" i="0">
                <a:solidFill>
                  <a:srgbClr val="1371D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D731DB-CB64-E448-98AA-EBD2C5BCFA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C4DCB5D-CC44-041D-1BA2-E4190E703A2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7197" y="439740"/>
            <a:ext cx="8034336" cy="279930"/>
          </a:xfrm>
          <a:prstGeom prst="rect">
            <a:avLst/>
          </a:prstGeom>
          <a:noFill/>
        </p:spPr>
        <p:txBody>
          <a:bodyPr wrap="square" lIns="0" tIns="0" rIns="0" rtlCol="0" anchor="t" anchorCtr="0">
            <a:noAutofit/>
          </a:bodyPr>
          <a:lstStyle>
            <a:lvl1pPr marL="0" indent="0">
              <a:buNone/>
              <a:defRPr lang="en-US" sz="1300" b="1">
                <a:solidFill>
                  <a:srgbClr val="0103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>
              <a:lnSpc>
                <a:spcPts val="2000"/>
              </a:lnSpc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09716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167037" y="6379109"/>
            <a:ext cx="27432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b="0" i="0">
                <a:solidFill>
                  <a:schemeClr val="tx2"/>
                </a:solidFill>
                <a:latin typeface="Arial" panose="020B0604020202020204" pitchFamily="34" charset="0"/>
              </a:rPr>
              <a:t>© 2022 </a:t>
            </a:r>
            <a:r>
              <a:rPr lang="en-US" sz="700" b="0" i="0" baseline="0">
                <a:solidFill>
                  <a:schemeClr val="tx2"/>
                </a:solidFill>
                <a:latin typeface="Arial" panose="020B0604020202020204" pitchFamily="34" charset="0"/>
              </a:rPr>
              <a:t>BlackBerry QNX</a:t>
            </a:r>
            <a:r>
              <a:rPr lang="en-US" sz="700" b="0" i="0">
                <a:solidFill>
                  <a:schemeClr val="tx2"/>
                </a:solidFill>
                <a:latin typeface="Arial" panose="020B0604020202020204" pitchFamily="34" charset="0"/>
              </a:rPr>
              <a:t>. All Rights Reserved.</a:t>
            </a:r>
          </a:p>
        </p:txBody>
      </p:sp>
      <p:sp>
        <p:nvSpPr>
          <p:cNvPr id="8" name="Title 37">
            <a:extLst>
              <a:ext uri="{FF2B5EF4-FFF2-40B4-BE49-F238E27FC236}">
                <a16:creationId xmlns:a16="http://schemas.microsoft.com/office/drawing/2014/main" id="{BE025984-BC54-9F47-8347-9FE214CDB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663883"/>
            <a:ext cx="10433319" cy="76328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32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424003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Bullets_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464733-F5BB-8145-8AF5-FC6B3803E02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9000"/>
          </a:blip>
          <a:stretch>
            <a:fillRect/>
          </a:stretch>
        </p:blipFill>
        <p:spPr>
          <a:xfrm flipH="1">
            <a:off x="10526015" y="4056068"/>
            <a:ext cx="3987800" cy="5410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F27846-993D-7849-8EDF-1BC86695940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6000"/>
          </a:blip>
          <a:stretch>
            <a:fillRect/>
          </a:stretch>
        </p:blipFill>
        <p:spPr>
          <a:xfrm>
            <a:off x="9982200" y="-4125412"/>
            <a:ext cx="7691629" cy="11603624"/>
          </a:xfrm>
          <a:prstGeom prst="rect">
            <a:avLst/>
          </a:prstGeom>
        </p:spPr>
      </p:pic>
      <p:sp>
        <p:nvSpPr>
          <p:cNvPr id="14" name="Slide Number Placeholder 4"/>
          <p:cNvSpPr txBox="1">
            <a:spLocks noGrp="1"/>
          </p:cNvSpPr>
          <p:nvPr/>
        </p:nvSpPr>
        <p:spPr bwMode="auto">
          <a:xfrm rot="10800000" flipV="1">
            <a:off x="5892158" y="6445281"/>
            <a:ext cx="407687" cy="2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r" defTabSz="914377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D0805C-640A-49D9-81A6-59BD7BEBF471}" type="slidenum">
              <a:rPr kumimoji="0" lang="en-US" sz="700" b="0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</a:rPr>
              <a:pPr marL="0" marR="0" lvl="0" indent="0" algn="r" defTabSz="914377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67037" y="6379109"/>
            <a:ext cx="27432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b="0" i="0">
                <a:solidFill>
                  <a:schemeClr val="bg1"/>
                </a:solidFill>
                <a:latin typeface="Arial" panose="020B0604020202020204" pitchFamily="34" charset="0"/>
              </a:rPr>
              <a:t>© 2020 </a:t>
            </a:r>
            <a:r>
              <a:rPr lang="en-US" sz="700" b="0" i="0" baseline="0">
                <a:solidFill>
                  <a:schemeClr val="bg1"/>
                </a:solidFill>
                <a:latin typeface="Arial" panose="020B0604020202020204" pitchFamily="34" charset="0"/>
              </a:rPr>
              <a:t>BlackBerry QNX</a:t>
            </a:r>
            <a:r>
              <a:rPr lang="en-US" sz="700" b="0" i="0">
                <a:solidFill>
                  <a:schemeClr val="bg1"/>
                </a:solidFill>
                <a:latin typeface="Arial" panose="020B0604020202020204" pitchFamily="34" charset="0"/>
              </a:rPr>
              <a:t>. All Rights Reserved.</a:t>
            </a:r>
          </a:p>
        </p:txBody>
      </p:sp>
      <p:sp>
        <p:nvSpPr>
          <p:cNvPr id="8" name="Title 37">
            <a:extLst>
              <a:ext uri="{FF2B5EF4-FFF2-40B4-BE49-F238E27FC236}">
                <a16:creationId xmlns:a16="http://schemas.microsoft.com/office/drawing/2014/main" id="{BE025984-BC54-9F47-8347-9FE214CDB4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1" y="663883"/>
            <a:ext cx="10433319" cy="763285"/>
          </a:xfrm>
        </p:spPr>
        <p:txBody>
          <a:bodyPr anchor="t" anchorCtr="0"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and edit Master title style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B4BD2DB7-1B7D-DF46-AEBA-63AC197725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482" y="1676400"/>
            <a:ext cx="10433319" cy="3810000"/>
          </a:xfrm>
          <a:prstGeom prst="rect">
            <a:avLst/>
          </a:prstGeom>
        </p:spPr>
        <p:txBody>
          <a:bodyPr/>
          <a:lstStyle>
            <a:lvl1pPr marL="45719" indent="0">
              <a:lnSpc>
                <a:spcPct val="100000"/>
              </a:lnSpc>
              <a:spcBef>
                <a:spcPts val="600"/>
              </a:spcBef>
              <a:buClr>
                <a:schemeClr val="accent4"/>
              </a:buClr>
              <a:buFontTx/>
              <a:buNone/>
              <a:defRPr sz="2400" b="0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571486" indent="-334954">
              <a:lnSpc>
                <a:spcPct val="100000"/>
              </a:lnSpc>
              <a:spcBef>
                <a:spcPts val="6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b="0" i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028674" indent="-288918">
              <a:lnSpc>
                <a:spcPct val="100000"/>
              </a:lnSpc>
              <a:spcBef>
                <a:spcPts val="600"/>
              </a:spcBef>
              <a:buClr>
                <a:schemeClr val="accent4"/>
              </a:buClr>
              <a:buFont typeface="Arial" panose="020B0604020202020204" pitchFamily="34" charset="0"/>
              <a:buChar char="−"/>
              <a:defRPr sz="1600" b="0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685783" indent="-118869">
              <a:lnSpc>
                <a:spcPct val="130000"/>
              </a:lnSpc>
              <a:spcBef>
                <a:spcPts val="600"/>
              </a:spcBef>
              <a:buClr>
                <a:schemeClr val="accent4"/>
              </a:buClr>
              <a:buFont typeface="Wingdings" charset="2"/>
              <a:buChar char="§"/>
              <a:defRPr sz="1000">
                <a:solidFill>
                  <a:schemeClr val="bg1"/>
                </a:solidFill>
              </a:defRPr>
            </a:lvl4pPr>
            <a:lvl5pPr marL="868658" indent="-118869">
              <a:lnSpc>
                <a:spcPct val="100000"/>
              </a:lnSpc>
              <a:spcBef>
                <a:spcPts val="600"/>
              </a:spcBef>
              <a:buClr>
                <a:schemeClr val="accent4"/>
              </a:buClr>
              <a:buFont typeface="Wingdings" charset="2"/>
              <a:buChar char="§"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954B14-A679-1E49-8775-A4AE5709AD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390330"/>
            <a:ext cx="1337733" cy="16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61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Divider_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1295400" y="3060310"/>
            <a:ext cx="5486400" cy="1450975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>
              <a:defRPr sz="4200" b="0" i="0" baseline="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Presentation Section</a:t>
            </a:r>
            <a:br>
              <a:rPr lang="en-US"/>
            </a:br>
            <a:r>
              <a:rPr lang="en-US"/>
              <a:t>Divider Title</a:t>
            </a:r>
          </a:p>
        </p:txBody>
      </p:sp>
      <p:sp>
        <p:nvSpPr>
          <p:cNvPr id="1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95400" y="4695325"/>
            <a:ext cx="10363200" cy="6858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 b="0" i="0" baseline="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Subtitle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7326DB-2FE6-8C42-B924-3A065C06F76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6000"/>
          </a:blip>
          <a:stretch>
            <a:fillRect/>
          </a:stretch>
        </p:blipFill>
        <p:spPr>
          <a:xfrm>
            <a:off x="8718720" y="-2372812"/>
            <a:ext cx="7691629" cy="116036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6FAAC3-84F1-2D4B-BE93-674CCB973E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1961" y="3055027"/>
            <a:ext cx="4385545" cy="516754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2170A23-083E-0D44-87F3-4B79728C980D}"/>
              </a:ext>
            </a:extLst>
          </p:cNvPr>
          <p:cNvSpPr txBox="1"/>
          <p:nvPr/>
        </p:nvSpPr>
        <p:spPr>
          <a:xfrm>
            <a:off x="7239000" y="6372674"/>
            <a:ext cx="27432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b="0" i="0">
                <a:solidFill>
                  <a:schemeClr val="bg1"/>
                </a:solidFill>
                <a:latin typeface="Arial" panose="020B0604020202020204" pitchFamily="34" charset="0"/>
              </a:rPr>
              <a:t>© 2022 </a:t>
            </a:r>
            <a:r>
              <a:rPr lang="en-US" sz="700" b="0" i="0" baseline="0">
                <a:solidFill>
                  <a:schemeClr val="bg1"/>
                </a:solidFill>
                <a:latin typeface="Arial" panose="020B0604020202020204" pitchFamily="34" charset="0"/>
              </a:rPr>
              <a:t>BlackBerry QNX</a:t>
            </a:r>
            <a:r>
              <a:rPr lang="en-US" sz="700" b="0" i="0">
                <a:solidFill>
                  <a:schemeClr val="bg1"/>
                </a:solidFill>
                <a:latin typeface="Arial" panose="020B0604020202020204" pitchFamily="34" charset="0"/>
              </a:rPr>
              <a:t>. All Rights Reserved.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4195762-79CB-FD47-B6AA-2481BA41C4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390330"/>
            <a:ext cx="1337733" cy="16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5603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F36FB-4C65-732E-D4B7-FDB1DDC9A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A9C89C-7220-BCFB-F110-74FEE815F4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pPr/>
              <a:t>‹#›</a:t>
            </a:fld>
            <a:endParaRPr lang="en-CA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6337D50-076A-E870-B45A-217CED5A31D4}"/>
              </a:ext>
            </a:extLst>
          </p:cNvPr>
          <p:cNvCxnSpPr>
            <a:cxnSpLocks/>
          </p:cNvCxnSpPr>
          <p:nvPr userDrawn="1"/>
        </p:nvCxnSpPr>
        <p:spPr>
          <a:xfrm>
            <a:off x="442913" y="445325"/>
            <a:ext cx="0" cy="1193470"/>
          </a:xfrm>
          <a:prstGeom prst="line">
            <a:avLst/>
          </a:prstGeom>
          <a:ln w="25400">
            <a:gradFill>
              <a:gsLst>
                <a:gs pos="0">
                  <a:srgbClr val="01BEFF"/>
                </a:gs>
                <a:gs pos="100000">
                  <a:srgbClr val="1371DC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E1D17D5D-3646-9343-8325-D7985C1571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Slide Number">
            <a:extLst>
              <a:ext uri="{FF2B5EF4-FFF2-40B4-BE49-F238E27FC236}">
                <a16:creationId xmlns:a16="http://schemas.microsoft.com/office/drawing/2014/main" id="{C5615939-A4A3-491D-8692-510FBE1A0ECE}"/>
              </a:ext>
            </a:extLst>
          </p:cNvPr>
          <p:cNvSpPr txBox="1">
            <a:spLocks/>
          </p:cNvSpPr>
          <p:nvPr userDrawn="1"/>
        </p:nvSpPr>
        <p:spPr>
          <a:xfrm rot="10800000" flipV="1">
            <a:off x="11524693" y="6366598"/>
            <a:ext cx="263853" cy="26161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100" b="0" i="0" kern="12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A377ED37-E0DE-4748-B2AE-7415852594C4}"/>
              </a:ext>
            </a:extLst>
          </p:cNvPr>
          <p:cNvSpPr txBox="1"/>
          <p:nvPr userDrawn="1"/>
        </p:nvSpPr>
        <p:spPr>
          <a:xfrm>
            <a:off x="2071332" y="6400871"/>
            <a:ext cx="2651761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>
            <a:spAutoFit/>
          </a:bodyPr>
          <a:lstStyle>
            <a:lvl1pPr algn="r">
              <a:defRPr sz="700">
                <a:solidFill>
                  <a:srgbClr val="FFFFFF"/>
                </a:solidFill>
              </a:defRPr>
            </a:lvl1pPr>
          </a:lstStyle>
          <a:p>
            <a:pPr algn="l"/>
            <a:r>
              <a:rPr sz="800" b="0" i="0">
                <a:latin typeface="Arial" panose="020B0604020202020204" pitchFamily="34" charset="0"/>
                <a:cs typeface="Arial" panose="020B0604020202020204" pitchFamily="34" charset="0"/>
              </a:rPr>
              <a:t>© 202</a:t>
            </a:r>
            <a:r>
              <a:rPr lang="en-CA" sz="800" b="0" i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sz="800" b="0" i="0">
                <a:latin typeface="Arial" panose="020B0604020202020204" pitchFamily="34" charset="0"/>
                <a:cs typeface="Arial" panose="020B0604020202020204" pitchFamily="34" charset="0"/>
              </a:rPr>
              <a:t> BlackBerry </a:t>
            </a:r>
            <a:r>
              <a:rPr lang="en-CA" sz="800" b="0" i="0">
                <a:latin typeface="Arial" panose="020B0604020202020204" pitchFamily="34" charset="0"/>
                <a:cs typeface="Arial" panose="020B0604020202020204" pitchFamily="34" charset="0"/>
              </a:rPr>
              <a:t>Limited</a:t>
            </a:r>
            <a:r>
              <a:rPr sz="800" b="0" i="0">
                <a:latin typeface="Arial" panose="020B0604020202020204" pitchFamily="34" charset="0"/>
                <a:cs typeface="Arial" panose="020B0604020202020204" pitchFamily="34" charset="0"/>
              </a:rPr>
              <a:t>. All Rights Reserved.</a:t>
            </a:r>
          </a:p>
        </p:txBody>
      </p:sp>
      <p:pic>
        <p:nvPicPr>
          <p:cNvPr id="9" name="Picture 10" descr="Picture 10">
            <a:extLst>
              <a:ext uri="{FF2B5EF4-FFF2-40B4-BE49-F238E27FC236}">
                <a16:creationId xmlns:a16="http://schemas.microsoft.com/office/drawing/2014/main" id="{FC80C60A-B5B8-83F4-C652-67EBE26B8B7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753" y="6398679"/>
            <a:ext cx="1447867" cy="174864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4E0F167-FA71-5A44-A588-81261CF733B0}"/>
              </a:ext>
            </a:extLst>
          </p:cNvPr>
          <p:cNvCxnSpPr>
            <a:cxnSpLocks/>
          </p:cNvCxnSpPr>
          <p:nvPr userDrawn="1"/>
        </p:nvCxnSpPr>
        <p:spPr>
          <a:xfrm>
            <a:off x="440813" y="445325"/>
            <a:ext cx="0" cy="1193470"/>
          </a:xfrm>
          <a:prstGeom prst="line">
            <a:avLst/>
          </a:prstGeom>
          <a:ln w="25400">
            <a:gradFill>
              <a:gsLst>
                <a:gs pos="0">
                  <a:srgbClr val="01BEFF"/>
                </a:gs>
                <a:gs pos="100000">
                  <a:srgbClr val="1371DC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30215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2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F36FB-4C65-732E-D4B7-FDB1DDC9A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A9C89C-7220-BCFB-F110-74FEE815F4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pPr/>
              <a:t>‹#›</a:t>
            </a:fld>
            <a:endParaRPr lang="en-CA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6337D50-076A-E870-B45A-217CED5A31D4}"/>
              </a:ext>
            </a:extLst>
          </p:cNvPr>
          <p:cNvCxnSpPr>
            <a:cxnSpLocks/>
          </p:cNvCxnSpPr>
          <p:nvPr userDrawn="1"/>
        </p:nvCxnSpPr>
        <p:spPr>
          <a:xfrm>
            <a:off x="442913" y="445325"/>
            <a:ext cx="0" cy="1193470"/>
          </a:xfrm>
          <a:prstGeom prst="line">
            <a:avLst/>
          </a:prstGeom>
          <a:ln w="25400">
            <a:gradFill>
              <a:gsLst>
                <a:gs pos="0">
                  <a:srgbClr val="01BEFF"/>
                </a:gs>
                <a:gs pos="100000">
                  <a:srgbClr val="1371DC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65283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0EC1F987-8591-114D-A618-D02DB0BED11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9978353" y="-3515812"/>
            <a:ext cx="7691629" cy="116036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D1B5023-06AD-C646-850E-5ADEAE660A7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 flipH="1">
            <a:off x="10526014" y="4056068"/>
            <a:ext cx="3987800" cy="5410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167037" y="6379108"/>
            <a:ext cx="27432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b="0" i="0">
                <a:solidFill>
                  <a:schemeClr val="tx1"/>
                </a:solidFill>
                <a:latin typeface="Arial" panose="020B0604020202020204" pitchFamily="34" charset="0"/>
              </a:rPr>
              <a:t>© 2022 </a:t>
            </a:r>
            <a:r>
              <a:rPr lang="en-US" sz="700" b="0" i="0" baseline="0">
                <a:solidFill>
                  <a:schemeClr val="tx1"/>
                </a:solidFill>
                <a:latin typeface="Arial" panose="020B0604020202020204" pitchFamily="34" charset="0"/>
              </a:rPr>
              <a:t>BlackBerry QNX</a:t>
            </a:r>
            <a:r>
              <a:rPr lang="en-US" sz="700" b="0" i="0">
                <a:solidFill>
                  <a:schemeClr val="tx1"/>
                </a:solidFill>
                <a:latin typeface="Arial" panose="020B0604020202020204" pitchFamily="34" charset="0"/>
              </a:rPr>
              <a:t>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392193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F36FB-4C65-732E-D4B7-FDB1DDC9A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A9C89C-7220-BCFB-F110-74FEE815F4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pPr/>
              <a:t>‹#›</a:t>
            </a:fld>
            <a:endParaRPr lang="en-CA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6337D50-076A-E870-B45A-217CED5A31D4}"/>
              </a:ext>
            </a:extLst>
          </p:cNvPr>
          <p:cNvCxnSpPr>
            <a:cxnSpLocks/>
          </p:cNvCxnSpPr>
          <p:nvPr userDrawn="1"/>
        </p:nvCxnSpPr>
        <p:spPr>
          <a:xfrm>
            <a:off x="442913" y="445325"/>
            <a:ext cx="0" cy="1193470"/>
          </a:xfrm>
          <a:prstGeom prst="line">
            <a:avLst/>
          </a:prstGeom>
          <a:ln w="25400">
            <a:gradFill>
              <a:gsLst>
                <a:gs pos="0">
                  <a:srgbClr val="01BEFF"/>
                </a:gs>
                <a:gs pos="100000">
                  <a:srgbClr val="1371DC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E1D17D5D-3646-9343-8325-D7985C1571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Slide Number">
            <a:extLst>
              <a:ext uri="{FF2B5EF4-FFF2-40B4-BE49-F238E27FC236}">
                <a16:creationId xmlns:a16="http://schemas.microsoft.com/office/drawing/2014/main" id="{C5615939-A4A3-491D-8692-510FBE1A0ECE}"/>
              </a:ext>
            </a:extLst>
          </p:cNvPr>
          <p:cNvSpPr txBox="1">
            <a:spLocks/>
          </p:cNvSpPr>
          <p:nvPr userDrawn="1"/>
        </p:nvSpPr>
        <p:spPr>
          <a:xfrm rot="10800000" flipV="1">
            <a:off x="11524693" y="6366598"/>
            <a:ext cx="263853" cy="26161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100" b="0" i="0" kern="12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A377ED37-E0DE-4748-B2AE-7415852594C4}"/>
              </a:ext>
            </a:extLst>
          </p:cNvPr>
          <p:cNvSpPr txBox="1"/>
          <p:nvPr userDrawn="1"/>
        </p:nvSpPr>
        <p:spPr>
          <a:xfrm>
            <a:off x="2071332" y="6400871"/>
            <a:ext cx="2651761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>
            <a:spAutoFit/>
          </a:bodyPr>
          <a:lstStyle>
            <a:lvl1pPr algn="r">
              <a:defRPr sz="700">
                <a:solidFill>
                  <a:srgbClr val="FFFFFF"/>
                </a:solidFill>
              </a:defRPr>
            </a:lvl1pPr>
          </a:lstStyle>
          <a:p>
            <a:pPr algn="l"/>
            <a:r>
              <a:rPr sz="800" b="0" i="0">
                <a:latin typeface="Arial" panose="020B0604020202020204" pitchFamily="34" charset="0"/>
                <a:cs typeface="Arial" panose="020B0604020202020204" pitchFamily="34" charset="0"/>
              </a:rPr>
              <a:t>© 202</a:t>
            </a:r>
            <a:r>
              <a:rPr lang="en-CA" sz="800" b="0" i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sz="800" b="0" i="0">
                <a:latin typeface="Arial" panose="020B0604020202020204" pitchFamily="34" charset="0"/>
                <a:cs typeface="Arial" panose="020B0604020202020204" pitchFamily="34" charset="0"/>
              </a:rPr>
              <a:t> BlackBerry </a:t>
            </a:r>
            <a:r>
              <a:rPr lang="en-CA" sz="800" b="0" i="0">
                <a:latin typeface="Arial" panose="020B0604020202020204" pitchFamily="34" charset="0"/>
                <a:cs typeface="Arial" panose="020B0604020202020204" pitchFamily="34" charset="0"/>
              </a:rPr>
              <a:t>Limited</a:t>
            </a:r>
            <a:r>
              <a:rPr sz="800" b="0" i="0">
                <a:latin typeface="Arial" panose="020B0604020202020204" pitchFamily="34" charset="0"/>
                <a:cs typeface="Arial" panose="020B0604020202020204" pitchFamily="34" charset="0"/>
              </a:rPr>
              <a:t>. All Rights Reserved.</a:t>
            </a:r>
          </a:p>
        </p:txBody>
      </p:sp>
      <p:pic>
        <p:nvPicPr>
          <p:cNvPr id="9" name="Picture 10" descr="Picture 10">
            <a:extLst>
              <a:ext uri="{FF2B5EF4-FFF2-40B4-BE49-F238E27FC236}">
                <a16:creationId xmlns:a16="http://schemas.microsoft.com/office/drawing/2014/main" id="{FC80C60A-B5B8-83F4-C652-67EBE26B8B7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753" y="6398679"/>
            <a:ext cx="1447867" cy="174864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4E0F167-FA71-5A44-A588-81261CF733B0}"/>
              </a:ext>
            </a:extLst>
          </p:cNvPr>
          <p:cNvCxnSpPr>
            <a:cxnSpLocks/>
          </p:cNvCxnSpPr>
          <p:nvPr userDrawn="1"/>
        </p:nvCxnSpPr>
        <p:spPr>
          <a:xfrm>
            <a:off x="440813" y="445325"/>
            <a:ext cx="0" cy="1193470"/>
          </a:xfrm>
          <a:prstGeom prst="line">
            <a:avLst/>
          </a:prstGeom>
          <a:ln w="25400">
            <a:gradFill>
              <a:gsLst>
                <a:gs pos="0">
                  <a:srgbClr val="01BEFF"/>
                </a:gs>
                <a:gs pos="100000">
                  <a:srgbClr val="1371DC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1150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F36FB-4C65-732E-D4B7-FDB1DDC9A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A9C89C-7220-BCFB-F110-74FEE815F4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pPr/>
              <a:t>‹#›</a:t>
            </a:fld>
            <a:endParaRPr lang="en-CA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6337D50-076A-E870-B45A-217CED5A31D4}"/>
              </a:ext>
            </a:extLst>
          </p:cNvPr>
          <p:cNvCxnSpPr>
            <a:cxnSpLocks/>
          </p:cNvCxnSpPr>
          <p:nvPr userDrawn="1"/>
        </p:nvCxnSpPr>
        <p:spPr>
          <a:xfrm>
            <a:off x="442913" y="445325"/>
            <a:ext cx="0" cy="1193470"/>
          </a:xfrm>
          <a:prstGeom prst="line">
            <a:avLst/>
          </a:prstGeom>
          <a:ln w="25400">
            <a:gradFill>
              <a:gsLst>
                <a:gs pos="0">
                  <a:srgbClr val="01BEFF"/>
                </a:gs>
                <a:gs pos="100000">
                  <a:srgbClr val="1371DC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E1D17D5D-3646-9343-8325-D7985C1571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Slide Number">
            <a:extLst>
              <a:ext uri="{FF2B5EF4-FFF2-40B4-BE49-F238E27FC236}">
                <a16:creationId xmlns:a16="http://schemas.microsoft.com/office/drawing/2014/main" id="{C5615939-A4A3-491D-8692-510FBE1A0ECE}"/>
              </a:ext>
            </a:extLst>
          </p:cNvPr>
          <p:cNvSpPr txBox="1">
            <a:spLocks/>
          </p:cNvSpPr>
          <p:nvPr userDrawn="1"/>
        </p:nvSpPr>
        <p:spPr>
          <a:xfrm rot="10800000" flipV="1">
            <a:off x="11524693" y="6366598"/>
            <a:ext cx="263853" cy="26161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100" b="0" i="0" kern="12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A377ED37-E0DE-4748-B2AE-7415852594C4}"/>
              </a:ext>
            </a:extLst>
          </p:cNvPr>
          <p:cNvSpPr txBox="1"/>
          <p:nvPr userDrawn="1"/>
        </p:nvSpPr>
        <p:spPr>
          <a:xfrm>
            <a:off x="2071332" y="6400871"/>
            <a:ext cx="2651761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sz="700">
                <a:solidFill>
                  <a:srgbClr val="FFFFFF"/>
                </a:solidFill>
              </a:defRPr>
            </a:lvl1pPr>
          </a:lstStyle>
          <a:p>
            <a:pPr algn="l"/>
            <a:r>
              <a:rPr sz="800" b="0" i="0">
                <a:latin typeface="Arial" panose="020B0604020202020204" pitchFamily="34" charset="0"/>
                <a:cs typeface="Arial" panose="020B0604020202020204" pitchFamily="34" charset="0"/>
              </a:rPr>
              <a:t>© 202</a:t>
            </a:r>
            <a:r>
              <a:rPr lang="en-CA" sz="800" b="0" i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sz="800" b="0" i="0">
                <a:latin typeface="Arial" panose="020B0604020202020204" pitchFamily="34" charset="0"/>
                <a:cs typeface="Arial" panose="020B0604020202020204" pitchFamily="34" charset="0"/>
              </a:rPr>
              <a:t> BlackBerry </a:t>
            </a:r>
            <a:r>
              <a:rPr lang="en-CA" sz="800" b="0" i="0">
                <a:latin typeface="Arial" panose="020B0604020202020204" pitchFamily="34" charset="0"/>
                <a:cs typeface="Arial" panose="020B0604020202020204" pitchFamily="34" charset="0"/>
              </a:rPr>
              <a:t>Limited</a:t>
            </a:r>
            <a:r>
              <a:rPr sz="800" b="0" i="0">
                <a:latin typeface="Arial" panose="020B0604020202020204" pitchFamily="34" charset="0"/>
                <a:cs typeface="Arial" panose="020B0604020202020204" pitchFamily="34" charset="0"/>
              </a:rPr>
              <a:t>. All Rights Reserved.</a:t>
            </a:r>
          </a:p>
        </p:txBody>
      </p:sp>
      <p:pic>
        <p:nvPicPr>
          <p:cNvPr id="9" name="Picture 10" descr="Picture 10">
            <a:extLst>
              <a:ext uri="{FF2B5EF4-FFF2-40B4-BE49-F238E27FC236}">
                <a16:creationId xmlns:a16="http://schemas.microsoft.com/office/drawing/2014/main" id="{FC80C60A-B5B8-83F4-C652-67EBE26B8B7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753" y="6398679"/>
            <a:ext cx="1447867" cy="174864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4E0F167-FA71-5A44-A588-81261CF733B0}"/>
              </a:ext>
            </a:extLst>
          </p:cNvPr>
          <p:cNvCxnSpPr>
            <a:cxnSpLocks/>
          </p:cNvCxnSpPr>
          <p:nvPr userDrawn="1"/>
        </p:nvCxnSpPr>
        <p:spPr>
          <a:xfrm>
            <a:off x="440813" y="445325"/>
            <a:ext cx="0" cy="1193470"/>
          </a:xfrm>
          <a:prstGeom prst="line">
            <a:avLst/>
          </a:prstGeom>
          <a:ln w="25400">
            <a:gradFill>
              <a:gsLst>
                <a:gs pos="0">
                  <a:srgbClr val="01BEFF"/>
                </a:gs>
                <a:gs pos="100000">
                  <a:srgbClr val="1371DC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91353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F36FB-4C65-732E-D4B7-FDB1DDC9A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A9C89C-7220-BCFB-F110-74FEE815F4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pPr/>
              <a:t>‹#›</a:t>
            </a:fld>
            <a:endParaRPr lang="en-CA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6337D50-076A-E870-B45A-217CED5A31D4}"/>
              </a:ext>
            </a:extLst>
          </p:cNvPr>
          <p:cNvCxnSpPr>
            <a:cxnSpLocks/>
          </p:cNvCxnSpPr>
          <p:nvPr userDrawn="1"/>
        </p:nvCxnSpPr>
        <p:spPr>
          <a:xfrm>
            <a:off x="442913" y="445325"/>
            <a:ext cx="0" cy="1193470"/>
          </a:xfrm>
          <a:prstGeom prst="line">
            <a:avLst/>
          </a:prstGeom>
          <a:ln w="25400">
            <a:gradFill>
              <a:gsLst>
                <a:gs pos="0">
                  <a:srgbClr val="01BEFF"/>
                </a:gs>
                <a:gs pos="100000">
                  <a:srgbClr val="1371DC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E1D17D5D-3646-9343-8325-D7985C1571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Slide Number">
            <a:extLst>
              <a:ext uri="{FF2B5EF4-FFF2-40B4-BE49-F238E27FC236}">
                <a16:creationId xmlns:a16="http://schemas.microsoft.com/office/drawing/2014/main" id="{C5615939-A4A3-491D-8692-510FBE1A0ECE}"/>
              </a:ext>
            </a:extLst>
          </p:cNvPr>
          <p:cNvSpPr txBox="1">
            <a:spLocks/>
          </p:cNvSpPr>
          <p:nvPr userDrawn="1"/>
        </p:nvSpPr>
        <p:spPr>
          <a:xfrm rot="10800000" flipV="1">
            <a:off x="11524693" y="6366598"/>
            <a:ext cx="263853" cy="26161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100" b="0" i="0" kern="12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A377ED37-E0DE-4748-B2AE-7415852594C4}"/>
              </a:ext>
            </a:extLst>
          </p:cNvPr>
          <p:cNvSpPr txBox="1"/>
          <p:nvPr userDrawn="1"/>
        </p:nvSpPr>
        <p:spPr>
          <a:xfrm>
            <a:off x="2071332" y="6400871"/>
            <a:ext cx="2651761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>
            <a:spAutoFit/>
          </a:bodyPr>
          <a:lstStyle>
            <a:lvl1pPr algn="r">
              <a:defRPr sz="700">
                <a:solidFill>
                  <a:srgbClr val="FFFFFF"/>
                </a:solidFill>
              </a:defRPr>
            </a:lvl1pPr>
          </a:lstStyle>
          <a:p>
            <a:pPr algn="l"/>
            <a:r>
              <a:rPr sz="800" b="0" i="0">
                <a:latin typeface="Arial" panose="020B0604020202020204" pitchFamily="34" charset="0"/>
                <a:cs typeface="Arial" panose="020B0604020202020204" pitchFamily="34" charset="0"/>
              </a:rPr>
              <a:t>© 202</a:t>
            </a:r>
            <a:r>
              <a:rPr lang="en-CA" sz="800" b="0" i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sz="800" b="0" i="0">
                <a:latin typeface="Arial" panose="020B0604020202020204" pitchFamily="34" charset="0"/>
                <a:cs typeface="Arial" panose="020B0604020202020204" pitchFamily="34" charset="0"/>
              </a:rPr>
              <a:t> BlackBerry </a:t>
            </a:r>
            <a:r>
              <a:rPr lang="en-CA" sz="800" b="0" i="0">
                <a:latin typeface="Arial" panose="020B0604020202020204" pitchFamily="34" charset="0"/>
                <a:cs typeface="Arial" panose="020B0604020202020204" pitchFamily="34" charset="0"/>
              </a:rPr>
              <a:t>Limited</a:t>
            </a:r>
            <a:r>
              <a:rPr sz="800" b="0" i="0">
                <a:latin typeface="Arial" panose="020B0604020202020204" pitchFamily="34" charset="0"/>
                <a:cs typeface="Arial" panose="020B0604020202020204" pitchFamily="34" charset="0"/>
              </a:rPr>
              <a:t>. All Rights Reserved.</a:t>
            </a:r>
          </a:p>
        </p:txBody>
      </p:sp>
      <p:pic>
        <p:nvPicPr>
          <p:cNvPr id="9" name="Picture 10" descr="Picture 10">
            <a:extLst>
              <a:ext uri="{FF2B5EF4-FFF2-40B4-BE49-F238E27FC236}">
                <a16:creationId xmlns:a16="http://schemas.microsoft.com/office/drawing/2014/main" id="{FC80C60A-B5B8-83F4-C652-67EBE26B8B7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753" y="6398679"/>
            <a:ext cx="1447867" cy="174864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4E0F167-FA71-5A44-A588-81261CF733B0}"/>
              </a:ext>
            </a:extLst>
          </p:cNvPr>
          <p:cNvCxnSpPr>
            <a:cxnSpLocks/>
          </p:cNvCxnSpPr>
          <p:nvPr userDrawn="1"/>
        </p:nvCxnSpPr>
        <p:spPr>
          <a:xfrm>
            <a:off x="440813" y="445325"/>
            <a:ext cx="0" cy="1193470"/>
          </a:xfrm>
          <a:prstGeom prst="line">
            <a:avLst/>
          </a:prstGeom>
          <a:ln w="25400">
            <a:gradFill>
              <a:gsLst>
                <a:gs pos="0">
                  <a:srgbClr val="01BEFF"/>
                </a:gs>
                <a:gs pos="100000">
                  <a:srgbClr val="1371DC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67773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>
            <a:extLst>
              <a:ext uri="{FF2B5EF4-FFF2-40B4-BE49-F238E27FC236}">
                <a16:creationId xmlns:a16="http://schemas.microsoft.com/office/drawing/2014/main" id="{9762F31B-DC0B-C963-FAFF-DDA3CD05F041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 rot="10800000" flipV="1">
            <a:off x="11524693" y="6332223"/>
            <a:ext cx="263853" cy="26161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1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/>
          </a:p>
        </p:txBody>
      </p:sp>
      <p:pic>
        <p:nvPicPr>
          <p:cNvPr id="9" name="Picture 8" descr="A picture containing indoor&#10;&#10;Description automatically generated">
            <a:extLst>
              <a:ext uri="{FF2B5EF4-FFF2-40B4-BE49-F238E27FC236}">
                <a16:creationId xmlns:a16="http://schemas.microsoft.com/office/drawing/2014/main" id="{F055B2F7-D843-C133-BEB5-5CD0AD450E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lide Number">
            <a:extLst>
              <a:ext uri="{FF2B5EF4-FFF2-40B4-BE49-F238E27FC236}">
                <a16:creationId xmlns:a16="http://schemas.microsoft.com/office/drawing/2014/main" id="{07BAD4FF-A6A8-5BDD-A64D-9DA0EA61DA27}"/>
              </a:ext>
            </a:extLst>
          </p:cNvPr>
          <p:cNvSpPr txBox="1">
            <a:spLocks/>
          </p:cNvSpPr>
          <p:nvPr userDrawn="1"/>
        </p:nvSpPr>
        <p:spPr>
          <a:xfrm rot="10800000" flipV="1">
            <a:off x="11524693" y="6366598"/>
            <a:ext cx="263853" cy="26161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100" b="0" i="0" kern="12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C12ABF38-9DBF-070D-65E4-4A43F9220818}"/>
              </a:ext>
            </a:extLst>
          </p:cNvPr>
          <p:cNvSpPr txBox="1"/>
          <p:nvPr userDrawn="1"/>
        </p:nvSpPr>
        <p:spPr>
          <a:xfrm>
            <a:off x="2071332" y="6400871"/>
            <a:ext cx="2651761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>
            <a:spAutoFit/>
          </a:bodyPr>
          <a:lstStyle>
            <a:lvl1pPr algn="r">
              <a:defRPr sz="700">
                <a:solidFill>
                  <a:srgbClr val="FFFFFF"/>
                </a:solidFill>
              </a:defRPr>
            </a:lvl1pPr>
          </a:lstStyle>
          <a:p>
            <a:pPr algn="l"/>
            <a:r>
              <a:rPr sz="800" b="0" i="0">
                <a:latin typeface="Arial" panose="020B0604020202020204" pitchFamily="34" charset="0"/>
                <a:cs typeface="Arial" panose="020B0604020202020204" pitchFamily="34" charset="0"/>
              </a:rPr>
              <a:t>© 202</a:t>
            </a:r>
            <a:r>
              <a:rPr lang="en-CA" sz="800" b="0" i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sz="800" b="0" i="0">
                <a:latin typeface="Arial" panose="020B0604020202020204" pitchFamily="34" charset="0"/>
                <a:cs typeface="Arial" panose="020B0604020202020204" pitchFamily="34" charset="0"/>
              </a:rPr>
              <a:t> BlackBerry </a:t>
            </a:r>
            <a:r>
              <a:rPr lang="en-CA" sz="800" b="0" i="0">
                <a:latin typeface="Arial" panose="020B0604020202020204" pitchFamily="34" charset="0"/>
                <a:cs typeface="Arial" panose="020B0604020202020204" pitchFamily="34" charset="0"/>
              </a:rPr>
              <a:t>Limited</a:t>
            </a:r>
            <a:r>
              <a:rPr sz="800" b="0" i="0">
                <a:latin typeface="Arial" panose="020B0604020202020204" pitchFamily="34" charset="0"/>
                <a:cs typeface="Arial" panose="020B0604020202020204" pitchFamily="34" charset="0"/>
              </a:rPr>
              <a:t>. All Rights Reserved.</a:t>
            </a:r>
          </a:p>
        </p:txBody>
      </p:sp>
      <p:pic>
        <p:nvPicPr>
          <p:cNvPr id="12" name="Picture 10" descr="Picture 10">
            <a:extLst>
              <a:ext uri="{FF2B5EF4-FFF2-40B4-BE49-F238E27FC236}">
                <a16:creationId xmlns:a16="http://schemas.microsoft.com/office/drawing/2014/main" id="{D555BE95-F67C-B82A-1727-9F5D3D10B9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753" y="6398679"/>
            <a:ext cx="1447867" cy="1748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77617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>
            <a:extLst>
              <a:ext uri="{FF2B5EF4-FFF2-40B4-BE49-F238E27FC236}">
                <a16:creationId xmlns:a16="http://schemas.microsoft.com/office/drawing/2014/main" id="{9762F31B-DC0B-C963-FAFF-DDA3CD05F041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 rot="10800000" flipV="1">
            <a:off x="11524693" y="6332223"/>
            <a:ext cx="263853" cy="26161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1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55B2F7-D843-C133-BEB5-5CD0AD450E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lide Number">
            <a:extLst>
              <a:ext uri="{FF2B5EF4-FFF2-40B4-BE49-F238E27FC236}">
                <a16:creationId xmlns:a16="http://schemas.microsoft.com/office/drawing/2014/main" id="{07BAD4FF-A6A8-5BDD-A64D-9DA0EA61DA27}"/>
              </a:ext>
            </a:extLst>
          </p:cNvPr>
          <p:cNvSpPr txBox="1">
            <a:spLocks/>
          </p:cNvSpPr>
          <p:nvPr userDrawn="1"/>
        </p:nvSpPr>
        <p:spPr>
          <a:xfrm rot="10800000" flipV="1">
            <a:off x="11524693" y="6366598"/>
            <a:ext cx="263853" cy="26161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100" b="0" i="0" kern="12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C12ABF38-9DBF-070D-65E4-4A43F9220818}"/>
              </a:ext>
            </a:extLst>
          </p:cNvPr>
          <p:cNvSpPr txBox="1"/>
          <p:nvPr userDrawn="1"/>
        </p:nvSpPr>
        <p:spPr>
          <a:xfrm>
            <a:off x="2071332" y="6400871"/>
            <a:ext cx="2651761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sz="700">
                <a:solidFill>
                  <a:srgbClr val="FFFFFF"/>
                </a:solidFill>
              </a:defRPr>
            </a:lvl1pPr>
          </a:lstStyle>
          <a:p>
            <a:pPr algn="l"/>
            <a:r>
              <a:rPr sz="800" b="0" i="0">
                <a:latin typeface="Arial" panose="020B0604020202020204" pitchFamily="34" charset="0"/>
                <a:cs typeface="Arial" panose="020B0604020202020204" pitchFamily="34" charset="0"/>
              </a:rPr>
              <a:t>© 202</a:t>
            </a:r>
            <a:r>
              <a:rPr lang="en-CA" sz="800" b="0" i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sz="800" b="0" i="0">
                <a:latin typeface="Arial" panose="020B0604020202020204" pitchFamily="34" charset="0"/>
                <a:cs typeface="Arial" panose="020B0604020202020204" pitchFamily="34" charset="0"/>
              </a:rPr>
              <a:t> BlackBerry </a:t>
            </a:r>
            <a:r>
              <a:rPr lang="en-CA" sz="800" b="0" i="0">
                <a:latin typeface="Arial" panose="020B0604020202020204" pitchFamily="34" charset="0"/>
                <a:cs typeface="Arial" panose="020B0604020202020204" pitchFamily="34" charset="0"/>
              </a:rPr>
              <a:t>Limited</a:t>
            </a:r>
            <a:r>
              <a:rPr sz="800" b="0" i="0">
                <a:latin typeface="Arial" panose="020B0604020202020204" pitchFamily="34" charset="0"/>
                <a:cs typeface="Arial" panose="020B0604020202020204" pitchFamily="34" charset="0"/>
              </a:rPr>
              <a:t>. All Rights Reserved.</a:t>
            </a:r>
          </a:p>
        </p:txBody>
      </p:sp>
      <p:pic>
        <p:nvPicPr>
          <p:cNvPr id="12" name="Picture 10" descr="Picture 10">
            <a:extLst>
              <a:ext uri="{FF2B5EF4-FFF2-40B4-BE49-F238E27FC236}">
                <a16:creationId xmlns:a16="http://schemas.microsoft.com/office/drawing/2014/main" id="{D555BE95-F67C-B82A-1727-9F5D3D10B9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753" y="6398679"/>
            <a:ext cx="1447867" cy="1748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15039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>
            <a:extLst>
              <a:ext uri="{FF2B5EF4-FFF2-40B4-BE49-F238E27FC236}">
                <a16:creationId xmlns:a16="http://schemas.microsoft.com/office/drawing/2014/main" id="{9762F31B-DC0B-C963-FAFF-DDA3CD05F041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 rot="10800000" flipV="1">
            <a:off x="11524693" y="6332223"/>
            <a:ext cx="263853" cy="26161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1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55B2F7-D843-C133-BEB5-5CD0AD450E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lide Number">
            <a:extLst>
              <a:ext uri="{FF2B5EF4-FFF2-40B4-BE49-F238E27FC236}">
                <a16:creationId xmlns:a16="http://schemas.microsoft.com/office/drawing/2014/main" id="{07BAD4FF-A6A8-5BDD-A64D-9DA0EA61DA27}"/>
              </a:ext>
            </a:extLst>
          </p:cNvPr>
          <p:cNvSpPr txBox="1">
            <a:spLocks/>
          </p:cNvSpPr>
          <p:nvPr userDrawn="1"/>
        </p:nvSpPr>
        <p:spPr>
          <a:xfrm rot="10800000" flipV="1">
            <a:off x="11524693" y="6366598"/>
            <a:ext cx="263853" cy="26161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100" b="0" i="0" kern="12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C12ABF38-9DBF-070D-65E4-4A43F9220818}"/>
              </a:ext>
            </a:extLst>
          </p:cNvPr>
          <p:cNvSpPr txBox="1"/>
          <p:nvPr userDrawn="1"/>
        </p:nvSpPr>
        <p:spPr>
          <a:xfrm>
            <a:off x="2071332" y="6400871"/>
            <a:ext cx="2651761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>
            <a:spAutoFit/>
          </a:bodyPr>
          <a:lstStyle>
            <a:lvl1pPr algn="r">
              <a:defRPr sz="700">
                <a:solidFill>
                  <a:srgbClr val="FFFFFF"/>
                </a:solidFill>
              </a:defRPr>
            </a:lvl1pPr>
          </a:lstStyle>
          <a:p>
            <a:pPr algn="l"/>
            <a:r>
              <a:rPr sz="800" b="0" i="0">
                <a:latin typeface="Arial" panose="020B0604020202020204" pitchFamily="34" charset="0"/>
                <a:cs typeface="Arial" panose="020B0604020202020204" pitchFamily="34" charset="0"/>
              </a:rPr>
              <a:t>© 202</a:t>
            </a:r>
            <a:r>
              <a:rPr lang="en-CA" sz="800" b="0" i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sz="800" b="0" i="0">
                <a:latin typeface="Arial" panose="020B0604020202020204" pitchFamily="34" charset="0"/>
                <a:cs typeface="Arial" panose="020B0604020202020204" pitchFamily="34" charset="0"/>
              </a:rPr>
              <a:t> BlackBerry </a:t>
            </a:r>
            <a:r>
              <a:rPr lang="en-CA" sz="800" b="0" i="0">
                <a:latin typeface="Arial" panose="020B0604020202020204" pitchFamily="34" charset="0"/>
                <a:cs typeface="Arial" panose="020B0604020202020204" pitchFamily="34" charset="0"/>
              </a:rPr>
              <a:t>Limited</a:t>
            </a:r>
            <a:r>
              <a:rPr sz="800" b="0" i="0">
                <a:latin typeface="Arial" panose="020B0604020202020204" pitchFamily="34" charset="0"/>
                <a:cs typeface="Arial" panose="020B0604020202020204" pitchFamily="34" charset="0"/>
              </a:rPr>
              <a:t>. All Rights Reserved.</a:t>
            </a:r>
          </a:p>
        </p:txBody>
      </p:sp>
      <p:pic>
        <p:nvPicPr>
          <p:cNvPr id="12" name="Picture 10" descr="Picture 10">
            <a:extLst>
              <a:ext uri="{FF2B5EF4-FFF2-40B4-BE49-F238E27FC236}">
                <a16:creationId xmlns:a16="http://schemas.microsoft.com/office/drawing/2014/main" id="{D555BE95-F67C-B82A-1727-9F5D3D10B9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753" y="6398679"/>
            <a:ext cx="1447867" cy="1748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506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>
            <a:extLst>
              <a:ext uri="{FF2B5EF4-FFF2-40B4-BE49-F238E27FC236}">
                <a16:creationId xmlns:a16="http://schemas.microsoft.com/office/drawing/2014/main" id="{9762F31B-DC0B-C963-FAFF-DDA3CD05F041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 rot="10800000" flipV="1">
            <a:off x="11524693" y="6332223"/>
            <a:ext cx="263853" cy="26161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1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55B2F7-D843-C133-BEB5-5CD0AD450E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lide Number">
            <a:extLst>
              <a:ext uri="{FF2B5EF4-FFF2-40B4-BE49-F238E27FC236}">
                <a16:creationId xmlns:a16="http://schemas.microsoft.com/office/drawing/2014/main" id="{07BAD4FF-A6A8-5BDD-A64D-9DA0EA61DA27}"/>
              </a:ext>
            </a:extLst>
          </p:cNvPr>
          <p:cNvSpPr txBox="1">
            <a:spLocks/>
          </p:cNvSpPr>
          <p:nvPr userDrawn="1"/>
        </p:nvSpPr>
        <p:spPr>
          <a:xfrm rot="10800000" flipV="1">
            <a:off x="11524693" y="6366598"/>
            <a:ext cx="263853" cy="26161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100" b="0" i="0" kern="12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C12ABF38-9DBF-070D-65E4-4A43F9220818}"/>
              </a:ext>
            </a:extLst>
          </p:cNvPr>
          <p:cNvSpPr txBox="1"/>
          <p:nvPr userDrawn="1"/>
        </p:nvSpPr>
        <p:spPr>
          <a:xfrm>
            <a:off x="2071332" y="6400871"/>
            <a:ext cx="2651761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sz="700">
                <a:solidFill>
                  <a:srgbClr val="FFFFFF"/>
                </a:solidFill>
              </a:defRPr>
            </a:lvl1pPr>
          </a:lstStyle>
          <a:p>
            <a:pPr algn="l"/>
            <a:r>
              <a:rPr sz="800" b="0" i="0">
                <a:latin typeface="Arial" panose="020B0604020202020204" pitchFamily="34" charset="0"/>
                <a:cs typeface="Arial" panose="020B0604020202020204" pitchFamily="34" charset="0"/>
              </a:rPr>
              <a:t>© 202</a:t>
            </a:r>
            <a:r>
              <a:rPr lang="en-CA" sz="800" b="0" i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sz="800" b="0" i="0">
                <a:latin typeface="Arial" panose="020B0604020202020204" pitchFamily="34" charset="0"/>
                <a:cs typeface="Arial" panose="020B0604020202020204" pitchFamily="34" charset="0"/>
              </a:rPr>
              <a:t> BlackBerry </a:t>
            </a:r>
            <a:r>
              <a:rPr lang="en-CA" sz="800" b="0" i="0">
                <a:latin typeface="Arial" panose="020B0604020202020204" pitchFamily="34" charset="0"/>
                <a:cs typeface="Arial" panose="020B0604020202020204" pitchFamily="34" charset="0"/>
              </a:rPr>
              <a:t>Limited</a:t>
            </a:r>
            <a:r>
              <a:rPr sz="800" b="0" i="0">
                <a:latin typeface="Arial" panose="020B0604020202020204" pitchFamily="34" charset="0"/>
                <a:cs typeface="Arial" panose="020B0604020202020204" pitchFamily="34" charset="0"/>
              </a:rPr>
              <a:t>. All Rights Reserved.</a:t>
            </a:r>
          </a:p>
        </p:txBody>
      </p:sp>
      <p:pic>
        <p:nvPicPr>
          <p:cNvPr id="12" name="Picture 10" descr="Picture 10">
            <a:extLst>
              <a:ext uri="{FF2B5EF4-FFF2-40B4-BE49-F238E27FC236}">
                <a16:creationId xmlns:a16="http://schemas.microsoft.com/office/drawing/2014/main" id="{D555BE95-F67C-B82A-1727-9F5D3D10B9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753" y="6398679"/>
            <a:ext cx="1447867" cy="1748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CCC2B08D-CB95-482E-F350-17085359F30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922087"/>
            <a:ext cx="3340100" cy="3937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A469A1C-A264-58FC-D503-A06DFE3C32E1}"/>
              </a:ext>
            </a:extLst>
          </p:cNvPr>
          <p:cNvCxnSpPr>
            <a:cxnSpLocks/>
          </p:cNvCxnSpPr>
          <p:nvPr userDrawn="1"/>
        </p:nvCxnSpPr>
        <p:spPr>
          <a:xfrm>
            <a:off x="911225" y="2081048"/>
            <a:ext cx="0" cy="1738199"/>
          </a:xfrm>
          <a:prstGeom prst="line">
            <a:avLst/>
          </a:prstGeom>
          <a:ln w="25400">
            <a:gradFill>
              <a:gsLst>
                <a:gs pos="0">
                  <a:srgbClr val="01BEFF"/>
                </a:gs>
                <a:gs pos="100000">
                  <a:srgbClr val="1371DC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1283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>
            <a:extLst>
              <a:ext uri="{FF2B5EF4-FFF2-40B4-BE49-F238E27FC236}">
                <a16:creationId xmlns:a16="http://schemas.microsoft.com/office/drawing/2014/main" id="{9762F31B-DC0B-C963-FAFF-DDA3CD05F041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 rot="10800000" flipV="1">
            <a:off x="11524693" y="6332223"/>
            <a:ext cx="263853" cy="26161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1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55B2F7-D843-C133-BEB5-5CD0AD450E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C502D71C-A392-C8D4-41B9-E91DD910A0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922087"/>
            <a:ext cx="3340100" cy="393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41CE6C-BDFE-6542-42A1-BB869125C1DC}"/>
              </a:ext>
            </a:extLst>
          </p:cNvPr>
          <p:cNvSpPr txBox="1"/>
          <p:nvPr userDrawn="1"/>
        </p:nvSpPr>
        <p:spPr>
          <a:xfrm>
            <a:off x="1384191" y="2081048"/>
            <a:ext cx="3768560" cy="1862048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>
              <a:lnSpc>
                <a:spcPts val="4600"/>
              </a:lnSpc>
            </a:pPr>
            <a:r>
              <a:rPr lang="en-US"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Automotive</a:t>
            </a:r>
            <a:br>
              <a:rPr lang="en-US"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Executive</a:t>
            </a:r>
            <a:br>
              <a:rPr lang="en-US"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51CF054-EB42-3710-1D88-F0C9C51A9E28}"/>
              </a:ext>
            </a:extLst>
          </p:cNvPr>
          <p:cNvCxnSpPr>
            <a:cxnSpLocks/>
          </p:cNvCxnSpPr>
          <p:nvPr userDrawn="1"/>
        </p:nvCxnSpPr>
        <p:spPr>
          <a:xfrm>
            <a:off x="911225" y="2081048"/>
            <a:ext cx="0" cy="1738199"/>
          </a:xfrm>
          <a:prstGeom prst="line">
            <a:avLst/>
          </a:prstGeom>
          <a:ln w="25400">
            <a:gradFill>
              <a:gsLst>
                <a:gs pos="0">
                  <a:srgbClr val="01BEFF"/>
                </a:gs>
                <a:gs pos="100000">
                  <a:srgbClr val="1371DC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2356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39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1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B06F05D-B0F1-A891-3F2A-31BBDC10E78E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658D8E-AAE0-7636-45DA-250F7F0CE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445325"/>
            <a:ext cx="10515600" cy="11934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4BAE0019-8411-5BB3-C2B3-061D3398BCD6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 rot="10800000" flipV="1">
            <a:off x="11524693" y="6366598"/>
            <a:ext cx="263853" cy="26161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1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5B69400E-E2AB-B209-EF5D-522D501A29A3}"/>
              </a:ext>
            </a:extLst>
          </p:cNvPr>
          <p:cNvSpPr txBox="1"/>
          <p:nvPr userDrawn="1"/>
        </p:nvSpPr>
        <p:spPr>
          <a:xfrm>
            <a:off x="2071332" y="6400871"/>
            <a:ext cx="2651761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>
            <a:spAutoFit/>
          </a:bodyPr>
          <a:lstStyle>
            <a:lvl1pPr algn="r">
              <a:defRPr sz="700">
                <a:solidFill>
                  <a:srgbClr val="FFFFFF"/>
                </a:solidFill>
              </a:defRPr>
            </a:lvl1pPr>
          </a:lstStyle>
          <a:p>
            <a:pPr algn="l"/>
            <a:r>
              <a:rPr sz="800" b="0" i="0">
                <a:latin typeface="Arial" panose="020B0604020202020204" pitchFamily="34" charset="0"/>
                <a:cs typeface="Arial" panose="020B0604020202020204" pitchFamily="34" charset="0"/>
              </a:rPr>
              <a:t>© 202</a:t>
            </a:r>
            <a:r>
              <a:rPr lang="en-CA" sz="800" b="0" i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sz="800" b="0" i="0">
                <a:latin typeface="Arial" panose="020B0604020202020204" pitchFamily="34" charset="0"/>
                <a:cs typeface="Arial" panose="020B0604020202020204" pitchFamily="34" charset="0"/>
              </a:rPr>
              <a:t> BlackBerry </a:t>
            </a:r>
            <a:r>
              <a:rPr lang="en-CA" sz="800" b="0" i="0">
                <a:latin typeface="Arial" panose="020B0604020202020204" pitchFamily="34" charset="0"/>
                <a:cs typeface="Arial" panose="020B0604020202020204" pitchFamily="34" charset="0"/>
              </a:rPr>
              <a:t>Limited</a:t>
            </a:r>
            <a:r>
              <a:rPr sz="800" b="0" i="0">
                <a:latin typeface="Arial" panose="020B0604020202020204" pitchFamily="34" charset="0"/>
                <a:cs typeface="Arial" panose="020B0604020202020204" pitchFamily="34" charset="0"/>
              </a:rPr>
              <a:t>. All Rights Reserved.</a:t>
            </a:r>
          </a:p>
        </p:txBody>
      </p:sp>
      <p:pic>
        <p:nvPicPr>
          <p:cNvPr id="9" name="Picture 10" descr="Picture 10">
            <a:extLst>
              <a:ext uri="{FF2B5EF4-FFF2-40B4-BE49-F238E27FC236}">
                <a16:creationId xmlns:a16="http://schemas.microsoft.com/office/drawing/2014/main" id="{0800D80B-2B5B-45CB-1274-523BC841C9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753" y="6398679"/>
            <a:ext cx="1447867" cy="1748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78189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5" r:id="rId2"/>
    <p:sldLayoutId id="2147483656" r:id="rId3"/>
    <p:sldLayoutId id="2147483660" r:id="rId4"/>
    <p:sldLayoutId id="2147483649" r:id="rId5"/>
    <p:sldLayoutId id="2147483654" r:id="rId6"/>
    <p:sldLayoutId id="2147483659" r:id="rId7"/>
    <p:sldLayoutId id="2147483652" r:id="rId8"/>
    <p:sldLayoutId id="2147483651" r:id="rId9"/>
    <p:sldLayoutId id="2147483653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100" b="0" i="0" kern="1200">
          <a:solidFill>
            <a:srgbClr val="89D6F7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74" userDrawn="1">
          <p15:clr>
            <a:srgbClr val="F26B43"/>
          </p15:clr>
        </p15:guide>
        <p15:guide id="2" pos="279" userDrawn="1">
          <p15:clr>
            <a:srgbClr val="F26B43"/>
          </p15:clr>
        </p15:guide>
        <p15:guide id="3" pos="86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598A05-1034-28EB-55BA-6A8F20A73AE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272EB5A-C50F-C6D6-55D1-947EBE255BB1}"/>
              </a:ext>
            </a:extLst>
          </p:cNvPr>
          <p:cNvCxnSpPr>
            <a:cxnSpLocks/>
          </p:cNvCxnSpPr>
          <p:nvPr userDrawn="1"/>
        </p:nvCxnSpPr>
        <p:spPr>
          <a:xfrm>
            <a:off x="442913" y="445325"/>
            <a:ext cx="0" cy="1193470"/>
          </a:xfrm>
          <a:prstGeom prst="line">
            <a:avLst/>
          </a:prstGeom>
          <a:ln w="25400">
            <a:gradFill>
              <a:gsLst>
                <a:gs pos="0">
                  <a:srgbClr val="01BEFF"/>
                </a:gs>
                <a:gs pos="100000">
                  <a:srgbClr val="1371DC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">
            <a:extLst>
              <a:ext uri="{FF2B5EF4-FFF2-40B4-BE49-F238E27FC236}">
                <a16:creationId xmlns:a16="http://schemas.microsoft.com/office/drawing/2014/main" id="{8B733D85-7246-31EF-9802-85FEBE8FC981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 rot="10800000" flipV="1">
            <a:off x="11524693" y="6366598"/>
            <a:ext cx="263853" cy="26161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1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819E7F20-77E4-2E9D-F745-ADEB351A7DF0}"/>
              </a:ext>
            </a:extLst>
          </p:cNvPr>
          <p:cNvSpPr txBox="1"/>
          <p:nvPr userDrawn="1"/>
        </p:nvSpPr>
        <p:spPr>
          <a:xfrm>
            <a:off x="2071332" y="6400871"/>
            <a:ext cx="2651761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>
            <a:spAutoFit/>
          </a:bodyPr>
          <a:lstStyle>
            <a:lvl1pPr algn="r">
              <a:defRPr sz="700">
                <a:solidFill>
                  <a:srgbClr val="FFFFFF"/>
                </a:solidFill>
              </a:defRPr>
            </a:lvl1pPr>
          </a:lstStyle>
          <a:p>
            <a:pPr algn="l"/>
            <a:r>
              <a:rPr sz="8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202</a:t>
            </a:r>
            <a:r>
              <a:rPr lang="en-CA" sz="8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sz="8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BlackBerry </a:t>
            </a:r>
            <a:r>
              <a:rPr lang="en-CA" sz="8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Limited</a:t>
            </a:r>
            <a:r>
              <a:rPr sz="8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All Rights Reserved.</a:t>
            </a:r>
          </a:p>
        </p:txBody>
      </p:sp>
      <p:pic>
        <p:nvPicPr>
          <p:cNvPr id="13" name="Picture 14" descr="Picture 14">
            <a:extLst>
              <a:ext uri="{FF2B5EF4-FFF2-40B4-BE49-F238E27FC236}">
                <a16:creationId xmlns:a16="http://schemas.microsoft.com/office/drawing/2014/main" id="{96C4A7D9-075C-798B-4397-559D5684B13F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075" y="6400871"/>
            <a:ext cx="1337733" cy="16474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53227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3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bin"/><Relationship Id="rId1" Type="http://schemas.microsoft.com/office/2007/relationships/media" Target="../media/media1.bin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hyperlink" Target="https://youtu.be/ULxMbnfbKUw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09012F8C-BA1E-4BE8-3A24-BCE265F6D413}"/>
              </a:ext>
            </a:extLst>
          </p:cNvPr>
          <p:cNvSpPr txBox="1">
            <a:spLocks/>
          </p:cNvSpPr>
          <p:nvPr/>
        </p:nvSpPr>
        <p:spPr>
          <a:xfrm>
            <a:off x="1129474" y="2301507"/>
            <a:ext cx="7242169" cy="119394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>
            <a:defPPr>
              <a:defRPr lang="en-US"/>
            </a:defPPr>
            <a:lvl1pPr>
              <a:lnSpc>
                <a:spcPts val="4600"/>
              </a:lnSpc>
              <a:defRPr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300"/>
              <a:t>The Best of Both Worlds – Combining</a:t>
            </a:r>
          </a:p>
          <a:p>
            <a:r>
              <a:rPr lang="en-US" sz="3300"/>
              <a:t>the QNX Hypervisor for Safety and</a:t>
            </a:r>
          </a:p>
          <a:p>
            <a:r>
              <a:rPr lang="en-US" sz="3300"/>
              <a:t>Virtualized Android using the </a:t>
            </a:r>
          </a:p>
          <a:p>
            <a:r>
              <a:rPr lang="en-US" sz="3300"/>
              <a:t>Google ‘trout’ Configuration 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88B18082-9599-EE64-B077-ADFA37E3B5F6}"/>
              </a:ext>
            </a:extLst>
          </p:cNvPr>
          <p:cNvSpPr txBox="1">
            <a:spLocks/>
          </p:cNvSpPr>
          <p:nvPr/>
        </p:nvSpPr>
        <p:spPr>
          <a:xfrm>
            <a:off x="1197642" y="4327347"/>
            <a:ext cx="3798563" cy="63110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Randy Martin </a:t>
            </a:r>
            <a:b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Senior Product Manager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7369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95FE58-080A-1204-702A-8C8EC9CDF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3059"/>
            <a:ext cx="11211232" cy="1325563"/>
          </a:xfrm>
        </p:spPr>
        <p:txBody>
          <a:bodyPr/>
          <a:lstStyle/>
          <a:p>
            <a:r>
              <a:rPr lang="en-US"/>
              <a:t>Google and Android</a:t>
            </a:r>
            <a:r>
              <a:rPr lang="en-US" baseline="30000"/>
              <a:t>®</a:t>
            </a:r>
            <a:r>
              <a:rPr lang="en-US"/>
              <a:t> Virtualization: Many Animals to Remember</a:t>
            </a:r>
          </a:p>
        </p:txBody>
      </p:sp>
      <p:pic>
        <p:nvPicPr>
          <p:cNvPr id="12" name="Picture 2" descr="Trout - Wikipedia">
            <a:extLst>
              <a:ext uri="{FF2B5EF4-FFF2-40B4-BE49-F238E27FC236}">
                <a16:creationId xmlns:a16="http://schemas.microsoft.com/office/drawing/2014/main" id="{74ADD996-3593-C32F-42A8-61C80974F2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79" b="17373"/>
          <a:stretch/>
        </p:blipFill>
        <p:spPr bwMode="auto">
          <a:xfrm>
            <a:off x="4508611" y="2532805"/>
            <a:ext cx="2507182" cy="1675053"/>
          </a:xfrm>
          <a:prstGeom prst="rect">
            <a:avLst/>
          </a:prstGeom>
          <a:noFill/>
          <a:ln w="1174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uttlefish - Facts and Beyind | Biology Dictionary">
            <a:extLst>
              <a:ext uri="{FF2B5EF4-FFF2-40B4-BE49-F238E27FC236}">
                <a16:creationId xmlns:a16="http://schemas.microsoft.com/office/drawing/2014/main" id="{8E9F217E-CA96-762E-AE36-F48628DAB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413" y="2526329"/>
            <a:ext cx="2516624" cy="1680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erring Gull">
            <a:extLst>
              <a:ext uri="{FF2B5EF4-FFF2-40B4-BE49-F238E27FC236}">
                <a16:creationId xmlns:a16="http://schemas.microsoft.com/office/drawing/2014/main" id="{ADFDBE42-21EF-A47B-C505-C5B1D302C6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" r="1836"/>
          <a:stretch/>
        </p:blipFill>
        <p:spPr bwMode="auto">
          <a:xfrm>
            <a:off x="8626110" y="3427164"/>
            <a:ext cx="2112021" cy="1685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40B17A5-CFC3-CA0C-BECC-3B9BE77BC570}"/>
              </a:ext>
            </a:extLst>
          </p:cNvPr>
          <p:cNvCxnSpPr>
            <a:cxnSpLocks/>
          </p:cNvCxnSpPr>
          <p:nvPr/>
        </p:nvCxnSpPr>
        <p:spPr>
          <a:xfrm>
            <a:off x="3498701" y="3382353"/>
            <a:ext cx="1008563" cy="0"/>
          </a:xfrm>
          <a:prstGeom prst="straightConnector1">
            <a:avLst/>
          </a:prstGeom>
          <a:ln w="19050">
            <a:solidFill>
              <a:schemeClr val="accent3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637CB15-9C49-12E1-90AE-04895E8204D5}"/>
              </a:ext>
            </a:extLst>
          </p:cNvPr>
          <p:cNvCxnSpPr>
            <a:cxnSpLocks/>
            <a:endCxn id="24" idx="1"/>
          </p:cNvCxnSpPr>
          <p:nvPr/>
        </p:nvCxnSpPr>
        <p:spPr>
          <a:xfrm flipV="1">
            <a:off x="7014016" y="2453173"/>
            <a:ext cx="1601550" cy="675683"/>
          </a:xfrm>
          <a:prstGeom prst="straightConnector1">
            <a:avLst/>
          </a:prstGeom>
          <a:ln w="19050">
            <a:solidFill>
              <a:schemeClr val="accent3"/>
            </a:solidFill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3A01F235-C3AB-45A8-240D-002BDD8E5D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5566" y="1612885"/>
            <a:ext cx="2130194" cy="168057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E39A963-5E4A-B1DC-39A2-F7CF8F7FE2D0}"/>
              </a:ext>
            </a:extLst>
          </p:cNvPr>
          <p:cNvSpPr txBox="1"/>
          <p:nvPr/>
        </p:nvSpPr>
        <p:spPr>
          <a:xfrm>
            <a:off x="8649504" y="2945371"/>
            <a:ext cx="9387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200">
                <a:solidFill>
                  <a:schemeClr val="bg1"/>
                </a:solidFill>
                <a:latin typeface="Arial" panose="020B0604020202020204" pitchFamily="34" charset="0"/>
              </a:rPr>
              <a:t>WARBLER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479231F-BA38-FCBF-A79C-EE5647F82DA1}"/>
              </a:ext>
            </a:extLst>
          </p:cNvPr>
          <p:cNvCxnSpPr>
            <a:cxnSpLocks/>
          </p:cNvCxnSpPr>
          <p:nvPr/>
        </p:nvCxnSpPr>
        <p:spPr>
          <a:xfrm>
            <a:off x="7014016" y="3649946"/>
            <a:ext cx="1601550" cy="675683"/>
          </a:xfrm>
          <a:prstGeom prst="straightConnector1">
            <a:avLst/>
          </a:prstGeom>
          <a:ln w="19050">
            <a:solidFill>
              <a:schemeClr val="accent3"/>
            </a:solidFill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73BB9DA4-1BC3-0456-0589-67EB1779C394}"/>
              </a:ext>
            </a:extLst>
          </p:cNvPr>
          <p:cNvSpPr txBox="1"/>
          <p:nvPr/>
        </p:nvSpPr>
        <p:spPr>
          <a:xfrm>
            <a:off x="10186990" y="3472519"/>
            <a:ext cx="585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200">
                <a:solidFill>
                  <a:schemeClr val="bg1"/>
                </a:solidFill>
                <a:latin typeface="Arial" panose="020B0604020202020204" pitchFamily="34" charset="0"/>
              </a:rPr>
              <a:t>GULL</a:t>
            </a:r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9A5E7F7E-EDAC-6C03-8D7C-518132E00F83}"/>
              </a:ext>
            </a:extLst>
          </p:cNvPr>
          <p:cNvSpPr txBox="1">
            <a:spLocks/>
          </p:cNvSpPr>
          <p:nvPr/>
        </p:nvSpPr>
        <p:spPr>
          <a:xfrm rot="10800000" flipV="1">
            <a:off x="11524693" y="6366598"/>
            <a:ext cx="263853" cy="26161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100" b="0" i="0" kern="12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CA" smtClean="0"/>
              <a:pPr/>
              <a:t>10</a:t>
            </a:fld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FD4581-C99A-FF36-544C-61EECD955CFC}"/>
              </a:ext>
            </a:extLst>
          </p:cNvPr>
          <p:cNvSpPr txBox="1"/>
          <p:nvPr/>
        </p:nvSpPr>
        <p:spPr>
          <a:xfrm>
            <a:off x="910527" y="4404447"/>
            <a:ext cx="2313121" cy="11468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1600" b="1" i="0">
                <a:ln>
                  <a:noFill/>
                </a:ln>
                <a:solidFill>
                  <a:srgbClr val="0103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ts val="1800"/>
              </a:lnSpc>
            </a:pPr>
            <a:r>
              <a:rPr lang="en-US" sz="1400"/>
              <a:t>CUTTLEFISH</a:t>
            </a:r>
          </a:p>
          <a:p>
            <a:pPr marL="184150" indent="-184150">
              <a:lnSpc>
                <a:spcPts val="18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1200" b="0">
                <a:solidFill>
                  <a:schemeClr val="tx1"/>
                </a:solidFill>
              </a:rPr>
              <a:t>Virtual Android device </a:t>
            </a:r>
          </a:p>
          <a:p>
            <a:pPr marL="184150" indent="-184150">
              <a:lnSpc>
                <a:spcPts val="18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1200" b="0">
                <a:solidFill>
                  <a:schemeClr val="tx1"/>
                </a:solidFill>
              </a:rPr>
              <a:t>More advanced than </a:t>
            </a:r>
            <a:br>
              <a:rPr lang="en-US" sz="1200" b="0">
                <a:solidFill>
                  <a:schemeClr val="tx1"/>
                </a:solidFill>
              </a:rPr>
            </a:br>
            <a:r>
              <a:rPr lang="en-US" sz="1200" b="0">
                <a:solidFill>
                  <a:schemeClr val="tx1"/>
                </a:solidFill>
              </a:rPr>
              <a:t>Android Emulator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FF4620-DD2A-1C0F-100F-3DCCE622D17B}"/>
              </a:ext>
            </a:extLst>
          </p:cNvPr>
          <p:cNvSpPr txBox="1"/>
          <p:nvPr/>
        </p:nvSpPr>
        <p:spPr>
          <a:xfrm>
            <a:off x="4412038" y="4404447"/>
            <a:ext cx="2313121" cy="83907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1600" b="1" i="0">
                <a:ln>
                  <a:noFill/>
                </a:ln>
                <a:solidFill>
                  <a:srgbClr val="0103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ts val="1800"/>
              </a:lnSpc>
            </a:pPr>
            <a:r>
              <a:rPr lang="en-US" sz="1400"/>
              <a:t>TROUT</a:t>
            </a:r>
          </a:p>
          <a:p>
            <a:pPr marL="184150" lvl="0" indent="-184150">
              <a:lnSpc>
                <a:spcPts val="18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CA" sz="1200" b="0">
                <a:solidFill>
                  <a:schemeClr val="tx1"/>
                </a:solidFill>
              </a:rPr>
              <a:t>Android Automotive OS built from Cuttlefish</a:t>
            </a:r>
            <a:endParaRPr lang="en-US" sz="1200" b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8FEDC6-1D32-6D87-DCCC-7D5E480E70FA}"/>
              </a:ext>
            </a:extLst>
          </p:cNvPr>
          <p:cNvSpPr txBox="1"/>
          <p:nvPr/>
        </p:nvSpPr>
        <p:spPr>
          <a:xfrm>
            <a:off x="8548442" y="5233732"/>
            <a:ext cx="2313121" cy="8615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1600" b="1" i="0">
                <a:ln>
                  <a:noFill/>
                </a:ln>
                <a:solidFill>
                  <a:srgbClr val="0103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ts val="1800"/>
              </a:lnSpc>
            </a:pPr>
            <a:r>
              <a:rPr lang="en-US" sz="1400"/>
              <a:t>BIRD VARIANTS</a:t>
            </a:r>
          </a:p>
          <a:p>
            <a:pPr marL="184150" lvl="0" indent="-184150">
              <a:lnSpc>
                <a:spcPts val="18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CA" sz="1200" b="0">
                <a:solidFill>
                  <a:schemeClr val="tx1"/>
                </a:solidFill>
              </a:rPr>
              <a:t>Hardware and OS specific implementations of trout</a:t>
            </a:r>
          </a:p>
        </p:txBody>
      </p:sp>
    </p:spTree>
    <p:extLst>
      <p:ext uri="{BB962C8B-B14F-4D97-AF65-F5344CB8AC3E}">
        <p14:creationId xmlns:p14="http://schemas.microsoft.com/office/powerpoint/2010/main" val="23466286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25C9D0B-60E3-9393-12D6-523CF48DD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QNX Integration Goals </a:t>
            </a:r>
            <a:br>
              <a:rPr lang="en-US"/>
            </a:br>
            <a:r>
              <a:rPr lang="en-US"/>
              <a:t>for trout Configuration</a:t>
            </a:r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D4748593-B432-8E9B-867B-BB9D2F965717}"/>
              </a:ext>
            </a:extLst>
          </p:cNvPr>
          <p:cNvSpPr txBox="1">
            <a:spLocks/>
          </p:cNvSpPr>
          <p:nvPr/>
        </p:nvSpPr>
        <p:spPr>
          <a:xfrm rot="10800000" flipV="1">
            <a:off x="11524693" y="6366598"/>
            <a:ext cx="263853" cy="26161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100" b="0" i="0" kern="12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CA" smtClean="0"/>
              <a:pPr/>
              <a:t>11</a:t>
            </a:fld>
            <a:endParaRPr lang="en-CA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E5BEC47-EFEE-6810-3C29-B986459B175C}"/>
              </a:ext>
            </a:extLst>
          </p:cNvPr>
          <p:cNvSpPr/>
          <p:nvPr/>
        </p:nvSpPr>
        <p:spPr>
          <a:xfrm>
            <a:off x="6951680" y="1139769"/>
            <a:ext cx="4557010" cy="4557010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517267-0044-8E8C-1A99-606887B348B8}"/>
              </a:ext>
            </a:extLst>
          </p:cNvPr>
          <p:cNvSpPr txBox="1"/>
          <p:nvPr/>
        </p:nvSpPr>
        <p:spPr>
          <a:xfrm>
            <a:off x="778789" y="2132450"/>
            <a:ext cx="4815187" cy="330712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1400" b="1" i="0">
                <a:ln>
                  <a:noFill/>
                </a:ln>
                <a:solidFill>
                  <a:srgbClr val="0103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PROVIDE UNBOUNDED USER EXPERIENCE</a:t>
            </a:r>
          </a:p>
          <a:p>
            <a:pPr marL="184150" indent="-184150"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b="0">
                <a:solidFill>
                  <a:schemeClr val="tx1"/>
                </a:solidFill>
              </a:rPr>
              <a:t>Android environment and non-Android environment blend together seamlessly </a:t>
            </a:r>
          </a:p>
          <a:p>
            <a:pPr marL="184150" indent="-184150"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b="0">
                <a:solidFill>
                  <a:schemeClr val="tx1"/>
                </a:solidFill>
              </a:rPr>
              <a:t>Designer freedom</a:t>
            </a:r>
          </a:p>
          <a:p>
            <a:pPr lvl="0">
              <a:defRPr/>
            </a:pPr>
            <a:r>
              <a:rPr lang="en-US"/>
              <a:t>MEET KEY REQUIREMENTS</a:t>
            </a:r>
          </a:p>
          <a:p>
            <a:pPr marL="184150" indent="-184150"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b="0">
                <a:solidFill>
                  <a:schemeClr val="tx1"/>
                </a:solidFill>
              </a:rPr>
              <a:t>Functional safety, mission-critical cluster </a:t>
            </a:r>
          </a:p>
          <a:p>
            <a:pPr marL="184150" indent="-184150"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b="0">
                <a:solidFill>
                  <a:schemeClr val="tx1"/>
                </a:solidFill>
              </a:rPr>
              <a:t>Performance, boot times, audio latency</a:t>
            </a:r>
          </a:p>
          <a:p>
            <a:pPr lvl="0">
              <a:defRPr/>
            </a:pPr>
            <a:r>
              <a:rPr lang="en-US"/>
              <a:t>SUPPORT LATEST ANDROID VERSIONS, MIDDLEWARE AND EXTENSIONS</a:t>
            </a:r>
          </a:p>
          <a:p>
            <a:pPr marL="184150" indent="-184150"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b="0">
                <a:solidFill>
                  <a:schemeClr val="tx1"/>
                </a:solidFill>
              </a:rPr>
              <a:t>No kernel modifications, support for Vulkan drawing APIs, GfxStreams, USB sharing etc.</a:t>
            </a:r>
          </a:p>
        </p:txBody>
      </p:sp>
    </p:spTree>
    <p:extLst>
      <p:ext uri="{BB962C8B-B14F-4D97-AF65-F5344CB8AC3E}">
        <p14:creationId xmlns:p14="http://schemas.microsoft.com/office/powerpoint/2010/main" val="32427070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4D352DC3-C092-99C6-C2BF-A9CBCC687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Digital cockpit: No guests running yet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DA3C5D1-5648-A6A4-AEEA-8FD783623222}"/>
              </a:ext>
            </a:extLst>
          </p:cNvPr>
          <p:cNvSpPr/>
          <p:nvPr/>
        </p:nvSpPr>
        <p:spPr>
          <a:xfrm>
            <a:off x="6911726" y="3703045"/>
            <a:ext cx="2394857" cy="1628503"/>
          </a:xfrm>
          <a:prstGeom prst="roundRect">
            <a:avLst>
              <a:gd name="adj" fmla="val 4876"/>
            </a:avLst>
          </a:prstGeom>
          <a:ln w="19050">
            <a:solidFill>
              <a:srgbClr val="01B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9FC052-0520-1386-5F83-7D10B6815DCE}"/>
              </a:ext>
            </a:extLst>
          </p:cNvPr>
          <p:cNvSpPr txBox="1"/>
          <p:nvPr/>
        </p:nvSpPr>
        <p:spPr>
          <a:xfrm>
            <a:off x="7783868" y="4977791"/>
            <a:ext cx="807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</a:rPr>
              <a:t>IVI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490589-61A6-6377-4950-85505AC6C65F}"/>
              </a:ext>
            </a:extLst>
          </p:cNvPr>
          <p:cNvSpPr/>
          <p:nvPr/>
        </p:nvSpPr>
        <p:spPr>
          <a:xfrm>
            <a:off x="6911726" y="4003226"/>
            <a:ext cx="2394857" cy="958990"/>
          </a:xfrm>
          <a:prstGeom prst="rect">
            <a:avLst/>
          </a:prstGeom>
          <a:solidFill>
            <a:schemeClr val="bg1"/>
          </a:solidFill>
          <a:ln w="19050">
            <a:solidFill>
              <a:srgbClr val="01B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A5A8BF-6B31-7AF9-0A46-64C824B517BB}"/>
              </a:ext>
            </a:extLst>
          </p:cNvPr>
          <p:cNvSpPr/>
          <p:nvPr/>
        </p:nvSpPr>
        <p:spPr>
          <a:xfrm>
            <a:off x="2799516" y="5546573"/>
            <a:ext cx="6477581" cy="422305"/>
          </a:xfrm>
          <a:prstGeom prst="rect">
            <a:avLst/>
          </a:prstGeom>
          <a:noFill/>
          <a:ln w="19050">
            <a:solidFill>
              <a:srgbClr val="01B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accent3"/>
                </a:solidFill>
                <a:latin typeface="Arial" panose="020B0604020202020204" pitchFamily="34" charset="0"/>
              </a:rPr>
              <a:t>Hypervisor-enabled QNX microkernel (safety-certified)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6E61FA2-1C58-8516-450E-4AF329006734}"/>
              </a:ext>
            </a:extLst>
          </p:cNvPr>
          <p:cNvCxnSpPr>
            <a:cxnSpLocks/>
          </p:cNvCxnSpPr>
          <p:nvPr/>
        </p:nvCxnSpPr>
        <p:spPr>
          <a:xfrm>
            <a:off x="6552185" y="5024104"/>
            <a:ext cx="304800" cy="222058"/>
          </a:xfrm>
          <a:prstGeom prst="straightConnector1">
            <a:avLst/>
          </a:prstGeom>
          <a:ln w="19050">
            <a:solidFill>
              <a:schemeClr val="accent3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1">
            <a:extLst>
              <a:ext uri="{FF2B5EF4-FFF2-40B4-BE49-F238E27FC236}">
                <a16:creationId xmlns:a16="http://schemas.microsoft.com/office/drawing/2014/main" id="{4A033175-B867-9F40-41DF-C4FDBF466F7D}"/>
              </a:ext>
            </a:extLst>
          </p:cNvPr>
          <p:cNvSpPr/>
          <p:nvPr/>
        </p:nvSpPr>
        <p:spPr>
          <a:xfrm>
            <a:off x="7515829" y="3759148"/>
            <a:ext cx="286327" cy="1847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0" name="Rectangle: Rounded Corners 13">
            <a:extLst>
              <a:ext uri="{FF2B5EF4-FFF2-40B4-BE49-F238E27FC236}">
                <a16:creationId xmlns:a16="http://schemas.microsoft.com/office/drawing/2014/main" id="{CFDDE4E5-E21C-427A-D9E0-B29926E868AC}"/>
              </a:ext>
            </a:extLst>
          </p:cNvPr>
          <p:cNvSpPr/>
          <p:nvPr/>
        </p:nvSpPr>
        <p:spPr>
          <a:xfrm>
            <a:off x="7954556" y="3759148"/>
            <a:ext cx="286327" cy="1847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1" name="Rectangle: Rounded Corners 16">
            <a:extLst>
              <a:ext uri="{FF2B5EF4-FFF2-40B4-BE49-F238E27FC236}">
                <a16:creationId xmlns:a16="http://schemas.microsoft.com/office/drawing/2014/main" id="{8B7BED74-5673-AE08-B62B-DD5FD44174CA}"/>
              </a:ext>
            </a:extLst>
          </p:cNvPr>
          <p:cNvSpPr/>
          <p:nvPr/>
        </p:nvSpPr>
        <p:spPr>
          <a:xfrm>
            <a:off x="8393283" y="3759148"/>
            <a:ext cx="286327" cy="1847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3C4CE57-DC48-34F3-DD8D-784EE975CC16}"/>
              </a:ext>
            </a:extLst>
          </p:cNvPr>
          <p:cNvSpPr/>
          <p:nvPr/>
        </p:nvSpPr>
        <p:spPr>
          <a:xfrm>
            <a:off x="3445107" y="2716445"/>
            <a:ext cx="2394857" cy="9834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</a:rPr>
              <a:t>Cluster display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780AF58-CE02-EEA0-6E9A-C2C39FE854E6}"/>
              </a:ext>
            </a:extLst>
          </p:cNvPr>
          <p:cNvSpPr/>
          <p:nvPr/>
        </p:nvSpPr>
        <p:spPr>
          <a:xfrm>
            <a:off x="3826934" y="3107267"/>
            <a:ext cx="1617133" cy="431800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896BCD5-158E-D02E-C193-8E6AC38E51C2}"/>
              </a:ext>
            </a:extLst>
          </p:cNvPr>
          <p:cNvSpPr txBox="1"/>
          <p:nvPr/>
        </p:nvSpPr>
        <p:spPr>
          <a:xfrm>
            <a:off x="3905412" y="4117259"/>
            <a:ext cx="14414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Vehicle data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83BA9967-333E-77BE-3B5D-BC361A4873D3}"/>
              </a:ext>
            </a:extLst>
          </p:cNvPr>
          <p:cNvCxnSpPr>
            <a:cxnSpLocks/>
          </p:cNvCxnSpPr>
          <p:nvPr/>
        </p:nvCxnSpPr>
        <p:spPr>
          <a:xfrm flipV="1">
            <a:off x="4637453" y="3529069"/>
            <a:ext cx="0" cy="585731"/>
          </a:xfrm>
          <a:prstGeom prst="straightConnector1">
            <a:avLst/>
          </a:prstGeom>
          <a:ln w="19050">
            <a:solidFill>
              <a:schemeClr val="accent3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C282F1F-6746-DE08-69B9-62C5B7439CAF}"/>
              </a:ext>
            </a:extLst>
          </p:cNvPr>
          <p:cNvSpPr txBox="1"/>
          <p:nvPr/>
        </p:nvSpPr>
        <p:spPr>
          <a:xfrm>
            <a:off x="9468769" y="3643240"/>
            <a:ext cx="201483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400"/>
              </a:spcAft>
              <a:defRPr/>
            </a:pPr>
            <a:r>
              <a:rPr lang="en-US" sz="1100" b="1">
                <a:solidFill>
                  <a:srgbClr val="0103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CRITICAL IVI SOFTWARE</a:t>
            </a:r>
          </a:p>
          <a:p>
            <a:pPr marL="138113" lvl="0" indent="-138113"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Cameras </a:t>
            </a:r>
          </a:p>
          <a:p>
            <a:pPr marL="138113" lvl="0" indent="-138113"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Video streaming </a:t>
            </a:r>
          </a:p>
          <a:p>
            <a:pPr marL="138113" lvl="0" indent="-138113"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Vehicle HAL </a:t>
            </a:r>
          </a:p>
          <a:p>
            <a:pPr marL="138113" lvl="0" indent="-138113"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Graphics </a:t>
            </a:r>
          </a:p>
          <a:p>
            <a:pPr marL="138113" lvl="0" indent="-138113"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Audio </a:t>
            </a:r>
          </a:p>
          <a:p>
            <a:pPr marL="138113" lvl="0" indent="-138113"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System wide </a:t>
            </a:r>
            <a:b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audio management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EFE527-06B5-852F-9D2F-0E6CC85F9492}"/>
              </a:ext>
            </a:extLst>
          </p:cNvPr>
          <p:cNvSpPr txBox="1"/>
          <p:nvPr/>
        </p:nvSpPr>
        <p:spPr>
          <a:xfrm>
            <a:off x="5618349" y="3977469"/>
            <a:ext cx="1463522" cy="1143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8113" lvl="0" indent="-138113"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Touch events</a:t>
            </a:r>
          </a:p>
          <a:p>
            <a:pPr marL="138113" lvl="0" indent="-138113"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Vehicle data</a:t>
            </a:r>
          </a:p>
          <a:p>
            <a:pPr marL="138113" lvl="0" indent="-138113"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Audio</a:t>
            </a:r>
          </a:p>
          <a:p>
            <a:pPr marL="138113" lvl="0" indent="-138113"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USB</a:t>
            </a:r>
          </a:p>
          <a:p>
            <a:pPr marL="138113" lvl="0" indent="-138113"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Network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042E41-7DEE-2CA2-B9EE-ACAAAC9C54F0}"/>
              </a:ext>
            </a:extLst>
          </p:cNvPr>
          <p:cNvSpPr txBox="1"/>
          <p:nvPr/>
        </p:nvSpPr>
        <p:spPr>
          <a:xfrm>
            <a:off x="3461186" y="1499740"/>
            <a:ext cx="2390974" cy="1143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400"/>
              </a:spcAft>
              <a:defRPr/>
            </a:pPr>
            <a:r>
              <a:rPr lang="en-US" sz="1100" b="1">
                <a:solidFill>
                  <a:srgbClr val="0103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CRITICAL CLUSTER SOFTWARE</a:t>
            </a:r>
          </a:p>
          <a:p>
            <a:pPr marL="138113" lvl="0" indent="-138113"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Instrumentation</a:t>
            </a:r>
          </a:p>
          <a:p>
            <a:pPr marL="138113" lvl="0" indent="-138113"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Telltales</a:t>
            </a:r>
          </a:p>
          <a:p>
            <a:pPr marL="138113" lvl="0" indent="-138113"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Cameras</a:t>
            </a:r>
          </a:p>
          <a:p>
            <a:pPr marL="138113" lvl="0" indent="-138113"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Video streaming</a:t>
            </a:r>
          </a:p>
        </p:txBody>
      </p:sp>
      <p:sp>
        <p:nvSpPr>
          <p:cNvPr id="3" name="Slide Number">
            <a:extLst>
              <a:ext uri="{FF2B5EF4-FFF2-40B4-BE49-F238E27FC236}">
                <a16:creationId xmlns:a16="http://schemas.microsoft.com/office/drawing/2014/main" id="{814B4DC8-B20A-248A-780B-0E36EDFFB7B2}"/>
              </a:ext>
            </a:extLst>
          </p:cNvPr>
          <p:cNvSpPr txBox="1">
            <a:spLocks/>
          </p:cNvSpPr>
          <p:nvPr/>
        </p:nvSpPr>
        <p:spPr>
          <a:xfrm rot="10800000" flipV="1">
            <a:off x="11524693" y="6366598"/>
            <a:ext cx="263853" cy="26161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100" b="0" i="0" kern="12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CA" smtClean="0"/>
              <a:pPr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212729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6DCB376D-7690-42B4-EDA9-816F8E746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Digital cockpit: Android guest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BB85BF1-6D5D-53F3-E5ED-4B2D305EDE41}"/>
              </a:ext>
            </a:extLst>
          </p:cNvPr>
          <p:cNvCxnSpPr>
            <a:cxnSpLocks/>
          </p:cNvCxnSpPr>
          <p:nvPr/>
        </p:nvCxnSpPr>
        <p:spPr>
          <a:xfrm flipH="1">
            <a:off x="5825408" y="3200565"/>
            <a:ext cx="1134688" cy="0"/>
          </a:xfrm>
          <a:prstGeom prst="straightConnector1">
            <a:avLst/>
          </a:prstGeom>
          <a:ln w="19050">
            <a:solidFill>
              <a:schemeClr val="accent3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CF188EE-B837-F0A9-DF8D-9BBCFB7A0D5B}"/>
              </a:ext>
            </a:extLst>
          </p:cNvPr>
          <p:cNvSpPr/>
          <p:nvPr/>
        </p:nvSpPr>
        <p:spPr>
          <a:xfrm>
            <a:off x="6911726" y="3703045"/>
            <a:ext cx="2394857" cy="1628503"/>
          </a:xfrm>
          <a:prstGeom prst="roundRect">
            <a:avLst>
              <a:gd name="adj" fmla="val 4876"/>
            </a:avLst>
          </a:prstGeom>
          <a:ln w="19050">
            <a:solidFill>
              <a:srgbClr val="01B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C4049D-CABE-2FB2-C5DF-25C9E5B816C4}"/>
              </a:ext>
            </a:extLst>
          </p:cNvPr>
          <p:cNvSpPr txBox="1"/>
          <p:nvPr/>
        </p:nvSpPr>
        <p:spPr>
          <a:xfrm>
            <a:off x="7783868" y="4977791"/>
            <a:ext cx="807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</a:rPr>
              <a:t>IVI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CB4845-5738-D295-D33F-4A5DA7D5B570}"/>
              </a:ext>
            </a:extLst>
          </p:cNvPr>
          <p:cNvSpPr/>
          <p:nvPr/>
        </p:nvSpPr>
        <p:spPr>
          <a:xfrm>
            <a:off x="6911726" y="4003226"/>
            <a:ext cx="2394857" cy="958990"/>
          </a:xfrm>
          <a:prstGeom prst="rect">
            <a:avLst/>
          </a:prstGeom>
          <a:solidFill>
            <a:schemeClr val="bg1"/>
          </a:solidFill>
          <a:ln w="19050">
            <a:solidFill>
              <a:srgbClr val="01B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605E33-44F0-AF60-42BD-E861D7B75C41}"/>
              </a:ext>
            </a:extLst>
          </p:cNvPr>
          <p:cNvSpPr/>
          <p:nvPr/>
        </p:nvSpPr>
        <p:spPr>
          <a:xfrm>
            <a:off x="2799516" y="5546573"/>
            <a:ext cx="6477581" cy="422305"/>
          </a:xfrm>
          <a:prstGeom prst="rect">
            <a:avLst/>
          </a:prstGeom>
          <a:noFill/>
          <a:ln w="19050">
            <a:solidFill>
              <a:srgbClr val="01B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accent3"/>
                </a:solidFill>
                <a:latin typeface="Arial" panose="020B0604020202020204" pitchFamily="34" charset="0"/>
              </a:rPr>
              <a:t>Hypervisor-enabled QNX microkernel (safety-certified)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BB58AC8-5107-D531-A9F4-9968F765DFFA}"/>
              </a:ext>
            </a:extLst>
          </p:cNvPr>
          <p:cNvCxnSpPr>
            <a:cxnSpLocks/>
          </p:cNvCxnSpPr>
          <p:nvPr/>
        </p:nvCxnSpPr>
        <p:spPr>
          <a:xfrm>
            <a:off x="6552185" y="5024104"/>
            <a:ext cx="304800" cy="222058"/>
          </a:xfrm>
          <a:prstGeom prst="straightConnector1">
            <a:avLst/>
          </a:prstGeom>
          <a:ln w="19050">
            <a:solidFill>
              <a:schemeClr val="accent3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1">
            <a:extLst>
              <a:ext uri="{FF2B5EF4-FFF2-40B4-BE49-F238E27FC236}">
                <a16:creationId xmlns:a16="http://schemas.microsoft.com/office/drawing/2014/main" id="{F3108346-5879-0FF7-83DA-CF1C936C7B95}"/>
              </a:ext>
            </a:extLst>
          </p:cNvPr>
          <p:cNvSpPr/>
          <p:nvPr/>
        </p:nvSpPr>
        <p:spPr>
          <a:xfrm>
            <a:off x="7515829" y="3759148"/>
            <a:ext cx="286327" cy="1847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0" name="Rectangle: Rounded Corners 13">
            <a:extLst>
              <a:ext uri="{FF2B5EF4-FFF2-40B4-BE49-F238E27FC236}">
                <a16:creationId xmlns:a16="http://schemas.microsoft.com/office/drawing/2014/main" id="{E2BFE9FB-3DDB-9226-89B2-BD2A96B4EBEB}"/>
              </a:ext>
            </a:extLst>
          </p:cNvPr>
          <p:cNvSpPr/>
          <p:nvPr/>
        </p:nvSpPr>
        <p:spPr>
          <a:xfrm>
            <a:off x="7954556" y="3759148"/>
            <a:ext cx="286327" cy="1847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1" name="Rectangle: Rounded Corners 16">
            <a:extLst>
              <a:ext uri="{FF2B5EF4-FFF2-40B4-BE49-F238E27FC236}">
                <a16:creationId xmlns:a16="http://schemas.microsoft.com/office/drawing/2014/main" id="{6D8ADFD0-C42E-C03C-95B5-21E66DBDABF8}"/>
              </a:ext>
            </a:extLst>
          </p:cNvPr>
          <p:cNvSpPr/>
          <p:nvPr/>
        </p:nvSpPr>
        <p:spPr>
          <a:xfrm>
            <a:off x="8393283" y="3759148"/>
            <a:ext cx="286327" cy="1847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665936-E0AB-BEB5-9695-E28B35E9B5A9}"/>
              </a:ext>
            </a:extLst>
          </p:cNvPr>
          <p:cNvSpPr/>
          <p:nvPr/>
        </p:nvSpPr>
        <p:spPr>
          <a:xfrm>
            <a:off x="6911726" y="2953512"/>
            <a:ext cx="2394857" cy="47591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</a:rPr>
              <a:t>Android guest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78C38B4-B7FB-9941-5569-9E73B9C81EFC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8109155" y="3429430"/>
            <a:ext cx="4226" cy="984982"/>
          </a:xfrm>
          <a:prstGeom prst="straightConnector1">
            <a:avLst/>
          </a:prstGeom>
          <a:ln w="19050">
            <a:solidFill>
              <a:schemeClr val="accent3"/>
            </a:solidFill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93E1077-1227-7A53-2B81-847471CDC273}"/>
              </a:ext>
            </a:extLst>
          </p:cNvPr>
          <p:cNvCxnSpPr/>
          <p:nvPr/>
        </p:nvCxnSpPr>
        <p:spPr>
          <a:xfrm flipV="1">
            <a:off x="6402654" y="3579869"/>
            <a:ext cx="265371" cy="390088"/>
          </a:xfrm>
          <a:prstGeom prst="straightConnector1">
            <a:avLst/>
          </a:prstGeom>
          <a:ln w="19050">
            <a:solidFill>
              <a:schemeClr val="accent3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039E0203-8A20-9B40-902D-E0919E57B897}"/>
              </a:ext>
            </a:extLst>
          </p:cNvPr>
          <p:cNvSpPr/>
          <p:nvPr/>
        </p:nvSpPr>
        <p:spPr>
          <a:xfrm>
            <a:off x="3445107" y="2716445"/>
            <a:ext cx="2394857" cy="9834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</a:rPr>
              <a:t>Cluster display</a:t>
            </a:r>
          </a:p>
        </p:txBody>
      </p:sp>
      <p:sp>
        <p:nvSpPr>
          <p:cNvPr id="23" name="Freeform: Shape 19">
            <a:extLst>
              <a:ext uri="{FF2B5EF4-FFF2-40B4-BE49-F238E27FC236}">
                <a16:creationId xmlns:a16="http://schemas.microsoft.com/office/drawing/2014/main" id="{83D0FC1D-5749-4C05-75AE-D945BEB92808}"/>
              </a:ext>
            </a:extLst>
          </p:cNvPr>
          <p:cNvSpPr/>
          <p:nvPr/>
        </p:nvSpPr>
        <p:spPr>
          <a:xfrm>
            <a:off x="4841528" y="3120118"/>
            <a:ext cx="881939" cy="427553"/>
          </a:xfrm>
          <a:custGeom>
            <a:avLst/>
            <a:gdLst>
              <a:gd name="connsiteX0" fmla="*/ 544945 w 1477818"/>
              <a:gd name="connsiteY0" fmla="*/ 2454 h 732127"/>
              <a:gd name="connsiteX1" fmla="*/ 498764 w 1477818"/>
              <a:gd name="connsiteY1" fmla="*/ 39400 h 732127"/>
              <a:gd name="connsiteX2" fmla="*/ 461818 w 1477818"/>
              <a:gd name="connsiteY2" fmla="*/ 76345 h 732127"/>
              <a:gd name="connsiteX3" fmla="*/ 369455 w 1477818"/>
              <a:gd name="connsiteY3" fmla="*/ 113291 h 732127"/>
              <a:gd name="connsiteX4" fmla="*/ 203200 w 1477818"/>
              <a:gd name="connsiteY4" fmla="*/ 214891 h 732127"/>
              <a:gd name="connsiteX5" fmla="*/ 101600 w 1477818"/>
              <a:gd name="connsiteY5" fmla="*/ 279545 h 732127"/>
              <a:gd name="connsiteX6" fmla="*/ 9236 w 1477818"/>
              <a:gd name="connsiteY6" fmla="*/ 390382 h 732127"/>
              <a:gd name="connsiteX7" fmla="*/ 0 w 1477818"/>
              <a:gd name="connsiteY7" fmla="*/ 418091 h 732127"/>
              <a:gd name="connsiteX8" fmla="*/ 9236 w 1477818"/>
              <a:gd name="connsiteY8" fmla="*/ 501218 h 732127"/>
              <a:gd name="connsiteX9" fmla="*/ 46182 w 1477818"/>
              <a:gd name="connsiteY9" fmla="*/ 510454 h 732127"/>
              <a:gd name="connsiteX10" fmla="*/ 73891 w 1477818"/>
              <a:gd name="connsiteY10" fmla="*/ 519691 h 732127"/>
              <a:gd name="connsiteX11" fmla="*/ 110836 w 1477818"/>
              <a:gd name="connsiteY11" fmla="*/ 528927 h 732127"/>
              <a:gd name="connsiteX12" fmla="*/ 138545 w 1477818"/>
              <a:gd name="connsiteY12" fmla="*/ 538163 h 732127"/>
              <a:gd name="connsiteX13" fmla="*/ 369455 w 1477818"/>
              <a:gd name="connsiteY13" fmla="*/ 575109 h 732127"/>
              <a:gd name="connsiteX14" fmla="*/ 692727 w 1477818"/>
              <a:gd name="connsiteY14" fmla="*/ 621291 h 732127"/>
              <a:gd name="connsiteX15" fmla="*/ 822036 w 1477818"/>
              <a:gd name="connsiteY15" fmla="*/ 685945 h 732127"/>
              <a:gd name="connsiteX16" fmla="*/ 1025236 w 1477818"/>
              <a:gd name="connsiteY16" fmla="*/ 732127 h 732127"/>
              <a:gd name="connsiteX17" fmla="*/ 1237673 w 1477818"/>
              <a:gd name="connsiteY17" fmla="*/ 713654 h 732127"/>
              <a:gd name="connsiteX18" fmla="*/ 1348509 w 1477818"/>
              <a:gd name="connsiteY18" fmla="*/ 602818 h 732127"/>
              <a:gd name="connsiteX19" fmla="*/ 1376218 w 1477818"/>
              <a:gd name="connsiteY19" fmla="*/ 575109 h 732127"/>
              <a:gd name="connsiteX20" fmla="*/ 1459345 w 1477818"/>
              <a:gd name="connsiteY20" fmla="*/ 455036 h 732127"/>
              <a:gd name="connsiteX21" fmla="*/ 1477818 w 1477818"/>
              <a:gd name="connsiteY21" fmla="*/ 399618 h 732127"/>
              <a:gd name="connsiteX22" fmla="*/ 1468582 w 1477818"/>
              <a:gd name="connsiteY22" fmla="*/ 279545 h 732127"/>
              <a:gd name="connsiteX23" fmla="*/ 1459345 w 1477818"/>
              <a:gd name="connsiteY23" fmla="*/ 233363 h 732127"/>
              <a:gd name="connsiteX24" fmla="*/ 1403927 w 1477818"/>
              <a:gd name="connsiteY24" fmla="*/ 150236 h 732127"/>
              <a:gd name="connsiteX25" fmla="*/ 1376218 w 1477818"/>
              <a:gd name="connsiteY25" fmla="*/ 122527 h 732127"/>
              <a:gd name="connsiteX26" fmla="*/ 1302327 w 1477818"/>
              <a:gd name="connsiteY26" fmla="*/ 104054 h 732127"/>
              <a:gd name="connsiteX27" fmla="*/ 1191491 w 1477818"/>
              <a:gd name="connsiteY27" fmla="*/ 76345 h 732127"/>
              <a:gd name="connsiteX28" fmla="*/ 1108364 w 1477818"/>
              <a:gd name="connsiteY28" fmla="*/ 48636 h 732127"/>
              <a:gd name="connsiteX29" fmla="*/ 1034473 w 1477818"/>
              <a:gd name="connsiteY29" fmla="*/ 39400 h 732127"/>
              <a:gd name="connsiteX30" fmla="*/ 812800 w 1477818"/>
              <a:gd name="connsiteY30" fmla="*/ 30163 h 732127"/>
              <a:gd name="connsiteX31" fmla="*/ 738909 w 1477818"/>
              <a:gd name="connsiteY31" fmla="*/ 11691 h 732127"/>
              <a:gd name="connsiteX32" fmla="*/ 544945 w 1477818"/>
              <a:gd name="connsiteY32" fmla="*/ 2454 h 732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477818" h="732127">
                <a:moveTo>
                  <a:pt x="544945" y="2454"/>
                </a:moveTo>
                <a:cubicBezTo>
                  <a:pt x="504921" y="7072"/>
                  <a:pt x="513498" y="26303"/>
                  <a:pt x="498764" y="39400"/>
                </a:cubicBezTo>
                <a:cubicBezTo>
                  <a:pt x="485747" y="50971"/>
                  <a:pt x="476940" y="67704"/>
                  <a:pt x="461818" y="76345"/>
                </a:cubicBezTo>
                <a:cubicBezTo>
                  <a:pt x="433028" y="92797"/>
                  <a:pt x="399694" y="99683"/>
                  <a:pt x="369455" y="113291"/>
                </a:cubicBezTo>
                <a:cubicBezTo>
                  <a:pt x="243293" y="170064"/>
                  <a:pt x="310228" y="141662"/>
                  <a:pt x="203200" y="214891"/>
                </a:cubicBezTo>
                <a:cubicBezTo>
                  <a:pt x="170070" y="237559"/>
                  <a:pt x="133287" y="254900"/>
                  <a:pt x="101600" y="279545"/>
                </a:cubicBezTo>
                <a:cubicBezTo>
                  <a:pt x="58405" y="313141"/>
                  <a:pt x="32509" y="343836"/>
                  <a:pt x="9236" y="390382"/>
                </a:cubicBezTo>
                <a:cubicBezTo>
                  <a:pt x="4882" y="399090"/>
                  <a:pt x="3079" y="408855"/>
                  <a:pt x="0" y="418091"/>
                </a:cubicBezTo>
                <a:cubicBezTo>
                  <a:pt x="3079" y="445800"/>
                  <a:pt x="-3232" y="476282"/>
                  <a:pt x="9236" y="501218"/>
                </a:cubicBezTo>
                <a:cubicBezTo>
                  <a:pt x="14913" y="512572"/>
                  <a:pt x="33976" y="506967"/>
                  <a:pt x="46182" y="510454"/>
                </a:cubicBezTo>
                <a:cubicBezTo>
                  <a:pt x="55543" y="513129"/>
                  <a:pt x="64530" y="517016"/>
                  <a:pt x="73891" y="519691"/>
                </a:cubicBezTo>
                <a:cubicBezTo>
                  <a:pt x="86097" y="523178"/>
                  <a:pt x="98630" y="525440"/>
                  <a:pt x="110836" y="528927"/>
                </a:cubicBezTo>
                <a:cubicBezTo>
                  <a:pt x="120197" y="531602"/>
                  <a:pt x="128998" y="536254"/>
                  <a:pt x="138545" y="538163"/>
                </a:cubicBezTo>
                <a:cubicBezTo>
                  <a:pt x="263091" y="563072"/>
                  <a:pt x="269408" y="562604"/>
                  <a:pt x="369455" y="575109"/>
                </a:cubicBezTo>
                <a:cubicBezTo>
                  <a:pt x="598574" y="632390"/>
                  <a:pt x="174038" y="529758"/>
                  <a:pt x="692727" y="621291"/>
                </a:cubicBezTo>
                <a:cubicBezTo>
                  <a:pt x="772095" y="635297"/>
                  <a:pt x="745601" y="662224"/>
                  <a:pt x="822036" y="685945"/>
                </a:cubicBezTo>
                <a:cubicBezTo>
                  <a:pt x="888375" y="706533"/>
                  <a:pt x="957503" y="716733"/>
                  <a:pt x="1025236" y="732127"/>
                </a:cubicBezTo>
                <a:cubicBezTo>
                  <a:pt x="1096048" y="725969"/>
                  <a:pt x="1169648" y="734268"/>
                  <a:pt x="1237673" y="713654"/>
                </a:cubicBezTo>
                <a:cubicBezTo>
                  <a:pt x="1350620" y="679427"/>
                  <a:pt x="1308969" y="658173"/>
                  <a:pt x="1348509" y="602818"/>
                </a:cubicBezTo>
                <a:cubicBezTo>
                  <a:pt x="1356101" y="592189"/>
                  <a:pt x="1367947" y="585219"/>
                  <a:pt x="1376218" y="575109"/>
                </a:cubicBezTo>
                <a:cubicBezTo>
                  <a:pt x="1394149" y="553193"/>
                  <a:pt x="1443935" y="488937"/>
                  <a:pt x="1459345" y="455036"/>
                </a:cubicBezTo>
                <a:cubicBezTo>
                  <a:pt x="1467403" y="437309"/>
                  <a:pt x="1471660" y="418091"/>
                  <a:pt x="1477818" y="399618"/>
                </a:cubicBezTo>
                <a:cubicBezTo>
                  <a:pt x="1474739" y="359594"/>
                  <a:pt x="1473015" y="319442"/>
                  <a:pt x="1468582" y="279545"/>
                </a:cubicBezTo>
                <a:cubicBezTo>
                  <a:pt x="1466848" y="263942"/>
                  <a:pt x="1466366" y="247405"/>
                  <a:pt x="1459345" y="233363"/>
                </a:cubicBezTo>
                <a:cubicBezTo>
                  <a:pt x="1444452" y="203577"/>
                  <a:pt x="1423908" y="176878"/>
                  <a:pt x="1403927" y="150236"/>
                </a:cubicBezTo>
                <a:cubicBezTo>
                  <a:pt x="1396090" y="139786"/>
                  <a:pt x="1388109" y="127932"/>
                  <a:pt x="1376218" y="122527"/>
                </a:cubicBezTo>
                <a:cubicBezTo>
                  <a:pt x="1353105" y="112021"/>
                  <a:pt x="1325900" y="113483"/>
                  <a:pt x="1302327" y="104054"/>
                </a:cubicBezTo>
                <a:cubicBezTo>
                  <a:pt x="1235932" y="77497"/>
                  <a:pt x="1272558" y="87927"/>
                  <a:pt x="1191491" y="76345"/>
                </a:cubicBezTo>
                <a:cubicBezTo>
                  <a:pt x="1163782" y="67109"/>
                  <a:pt x="1136795" y="55326"/>
                  <a:pt x="1108364" y="48636"/>
                </a:cubicBezTo>
                <a:cubicBezTo>
                  <a:pt x="1084202" y="42951"/>
                  <a:pt x="1059247" y="40948"/>
                  <a:pt x="1034473" y="39400"/>
                </a:cubicBezTo>
                <a:cubicBezTo>
                  <a:pt x="960662" y="34787"/>
                  <a:pt x="886691" y="33242"/>
                  <a:pt x="812800" y="30163"/>
                </a:cubicBezTo>
                <a:cubicBezTo>
                  <a:pt x="788170" y="24006"/>
                  <a:pt x="763987" y="15651"/>
                  <a:pt x="738909" y="11691"/>
                </a:cubicBezTo>
                <a:cubicBezTo>
                  <a:pt x="659222" y="-891"/>
                  <a:pt x="584969" y="-2164"/>
                  <a:pt x="544945" y="245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C324485-084A-8C2C-3BC4-B3B2CE8A84AE}"/>
              </a:ext>
            </a:extLst>
          </p:cNvPr>
          <p:cNvSpPr/>
          <p:nvPr/>
        </p:nvSpPr>
        <p:spPr>
          <a:xfrm>
            <a:off x="3826934" y="3107267"/>
            <a:ext cx="1617133" cy="431800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A18C727-0BDB-904F-86FE-9C09085EBB4A}"/>
              </a:ext>
            </a:extLst>
          </p:cNvPr>
          <p:cNvSpPr txBox="1"/>
          <p:nvPr/>
        </p:nvSpPr>
        <p:spPr>
          <a:xfrm>
            <a:off x="3905412" y="4117259"/>
            <a:ext cx="14414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Vehicle data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6FC33D8-BAD0-1620-396C-13B78484DDBC}"/>
              </a:ext>
            </a:extLst>
          </p:cNvPr>
          <p:cNvCxnSpPr>
            <a:cxnSpLocks/>
          </p:cNvCxnSpPr>
          <p:nvPr/>
        </p:nvCxnSpPr>
        <p:spPr>
          <a:xfrm flipV="1">
            <a:off x="4637453" y="3529069"/>
            <a:ext cx="0" cy="585731"/>
          </a:xfrm>
          <a:prstGeom prst="straightConnector1">
            <a:avLst/>
          </a:prstGeom>
          <a:ln w="19050">
            <a:solidFill>
              <a:schemeClr val="accent3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F7EA59F4-66AA-7E0F-3EDC-2CA34B2B4EFC}"/>
              </a:ext>
            </a:extLst>
          </p:cNvPr>
          <p:cNvSpPr txBox="1"/>
          <p:nvPr/>
        </p:nvSpPr>
        <p:spPr>
          <a:xfrm>
            <a:off x="7451970" y="1667358"/>
            <a:ext cx="17496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err="1">
                <a:latin typeface="Arial" panose="020B0604020202020204" pitchFamily="34" charset="0"/>
              </a:rPr>
              <a:t>virtio-input</a:t>
            </a:r>
          </a:p>
          <a:p>
            <a:r>
              <a:rPr lang="en-US" sz="1600" err="1">
                <a:latin typeface="Arial" panose="020B0604020202020204" pitchFamily="34" charset="0"/>
              </a:rPr>
              <a:t>virtual Bluetooth</a:t>
            </a:r>
          </a:p>
          <a:p>
            <a:r>
              <a:rPr lang="en-US" sz="1600" err="1">
                <a:latin typeface="Arial" panose="020B0604020202020204" pitchFamily="34" charset="0"/>
              </a:rPr>
              <a:t>Sensor data</a:t>
            </a:r>
          </a:p>
          <a:p>
            <a:r>
              <a:rPr lang="en-US" sz="1600" err="1">
                <a:latin typeface="Arial" panose="020B0604020202020204" pitchFamily="34" charset="0"/>
              </a:rPr>
              <a:t>virtio-net</a:t>
            </a:r>
            <a:endParaRPr lang="en-US" sz="1600">
              <a:latin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EE4945F-8A1D-9D82-CCD4-AE2C54A58887}"/>
              </a:ext>
            </a:extLst>
          </p:cNvPr>
          <p:cNvSpPr txBox="1"/>
          <p:nvPr/>
        </p:nvSpPr>
        <p:spPr>
          <a:xfrm>
            <a:off x="9083432" y="1683603"/>
            <a:ext cx="19317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err="1">
                <a:latin typeface="Arial" panose="020B0604020202020204" pitchFamily="34" charset="0"/>
              </a:rPr>
              <a:t>virtio-video</a:t>
            </a:r>
            <a:br>
              <a:rPr lang="en-US" sz="1600" err="1">
                <a:latin typeface="Arial" panose="020B0604020202020204" pitchFamily="34" charset="0"/>
              </a:rPr>
            </a:br>
            <a:r>
              <a:rPr lang="en-US" sz="1600" err="1">
                <a:latin typeface="Arial" panose="020B0604020202020204" pitchFamily="34" charset="0"/>
              </a:rPr>
              <a:t>virtio-scmi</a:t>
            </a:r>
          </a:p>
          <a:p>
            <a:r>
              <a:rPr lang="en-US" sz="1600">
                <a:latin typeface="Arial" panose="020B0604020202020204" pitchFamily="34" charset="0"/>
              </a:rPr>
              <a:t>virtual camera</a:t>
            </a:r>
            <a:br>
              <a:rPr lang="en-US" sz="1600">
                <a:latin typeface="Arial" panose="020B0604020202020204" pitchFamily="34" charset="0"/>
              </a:rPr>
            </a:br>
            <a:r>
              <a:rPr lang="en-US" sz="1600">
                <a:latin typeface="Arial" panose="020B0604020202020204" pitchFamily="34" charset="0"/>
              </a:rPr>
              <a:t>etc.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89162D1-8645-0713-2DE1-B5F837769A5C}"/>
              </a:ext>
            </a:extLst>
          </p:cNvPr>
          <p:cNvSpPr txBox="1"/>
          <p:nvPr/>
        </p:nvSpPr>
        <p:spPr>
          <a:xfrm>
            <a:off x="6135879" y="1675824"/>
            <a:ext cx="17496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err="1">
                <a:latin typeface="Arial" panose="020B0604020202020204" pitchFamily="34" charset="0"/>
              </a:rPr>
              <a:t>virtio-gpu</a:t>
            </a:r>
          </a:p>
          <a:p>
            <a:r>
              <a:rPr lang="en-US" sz="1600" err="1">
                <a:latin typeface="Arial" panose="020B0604020202020204" pitchFamily="34" charset="0"/>
              </a:rPr>
              <a:t>virtio-snd</a:t>
            </a:r>
          </a:p>
          <a:p>
            <a:r>
              <a:rPr lang="en-US" sz="1600" err="1">
                <a:latin typeface="Arial" panose="020B0604020202020204" pitchFamily="34" charset="0"/>
              </a:rPr>
              <a:t>virtio-blk</a:t>
            </a:r>
          </a:p>
          <a:p>
            <a:r>
              <a:rPr lang="en-US" sz="1600" err="1">
                <a:latin typeface="Arial" panose="020B0604020202020204" pitchFamily="34" charset="0"/>
              </a:rPr>
              <a:t>virtio-vsock</a:t>
            </a:r>
            <a:endParaRPr lang="en-US" sz="1600">
              <a:latin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6673B0-B180-A2A9-87CC-CCDB6AB4977C}"/>
              </a:ext>
            </a:extLst>
          </p:cNvPr>
          <p:cNvSpPr txBox="1"/>
          <p:nvPr/>
        </p:nvSpPr>
        <p:spPr>
          <a:xfrm>
            <a:off x="9468769" y="3643240"/>
            <a:ext cx="201483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400"/>
              </a:spcAft>
              <a:defRPr/>
            </a:pPr>
            <a:r>
              <a:rPr lang="en-US" sz="1100" b="1">
                <a:solidFill>
                  <a:srgbClr val="0103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CRITICAL IVI SOFTWARE</a:t>
            </a:r>
          </a:p>
          <a:p>
            <a:pPr marL="138113" lvl="0" indent="-138113"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Cameras </a:t>
            </a:r>
          </a:p>
          <a:p>
            <a:pPr marL="138113" lvl="0" indent="-138113"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Video streaming </a:t>
            </a:r>
          </a:p>
          <a:p>
            <a:pPr marL="138113" lvl="0" indent="-138113"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Vehicle HAL </a:t>
            </a:r>
          </a:p>
          <a:p>
            <a:pPr marL="138113" lvl="0" indent="-138113"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Graphics </a:t>
            </a:r>
          </a:p>
          <a:p>
            <a:pPr marL="138113" lvl="0" indent="-138113"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Audio </a:t>
            </a:r>
          </a:p>
          <a:p>
            <a:pPr marL="138113" lvl="0" indent="-138113"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System wide </a:t>
            </a:r>
            <a:b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audio management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3C636FA-9CD4-886F-4012-ADB33A55D056}"/>
              </a:ext>
            </a:extLst>
          </p:cNvPr>
          <p:cNvSpPr txBox="1"/>
          <p:nvPr/>
        </p:nvSpPr>
        <p:spPr>
          <a:xfrm>
            <a:off x="5618349" y="3977469"/>
            <a:ext cx="1463522" cy="1143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8113" lvl="0" indent="-138113"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Touch events</a:t>
            </a:r>
          </a:p>
          <a:p>
            <a:pPr marL="138113" lvl="0" indent="-138113"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Vehicle data</a:t>
            </a:r>
          </a:p>
          <a:p>
            <a:pPr marL="138113" lvl="0" indent="-138113"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Audio</a:t>
            </a:r>
          </a:p>
          <a:p>
            <a:pPr marL="138113" lvl="0" indent="-138113"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USB</a:t>
            </a:r>
          </a:p>
          <a:p>
            <a:pPr marL="138113" lvl="0" indent="-138113"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Network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276028D-2BA3-394D-18CA-10A0517CF5F7}"/>
              </a:ext>
            </a:extLst>
          </p:cNvPr>
          <p:cNvSpPr txBox="1"/>
          <p:nvPr/>
        </p:nvSpPr>
        <p:spPr>
          <a:xfrm>
            <a:off x="3461186" y="1499740"/>
            <a:ext cx="2390974" cy="1143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400"/>
              </a:spcAft>
              <a:defRPr/>
            </a:pPr>
            <a:r>
              <a:rPr lang="en-US" sz="1100" b="1">
                <a:solidFill>
                  <a:srgbClr val="0103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CRITICAL CLUSTER SOFTWARE</a:t>
            </a:r>
          </a:p>
          <a:p>
            <a:pPr marL="138113" lvl="0" indent="-138113"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Instrumentation</a:t>
            </a:r>
          </a:p>
          <a:p>
            <a:pPr marL="138113" lvl="0" indent="-138113"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Telltales</a:t>
            </a:r>
          </a:p>
          <a:p>
            <a:pPr marL="138113" lvl="0" indent="-138113"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Cameras</a:t>
            </a:r>
          </a:p>
          <a:p>
            <a:pPr marL="138113" lvl="0" indent="-138113"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Video streaming</a:t>
            </a:r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C25474C7-DA7E-E1A5-3238-206831BBE8CB}"/>
              </a:ext>
            </a:extLst>
          </p:cNvPr>
          <p:cNvSpPr txBox="1">
            <a:spLocks/>
          </p:cNvSpPr>
          <p:nvPr/>
        </p:nvSpPr>
        <p:spPr>
          <a:xfrm rot="10800000" flipV="1">
            <a:off x="11524693" y="6366598"/>
            <a:ext cx="263853" cy="26161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100" b="0" i="0" kern="12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CA" smtClean="0"/>
              <a:pPr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086192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D0DCECD4-2E2E-062B-87B0-D3E922BB4BB3}"/>
              </a:ext>
            </a:extLst>
          </p:cNvPr>
          <p:cNvCxnSpPr>
            <a:cxnSpLocks/>
          </p:cNvCxnSpPr>
          <p:nvPr/>
        </p:nvCxnSpPr>
        <p:spPr>
          <a:xfrm flipH="1">
            <a:off x="5825408" y="3200565"/>
            <a:ext cx="1134688" cy="0"/>
          </a:xfrm>
          <a:prstGeom prst="straightConnector1">
            <a:avLst/>
          </a:prstGeom>
          <a:ln w="19050">
            <a:solidFill>
              <a:schemeClr val="accent3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8">
            <a:extLst>
              <a:ext uri="{FF2B5EF4-FFF2-40B4-BE49-F238E27FC236}">
                <a16:creationId xmlns:a16="http://schemas.microsoft.com/office/drawing/2014/main" id="{2963E6AA-D779-2C02-9FC5-B7DA1DD21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3059"/>
            <a:ext cx="10515600" cy="532341"/>
          </a:xfrm>
        </p:spPr>
        <p:txBody>
          <a:bodyPr/>
          <a:lstStyle/>
          <a:p>
            <a:r>
              <a:rPr lang="en-US"/>
              <a:t>Digital cockpit: Optional Linux guest</a:t>
            </a:r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307D575C-DF29-3C0D-E82D-953A5B188FF0}"/>
              </a:ext>
            </a:extLst>
          </p:cNvPr>
          <p:cNvSpPr txBox="1">
            <a:spLocks/>
          </p:cNvSpPr>
          <p:nvPr/>
        </p:nvSpPr>
        <p:spPr>
          <a:xfrm rot="10800000" flipV="1">
            <a:off x="11524693" y="6366598"/>
            <a:ext cx="263853" cy="26161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100" b="0" i="0" kern="12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CA" smtClean="0"/>
              <a:pPr/>
              <a:t>14</a:t>
            </a:fld>
            <a:endParaRPr lang="en-CA"/>
          </a:p>
        </p:txBody>
      </p:sp>
      <p:sp>
        <p:nvSpPr>
          <p:cNvPr id="3" name="Rectangle: Rounded Corners 3">
            <a:extLst>
              <a:ext uri="{FF2B5EF4-FFF2-40B4-BE49-F238E27FC236}">
                <a16:creationId xmlns:a16="http://schemas.microsoft.com/office/drawing/2014/main" id="{F33EF4DA-85EA-99BF-49F2-0FC9C5F1C16D}"/>
              </a:ext>
            </a:extLst>
          </p:cNvPr>
          <p:cNvSpPr/>
          <p:nvPr/>
        </p:nvSpPr>
        <p:spPr>
          <a:xfrm>
            <a:off x="6911726" y="3703045"/>
            <a:ext cx="2394857" cy="1628503"/>
          </a:xfrm>
          <a:prstGeom prst="roundRect">
            <a:avLst>
              <a:gd name="adj" fmla="val 4876"/>
            </a:avLst>
          </a:prstGeom>
          <a:ln w="19050">
            <a:solidFill>
              <a:srgbClr val="01B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4DB3EB-B607-32B8-697B-CD0E851EE038}"/>
              </a:ext>
            </a:extLst>
          </p:cNvPr>
          <p:cNvSpPr txBox="1"/>
          <p:nvPr/>
        </p:nvSpPr>
        <p:spPr>
          <a:xfrm>
            <a:off x="7783868" y="4977791"/>
            <a:ext cx="807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</a:rPr>
              <a:t>IVI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C87591C-935E-3B38-99E3-F48534E876F2}"/>
              </a:ext>
            </a:extLst>
          </p:cNvPr>
          <p:cNvSpPr/>
          <p:nvPr/>
        </p:nvSpPr>
        <p:spPr>
          <a:xfrm>
            <a:off x="6911726" y="4003226"/>
            <a:ext cx="2394857" cy="958990"/>
          </a:xfrm>
          <a:prstGeom prst="rect">
            <a:avLst/>
          </a:prstGeom>
          <a:solidFill>
            <a:schemeClr val="bg1"/>
          </a:solidFill>
          <a:ln w="19050">
            <a:solidFill>
              <a:srgbClr val="01B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4B041A-3689-89E0-A825-10FDC86C48CC}"/>
              </a:ext>
            </a:extLst>
          </p:cNvPr>
          <p:cNvSpPr/>
          <p:nvPr/>
        </p:nvSpPr>
        <p:spPr>
          <a:xfrm>
            <a:off x="2799516" y="5546573"/>
            <a:ext cx="6477581" cy="422305"/>
          </a:xfrm>
          <a:prstGeom prst="rect">
            <a:avLst/>
          </a:prstGeom>
          <a:noFill/>
          <a:ln w="19050">
            <a:solidFill>
              <a:srgbClr val="01B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accent3"/>
                </a:solidFill>
                <a:latin typeface="Arial" panose="020B0604020202020204" pitchFamily="34" charset="0"/>
              </a:rPr>
              <a:t>Hypervisor-enabled QNX microkernel (safety-certified)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4182B2A-A52C-3F4B-7FDA-12E6BDAE12BB}"/>
              </a:ext>
            </a:extLst>
          </p:cNvPr>
          <p:cNvCxnSpPr>
            <a:cxnSpLocks/>
          </p:cNvCxnSpPr>
          <p:nvPr/>
        </p:nvCxnSpPr>
        <p:spPr>
          <a:xfrm>
            <a:off x="6552185" y="5024104"/>
            <a:ext cx="304800" cy="222058"/>
          </a:xfrm>
          <a:prstGeom prst="straightConnector1">
            <a:avLst/>
          </a:prstGeom>
          <a:ln w="19050">
            <a:solidFill>
              <a:schemeClr val="accent3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1">
            <a:extLst>
              <a:ext uri="{FF2B5EF4-FFF2-40B4-BE49-F238E27FC236}">
                <a16:creationId xmlns:a16="http://schemas.microsoft.com/office/drawing/2014/main" id="{4E448308-C537-9842-F228-B474796B6047}"/>
              </a:ext>
            </a:extLst>
          </p:cNvPr>
          <p:cNvSpPr/>
          <p:nvPr/>
        </p:nvSpPr>
        <p:spPr>
          <a:xfrm>
            <a:off x="7515829" y="3759148"/>
            <a:ext cx="286327" cy="1847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0" name="Rectangle: Rounded Corners 13">
            <a:extLst>
              <a:ext uri="{FF2B5EF4-FFF2-40B4-BE49-F238E27FC236}">
                <a16:creationId xmlns:a16="http://schemas.microsoft.com/office/drawing/2014/main" id="{E29B1C44-C030-5639-547E-4F602AF9C9B0}"/>
              </a:ext>
            </a:extLst>
          </p:cNvPr>
          <p:cNvSpPr/>
          <p:nvPr/>
        </p:nvSpPr>
        <p:spPr>
          <a:xfrm>
            <a:off x="7954556" y="3759148"/>
            <a:ext cx="286327" cy="1847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1" name="Rectangle: Rounded Corners 16">
            <a:extLst>
              <a:ext uri="{FF2B5EF4-FFF2-40B4-BE49-F238E27FC236}">
                <a16:creationId xmlns:a16="http://schemas.microsoft.com/office/drawing/2014/main" id="{E1CF24BD-5F49-328F-817A-14031F96A9DE}"/>
              </a:ext>
            </a:extLst>
          </p:cNvPr>
          <p:cNvSpPr/>
          <p:nvPr/>
        </p:nvSpPr>
        <p:spPr>
          <a:xfrm>
            <a:off x="8393283" y="3759148"/>
            <a:ext cx="286327" cy="1847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CD0470B-0844-42E5-1969-2FEC5E2CD320}"/>
              </a:ext>
            </a:extLst>
          </p:cNvPr>
          <p:cNvSpPr/>
          <p:nvPr/>
        </p:nvSpPr>
        <p:spPr>
          <a:xfrm>
            <a:off x="6911726" y="2953512"/>
            <a:ext cx="2394857" cy="47591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</a:rPr>
              <a:t>Android guest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3E54FCD-6EB9-A57C-DAE5-F7E7391BA825}"/>
              </a:ext>
            </a:extLst>
          </p:cNvPr>
          <p:cNvCxnSpPr>
            <a:cxnSpLocks/>
            <a:stCxn id="20" idx="2"/>
          </p:cNvCxnSpPr>
          <p:nvPr/>
        </p:nvCxnSpPr>
        <p:spPr>
          <a:xfrm>
            <a:off x="8109155" y="3429430"/>
            <a:ext cx="4226" cy="984982"/>
          </a:xfrm>
          <a:prstGeom prst="straightConnector1">
            <a:avLst/>
          </a:prstGeom>
          <a:ln w="19050">
            <a:solidFill>
              <a:schemeClr val="accent3"/>
            </a:solidFill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FE4C0A2-F72A-093C-C741-D4C934D9E434}"/>
              </a:ext>
            </a:extLst>
          </p:cNvPr>
          <p:cNvCxnSpPr/>
          <p:nvPr/>
        </p:nvCxnSpPr>
        <p:spPr>
          <a:xfrm flipV="1">
            <a:off x="6402654" y="3579869"/>
            <a:ext cx="265371" cy="390088"/>
          </a:xfrm>
          <a:prstGeom prst="straightConnector1">
            <a:avLst/>
          </a:prstGeom>
          <a:ln w="19050">
            <a:solidFill>
              <a:schemeClr val="accent3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24AC17CD-F9E1-6659-B2EE-E29114B27901}"/>
              </a:ext>
            </a:extLst>
          </p:cNvPr>
          <p:cNvSpPr txBox="1"/>
          <p:nvPr/>
        </p:nvSpPr>
        <p:spPr>
          <a:xfrm>
            <a:off x="7451970" y="1667358"/>
            <a:ext cx="17496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err="1">
                <a:latin typeface="Arial" panose="020B0604020202020204" pitchFamily="34" charset="0"/>
              </a:rPr>
              <a:t>virtio-input</a:t>
            </a:r>
          </a:p>
          <a:p>
            <a:r>
              <a:rPr lang="en-US" sz="1600" err="1">
                <a:latin typeface="Arial" panose="020B0604020202020204" pitchFamily="34" charset="0"/>
              </a:rPr>
              <a:t>virtual Bluetooth</a:t>
            </a:r>
          </a:p>
          <a:p>
            <a:r>
              <a:rPr lang="en-US" sz="1600" err="1">
                <a:latin typeface="Arial" panose="020B0604020202020204" pitchFamily="34" charset="0"/>
              </a:rPr>
              <a:t>Sensor data</a:t>
            </a:r>
          </a:p>
          <a:p>
            <a:r>
              <a:rPr lang="en-US" sz="1600" err="1">
                <a:latin typeface="Arial" panose="020B0604020202020204" pitchFamily="34" charset="0"/>
              </a:rPr>
              <a:t>virtio-net</a:t>
            </a:r>
            <a:endParaRPr lang="en-US" sz="1600">
              <a:latin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E6E5CE2-F55E-F210-8530-131F747A5ED5}"/>
              </a:ext>
            </a:extLst>
          </p:cNvPr>
          <p:cNvSpPr txBox="1"/>
          <p:nvPr/>
        </p:nvSpPr>
        <p:spPr>
          <a:xfrm>
            <a:off x="9083432" y="1683603"/>
            <a:ext cx="19317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err="1">
                <a:latin typeface="Arial" panose="020B0604020202020204" pitchFamily="34" charset="0"/>
              </a:rPr>
              <a:t>virtio-video</a:t>
            </a:r>
            <a:br>
              <a:rPr lang="en-US" sz="1600" err="1">
                <a:latin typeface="Arial" panose="020B0604020202020204" pitchFamily="34" charset="0"/>
              </a:rPr>
            </a:br>
            <a:r>
              <a:rPr lang="en-US" sz="1600" err="1">
                <a:latin typeface="Arial" panose="020B0604020202020204" pitchFamily="34" charset="0"/>
              </a:rPr>
              <a:t>virtio-scmi</a:t>
            </a:r>
          </a:p>
          <a:p>
            <a:r>
              <a:rPr lang="en-US" sz="1600">
                <a:latin typeface="Arial" panose="020B0604020202020204" pitchFamily="34" charset="0"/>
              </a:rPr>
              <a:t>virtual camera</a:t>
            </a:r>
            <a:br>
              <a:rPr lang="en-US" sz="1600">
                <a:latin typeface="Arial" panose="020B0604020202020204" pitchFamily="34" charset="0"/>
              </a:rPr>
            </a:br>
            <a:r>
              <a:rPr lang="en-US" sz="1600">
                <a:latin typeface="Arial" panose="020B0604020202020204" pitchFamily="34" charset="0"/>
              </a:rPr>
              <a:t>etc.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924DB56-3B82-874E-075F-3A67CE64B957}"/>
              </a:ext>
            </a:extLst>
          </p:cNvPr>
          <p:cNvSpPr/>
          <p:nvPr/>
        </p:nvSpPr>
        <p:spPr>
          <a:xfrm>
            <a:off x="3445107" y="2716445"/>
            <a:ext cx="2394857" cy="9834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</a:rPr>
              <a:t>Cluster display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44766F8-2BD1-A6C1-FB2A-A44E6A8AEF3B}"/>
              </a:ext>
            </a:extLst>
          </p:cNvPr>
          <p:cNvSpPr/>
          <p:nvPr/>
        </p:nvSpPr>
        <p:spPr>
          <a:xfrm>
            <a:off x="3581401" y="3158066"/>
            <a:ext cx="397934" cy="3979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: Shape 19">
            <a:extLst>
              <a:ext uri="{FF2B5EF4-FFF2-40B4-BE49-F238E27FC236}">
                <a16:creationId xmlns:a16="http://schemas.microsoft.com/office/drawing/2014/main" id="{13E491B2-89A4-C0B1-DE81-2900311DC61A}"/>
              </a:ext>
            </a:extLst>
          </p:cNvPr>
          <p:cNvSpPr/>
          <p:nvPr/>
        </p:nvSpPr>
        <p:spPr>
          <a:xfrm>
            <a:off x="4841528" y="3120118"/>
            <a:ext cx="881939" cy="427553"/>
          </a:xfrm>
          <a:custGeom>
            <a:avLst/>
            <a:gdLst>
              <a:gd name="connsiteX0" fmla="*/ 544945 w 1477818"/>
              <a:gd name="connsiteY0" fmla="*/ 2454 h 732127"/>
              <a:gd name="connsiteX1" fmla="*/ 498764 w 1477818"/>
              <a:gd name="connsiteY1" fmla="*/ 39400 h 732127"/>
              <a:gd name="connsiteX2" fmla="*/ 461818 w 1477818"/>
              <a:gd name="connsiteY2" fmla="*/ 76345 h 732127"/>
              <a:gd name="connsiteX3" fmla="*/ 369455 w 1477818"/>
              <a:gd name="connsiteY3" fmla="*/ 113291 h 732127"/>
              <a:gd name="connsiteX4" fmla="*/ 203200 w 1477818"/>
              <a:gd name="connsiteY4" fmla="*/ 214891 h 732127"/>
              <a:gd name="connsiteX5" fmla="*/ 101600 w 1477818"/>
              <a:gd name="connsiteY5" fmla="*/ 279545 h 732127"/>
              <a:gd name="connsiteX6" fmla="*/ 9236 w 1477818"/>
              <a:gd name="connsiteY6" fmla="*/ 390382 h 732127"/>
              <a:gd name="connsiteX7" fmla="*/ 0 w 1477818"/>
              <a:gd name="connsiteY7" fmla="*/ 418091 h 732127"/>
              <a:gd name="connsiteX8" fmla="*/ 9236 w 1477818"/>
              <a:gd name="connsiteY8" fmla="*/ 501218 h 732127"/>
              <a:gd name="connsiteX9" fmla="*/ 46182 w 1477818"/>
              <a:gd name="connsiteY9" fmla="*/ 510454 h 732127"/>
              <a:gd name="connsiteX10" fmla="*/ 73891 w 1477818"/>
              <a:gd name="connsiteY10" fmla="*/ 519691 h 732127"/>
              <a:gd name="connsiteX11" fmla="*/ 110836 w 1477818"/>
              <a:gd name="connsiteY11" fmla="*/ 528927 h 732127"/>
              <a:gd name="connsiteX12" fmla="*/ 138545 w 1477818"/>
              <a:gd name="connsiteY12" fmla="*/ 538163 h 732127"/>
              <a:gd name="connsiteX13" fmla="*/ 369455 w 1477818"/>
              <a:gd name="connsiteY13" fmla="*/ 575109 h 732127"/>
              <a:gd name="connsiteX14" fmla="*/ 692727 w 1477818"/>
              <a:gd name="connsiteY14" fmla="*/ 621291 h 732127"/>
              <a:gd name="connsiteX15" fmla="*/ 822036 w 1477818"/>
              <a:gd name="connsiteY15" fmla="*/ 685945 h 732127"/>
              <a:gd name="connsiteX16" fmla="*/ 1025236 w 1477818"/>
              <a:gd name="connsiteY16" fmla="*/ 732127 h 732127"/>
              <a:gd name="connsiteX17" fmla="*/ 1237673 w 1477818"/>
              <a:gd name="connsiteY17" fmla="*/ 713654 h 732127"/>
              <a:gd name="connsiteX18" fmla="*/ 1348509 w 1477818"/>
              <a:gd name="connsiteY18" fmla="*/ 602818 h 732127"/>
              <a:gd name="connsiteX19" fmla="*/ 1376218 w 1477818"/>
              <a:gd name="connsiteY19" fmla="*/ 575109 h 732127"/>
              <a:gd name="connsiteX20" fmla="*/ 1459345 w 1477818"/>
              <a:gd name="connsiteY20" fmla="*/ 455036 h 732127"/>
              <a:gd name="connsiteX21" fmla="*/ 1477818 w 1477818"/>
              <a:gd name="connsiteY21" fmla="*/ 399618 h 732127"/>
              <a:gd name="connsiteX22" fmla="*/ 1468582 w 1477818"/>
              <a:gd name="connsiteY22" fmla="*/ 279545 h 732127"/>
              <a:gd name="connsiteX23" fmla="*/ 1459345 w 1477818"/>
              <a:gd name="connsiteY23" fmla="*/ 233363 h 732127"/>
              <a:gd name="connsiteX24" fmla="*/ 1403927 w 1477818"/>
              <a:gd name="connsiteY24" fmla="*/ 150236 h 732127"/>
              <a:gd name="connsiteX25" fmla="*/ 1376218 w 1477818"/>
              <a:gd name="connsiteY25" fmla="*/ 122527 h 732127"/>
              <a:gd name="connsiteX26" fmla="*/ 1302327 w 1477818"/>
              <a:gd name="connsiteY26" fmla="*/ 104054 h 732127"/>
              <a:gd name="connsiteX27" fmla="*/ 1191491 w 1477818"/>
              <a:gd name="connsiteY27" fmla="*/ 76345 h 732127"/>
              <a:gd name="connsiteX28" fmla="*/ 1108364 w 1477818"/>
              <a:gd name="connsiteY28" fmla="*/ 48636 h 732127"/>
              <a:gd name="connsiteX29" fmla="*/ 1034473 w 1477818"/>
              <a:gd name="connsiteY29" fmla="*/ 39400 h 732127"/>
              <a:gd name="connsiteX30" fmla="*/ 812800 w 1477818"/>
              <a:gd name="connsiteY30" fmla="*/ 30163 h 732127"/>
              <a:gd name="connsiteX31" fmla="*/ 738909 w 1477818"/>
              <a:gd name="connsiteY31" fmla="*/ 11691 h 732127"/>
              <a:gd name="connsiteX32" fmla="*/ 544945 w 1477818"/>
              <a:gd name="connsiteY32" fmla="*/ 2454 h 732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477818" h="732127">
                <a:moveTo>
                  <a:pt x="544945" y="2454"/>
                </a:moveTo>
                <a:cubicBezTo>
                  <a:pt x="504921" y="7072"/>
                  <a:pt x="513498" y="26303"/>
                  <a:pt x="498764" y="39400"/>
                </a:cubicBezTo>
                <a:cubicBezTo>
                  <a:pt x="485747" y="50971"/>
                  <a:pt x="476940" y="67704"/>
                  <a:pt x="461818" y="76345"/>
                </a:cubicBezTo>
                <a:cubicBezTo>
                  <a:pt x="433028" y="92797"/>
                  <a:pt x="399694" y="99683"/>
                  <a:pt x="369455" y="113291"/>
                </a:cubicBezTo>
                <a:cubicBezTo>
                  <a:pt x="243293" y="170064"/>
                  <a:pt x="310228" y="141662"/>
                  <a:pt x="203200" y="214891"/>
                </a:cubicBezTo>
                <a:cubicBezTo>
                  <a:pt x="170070" y="237559"/>
                  <a:pt x="133287" y="254900"/>
                  <a:pt x="101600" y="279545"/>
                </a:cubicBezTo>
                <a:cubicBezTo>
                  <a:pt x="58405" y="313141"/>
                  <a:pt x="32509" y="343836"/>
                  <a:pt x="9236" y="390382"/>
                </a:cubicBezTo>
                <a:cubicBezTo>
                  <a:pt x="4882" y="399090"/>
                  <a:pt x="3079" y="408855"/>
                  <a:pt x="0" y="418091"/>
                </a:cubicBezTo>
                <a:cubicBezTo>
                  <a:pt x="3079" y="445800"/>
                  <a:pt x="-3232" y="476282"/>
                  <a:pt x="9236" y="501218"/>
                </a:cubicBezTo>
                <a:cubicBezTo>
                  <a:pt x="14913" y="512572"/>
                  <a:pt x="33976" y="506967"/>
                  <a:pt x="46182" y="510454"/>
                </a:cubicBezTo>
                <a:cubicBezTo>
                  <a:pt x="55543" y="513129"/>
                  <a:pt x="64530" y="517016"/>
                  <a:pt x="73891" y="519691"/>
                </a:cubicBezTo>
                <a:cubicBezTo>
                  <a:pt x="86097" y="523178"/>
                  <a:pt x="98630" y="525440"/>
                  <a:pt x="110836" y="528927"/>
                </a:cubicBezTo>
                <a:cubicBezTo>
                  <a:pt x="120197" y="531602"/>
                  <a:pt x="128998" y="536254"/>
                  <a:pt x="138545" y="538163"/>
                </a:cubicBezTo>
                <a:cubicBezTo>
                  <a:pt x="263091" y="563072"/>
                  <a:pt x="269408" y="562604"/>
                  <a:pt x="369455" y="575109"/>
                </a:cubicBezTo>
                <a:cubicBezTo>
                  <a:pt x="598574" y="632390"/>
                  <a:pt x="174038" y="529758"/>
                  <a:pt x="692727" y="621291"/>
                </a:cubicBezTo>
                <a:cubicBezTo>
                  <a:pt x="772095" y="635297"/>
                  <a:pt x="745601" y="662224"/>
                  <a:pt x="822036" y="685945"/>
                </a:cubicBezTo>
                <a:cubicBezTo>
                  <a:pt x="888375" y="706533"/>
                  <a:pt x="957503" y="716733"/>
                  <a:pt x="1025236" y="732127"/>
                </a:cubicBezTo>
                <a:cubicBezTo>
                  <a:pt x="1096048" y="725969"/>
                  <a:pt x="1169648" y="734268"/>
                  <a:pt x="1237673" y="713654"/>
                </a:cubicBezTo>
                <a:cubicBezTo>
                  <a:pt x="1350620" y="679427"/>
                  <a:pt x="1308969" y="658173"/>
                  <a:pt x="1348509" y="602818"/>
                </a:cubicBezTo>
                <a:cubicBezTo>
                  <a:pt x="1356101" y="592189"/>
                  <a:pt x="1367947" y="585219"/>
                  <a:pt x="1376218" y="575109"/>
                </a:cubicBezTo>
                <a:cubicBezTo>
                  <a:pt x="1394149" y="553193"/>
                  <a:pt x="1443935" y="488937"/>
                  <a:pt x="1459345" y="455036"/>
                </a:cubicBezTo>
                <a:cubicBezTo>
                  <a:pt x="1467403" y="437309"/>
                  <a:pt x="1471660" y="418091"/>
                  <a:pt x="1477818" y="399618"/>
                </a:cubicBezTo>
                <a:cubicBezTo>
                  <a:pt x="1474739" y="359594"/>
                  <a:pt x="1473015" y="319442"/>
                  <a:pt x="1468582" y="279545"/>
                </a:cubicBezTo>
                <a:cubicBezTo>
                  <a:pt x="1466848" y="263942"/>
                  <a:pt x="1466366" y="247405"/>
                  <a:pt x="1459345" y="233363"/>
                </a:cubicBezTo>
                <a:cubicBezTo>
                  <a:pt x="1444452" y="203577"/>
                  <a:pt x="1423908" y="176878"/>
                  <a:pt x="1403927" y="150236"/>
                </a:cubicBezTo>
                <a:cubicBezTo>
                  <a:pt x="1396090" y="139786"/>
                  <a:pt x="1388109" y="127932"/>
                  <a:pt x="1376218" y="122527"/>
                </a:cubicBezTo>
                <a:cubicBezTo>
                  <a:pt x="1353105" y="112021"/>
                  <a:pt x="1325900" y="113483"/>
                  <a:pt x="1302327" y="104054"/>
                </a:cubicBezTo>
                <a:cubicBezTo>
                  <a:pt x="1235932" y="77497"/>
                  <a:pt x="1272558" y="87927"/>
                  <a:pt x="1191491" y="76345"/>
                </a:cubicBezTo>
                <a:cubicBezTo>
                  <a:pt x="1163782" y="67109"/>
                  <a:pt x="1136795" y="55326"/>
                  <a:pt x="1108364" y="48636"/>
                </a:cubicBezTo>
                <a:cubicBezTo>
                  <a:pt x="1084202" y="42951"/>
                  <a:pt x="1059247" y="40948"/>
                  <a:pt x="1034473" y="39400"/>
                </a:cubicBezTo>
                <a:cubicBezTo>
                  <a:pt x="960662" y="34787"/>
                  <a:pt x="886691" y="33242"/>
                  <a:pt x="812800" y="30163"/>
                </a:cubicBezTo>
                <a:cubicBezTo>
                  <a:pt x="788170" y="24006"/>
                  <a:pt x="763987" y="15651"/>
                  <a:pt x="738909" y="11691"/>
                </a:cubicBezTo>
                <a:cubicBezTo>
                  <a:pt x="659222" y="-891"/>
                  <a:pt x="584969" y="-2164"/>
                  <a:pt x="544945" y="245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515FCC5-F0DE-E1CF-0F61-9DD90A95646B}"/>
              </a:ext>
            </a:extLst>
          </p:cNvPr>
          <p:cNvSpPr/>
          <p:nvPr/>
        </p:nvSpPr>
        <p:spPr>
          <a:xfrm>
            <a:off x="3826934" y="3107267"/>
            <a:ext cx="1617133" cy="431800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4A8CFE63-7D6A-5D4E-11C9-EE5B4403C03C}"/>
              </a:ext>
            </a:extLst>
          </p:cNvPr>
          <p:cNvSpPr txBox="1"/>
          <p:nvPr/>
        </p:nvSpPr>
        <p:spPr>
          <a:xfrm>
            <a:off x="3905412" y="4117259"/>
            <a:ext cx="14414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Vehicle data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725C654-69C7-61B4-F6FB-69B1F61BF221}"/>
              </a:ext>
            </a:extLst>
          </p:cNvPr>
          <p:cNvSpPr txBox="1"/>
          <p:nvPr/>
        </p:nvSpPr>
        <p:spPr>
          <a:xfrm>
            <a:off x="1336660" y="1437382"/>
            <a:ext cx="14356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>
                <a:latin typeface="Arial" panose="020B0604020202020204" pitchFamily="34" charset="0"/>
              </a:defRPr>
            </a:lvl1pPr>
          </a:lstStyle>
          <a:p>
            <a:r>
              <a:rPr lang="en-US"/>
              <a:t>virtio-</a:t>
            </a:r>
            <a:r>
              <a:rPr lang="en-US" err="1"/>
              <a:t>gpu</a:t>
            </a:r>
            <a:endParaRPr lang="en-US"/>
          </a:p>
          <a:p>
            <a:r>
              <a:rPr lang="en-US"/>
              <a:t>virtio-blk</a:t>
            </a:r>
          </a:p>
          <a:p>
            <a:r>
              <a:rPr lang="en-US"/>
              <a:t>virtio-net</a:t>
            </a:r>
          </a:p>
          <a:p>
            <a:r>
              <a:rPr lang="en-US"/>
              <a:t>virtio-</a:t>
            </a:r>
            <a:r>
              <a:rPr lang="en-US" err="1"/>
              <a:t>vsock</a:t>
            </a:r>
            <a:endParaRPr lang="en-US"/>
          </a:p>
          <a:p>
            <a:r>
              <a:rPr lang="en-US"/>
              <a:t>virtio-</a:t>
            </a:r>
            <a:r>
              <a:rPr lang="en-US" err="1"/>
              <a:t>scmi</a:t>
            </a:r>
            <a:endParaRPr lang="en-US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B38D52A4-2978-8B81-594B-07597FE1FAD0}"/>
              </a:ext>
            </a:extLst>
          </p:cNvPr>
          <p:cNvSpPr/>
          <p:nvPr/>
        </p:nvSpPr>
        <p:spPr>
          <a:xfrm>
            <a:off x="978661" y="2808369"/>
            <a:ext cx="1840739" cy="82020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</a:rPr>
              <a:t>Linux guest (optional)</a:t>
            </a:r>
          </a:p>
        </p:txBody>
      </p: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19383E14-274A-FEDE-49EE-AD3B3DDF4EE5}"/>
              </a:ext>
            </a:extLst>
          </p:cNvPr>
          <p:cNvCxnSpPr>
            <a:cxnSpLocks/>
          </p:cNvCxnSpPr>
          <p:nvPr/>
        </p:nvCxnSpPr>
        <p:spPr>
          <a:xfrm>
            <a:off x="2769227" y="3200565"/>
            <a:ext cx="702107" cy="0"/>
          </a:xfrm>
          <a:prstGeom prst="straightConnector1">
            <a:avLst/>
          </a:prstGeom>
          <a:ln w="19050">
            <a:solidFill>
              <a:schemeClr val="accent3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AB9DA137-41DF-56C4-EA30-17CFFFAE3F4D}"/>
              </a:ext>
            </a:extLst>
          </p:cNvPr>
          <p:cNvCxnSpPr>
            <a:cxnSpLocks/>
          </p:cNvCxnSpPr>
          <p:nvPr/>
        </p:nvCxnSpPr>
        <p:spPr>
          <a:xfrm flipV="1">
            <a:off x="4637453" y="3529069"/>
            <a:ext cx="0" cy="585731"/>
          </a:xfrm>
          <a:prstGeom prst="straightConnector1">
            <a:avLst/>
          </a:prstGeom>
          <a:ln w="19050">
            <a:solidFill>
              <a:schemeClr val="accent3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>
            <a:extLst>
              <a:ext uri="{FF2B5EF4-FFF2-40B4-BE49-F238E27FC236}">
                <a16:creationId xmlns:a16="http://schemas.microsoft.com/office/drawing/2014/main" id="{A2A81097-F63C-3DAF-2315-2DBE9B0527AF}"/>
              </a:ext>
            </a:extLst>
          </p:cNvPr>
          <p:cNvSpPr txBox="1"/>
          <p:nvPr/>
        </p:nvSpPr>
        <p:spPr>
          <a:xfrm>
            <a:off x="6135879" y="1675824"/>
            <a:ext cx="17496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err="1">
                <a:latin typeface="Arial" panose="020B0604020202020204" pitchFamily="34" charset="0"/>
              </a:rPr>
              <a:t>virtio-gpu</a:t>
            </a:r>
          </a:p>
          <a:p>
            <a:r>
              <a:rPr lang="en-US" sz="1600" err="1">
                <a:latin typeface="Arial" panose="020B0604020202020204" pitchFamily="34" charset="0"/>
              </a:rPr>
              <a:t>virtio-snd</a:t>
            </a:r>
          </a:p>
          <a:p>
            <a:r>
              <a:rPr lang="en-US" sz="1600" err="1">
                <a:latin typeface="Arial" panose="020B0604020202020204" pitchFamily="34" charset="0"/>
              </a:rPr>
              <a:t>virtio-blk</a:t>
            </a:r>
          </a:p>
          <a:p>
            <a:r>
              <a:rPr lang="en-US" sz="1600" err="1">
                <a:latin typeface="Arial" panose="020B0604020202020204" pitchFamily="34" charset="0"/>
              </a:rPr>
              <a:t>virtio-vsock</a:t>
            </a:r>
            <a:endParaRPr lang="en-US" sz="1600">
              <a:latin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4CCBA4-2D8D-BF91-833A-F38740A0C05C}"/>
              </a:ext>
            </a:extLst>
          </p:cNvPr>
          <p:cNvSpPr txBox="1"/>
          <p:nvPr/>
        </p:nvSpPr>
        <p:spPr>
          <a:xfrm>
            <a:off x="9468769" y="3643240"/>
            <a:ext cx="201483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400"/>
              </a:spcAft>
              <a:defRPr/>
            </a:pPr>
            <a:r>
              <a:rPr lang="en-US" sz="1100" b="1">
                <a:solidFill>
                  <a:srgbClr val="0103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CRITICAL IVI SOFTWARE</a:t>
            </a:r>
          </a:p>
          <a:p>
            <a:pPr marL="138113" lvl="0" indent="-138113"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Cameras </a:t>
            </a:r>
          </a:p>
          <a:p>
            <a:pPr marL="138113" lvl="0" indent="-138113"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Video streaming </a:t>
            </a:r>
          </a:p>
          <a:p>
            <a:pPr marL="138113" lvl="0" indent="-138113"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Vehicle HAL </a:t>
            </a:r>
          </a:p>
          <a:p>
            <a:pPr marL="138113" lvl="0" indent="-138113"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Graphics </a:t>
            </a:r>
          </a:p>
          <a:p>
            <a:pPr marL="138113" lvl="0" indent="-138113"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Audio </a:t>
            </a:r>
          </a:p>
          <a:p>
            <a:pPr marL="138113" lvl="0" indent="-138113"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System wide </a:t>
            </a:r>
            <a:b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audio management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DA8BC8-A4F2-A9A6-D184-3AE7DF51C75C}"/>
              </a:ext>
            </a:extLst>
          </p:cNvPr>
          <p:cNvSpPr txBox="1"/>
          <p:nvPr/>
        </p:nvSpPr>
        <p:spPr>
          <a:xfrm>
            <a:off x="5618349" y="3977469"/>
            <a:ext cx="1463522" cy="1143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8113" lvl="0" indent="-138113"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Touch events</a:t>
            </a:r>
          </a:p>
          <a:p>
            <a:pPr marL="138113" lvl="0" indent="-138113"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Vehicle data</a:t>
            </a:r>
          </a:p>
          <a:p>
            <a:pPr marL="138113" lvl="0" indent="-138113"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Audio</a:t>
            </a:r>
          </a:p>
          <a:p>
            <a:pPr marL="138113" lvl="0" indent="-138113"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USB</a:t>
            </a:r>
          </a:p>
          <a:p>
            <a:pPr marL="138113" lvl="0" indent="-138113"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Network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BFD573-2A0C-BCC8-43DD-640E54C442B5}"/>
              </a:ext>
            </a:extLst>
          </p:cNvPr>
          <p:cNvSpPr txBox="1"/>
          <p:nvPr/>
        </p:nvSpPr>
        <p:spPr>
          <a:xfrm>
            <a:off x="3461186" y="1499740"/>
            <a:ext cx="2390974" cy="1143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400"/>
              </a:spcAft>
              <a:defRPr/>
            </a:pPr>
            <a:r>
              <a:rPr lang="en-US" sz="1100" b="1">
                <a:solidFill>
                  <a:srgbClr val="0103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CRITICAL CLUSTER SOFTWARE</a:t>
            </a:r>
          </a:p>
          <a:p>
            <a:pPr marL="138113" lvl="0" indent="-138113"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Instrumentation</a:t>
            </a:r>
          </a:p>
          <a:p>
            <a:pPr marL="138113" lvl="0" indent="-138113"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Telltales</a:t>
            </a:r>
          </a:p>
          <a:p>
            <a:pPr marL="138113" lvl="0" indent="-138113"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Cameras</a:t>
            </a:r>
          </a:p>
          <a:p>
            <a:pPr marL="138113" lvl="0" indent="-138113"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Video streaming</a:t>
            </a:r>
          </a:p>
        </p:txBody>
      </p:sp>
    </p:spTree>
    <p:extLst>
      <p:ext uri="{BB962C8B-B14F-4D97-AF65-F5344CB8AC3E}">
        <p14:creationId xmlns:p14="http://schemas.microsoft.com/office/powerpoint/2010/main" val="4302422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0C0C51E-381B-0407-AD5A-A9DADC0BA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Rear Seat Entertainment: No Guests Running Yet</a:t>
            </a:r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2BD92940-C558-DCAA-726B-52EF931B5586}"/>
              </a:ext>
            </a:extLst>
          </p:cNvPr>
          <p:cNvSpPr txBox="1">
            <a:spLocks/>
          </p:cNvSpPr>
          <p:nvPr/>
        </p:nvSpPr>
        <p:spPr>
          <a:xfrm rot="10800000" flipV="1">
            <a:off x="11524693" y="6366598"/>
            <a:ext cx="263853" cy="26161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100" b="0" i="0" kern="12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CA" smtClean="0"/>
              <a:pPr/>
              <a:t>15</a:t>
            </a:fld>
            <a:endParaRPr lang="en-CA"/>
          </a:p>
        </p:txBody>
      </p:sp>
      <p:sp>
        <p:nvSpPr>
          <p:cNvPr id="3" name="Rectangle: Rounded Corners 3">
            <a:extLst>
              <a:ext uri="{FF2B5EF4-FFF2-40B4-BE49-F238E27FC236}">
                <a16:creationId xmlns:a16="http://schemas.microsoft.com/office/drawing/2014/main" id="{5B9C65F8-FB7D-8EC9-A161-E1C59DD2B806}"/>
              </a:ext>
            </a:extLst>
          </p:cNvPr>
          <p:cNvSpPr/>
          <p:nvPr/>
        </p:nvSpPr>
        <p:spPr>
          <a:xfrm>
            <a:off x="8918325" y="3703045"/>
            <a:ext cx="2394857" cy="1628503"/>
          </a:xfrm>
          <a:prstGeom prst="roundRect">
            <a:avLst>
              <a:gd name="adj" fmla="val 4876"/>
            </a:avLst>
          </a:prstGeom>
          <a:ln w="19050">
            <a:solidFill>
              <a:srgbClr val="01B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9B7AD5-E86F-C6D9-3840-B09CB5BC4C77}"/>
              </a:ext>
            </a:extLst>
          </p:cNvPr>
          <p:cNvSpPr txBox="1"/>
          <p:nvPr/>
        </p:nvSpPr>
        <p:spPr>
          <a:xfrm>
            <a:off x="9790467" y="4977791"/>
            <a:ext cx="807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</a:rPr>
              <a:t>RSE2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E8E304-3A91-7747-6A98-3713604142D4}"/>
              </a:ext>
            </a:extLst>
          </p:cNvPr>
          <p:cNvSpPr/>
          <p:nvPr/>
        </p:nvSpPr>
        <p:spPr>
          <a:xfrm>
            <a:off x="8918325" y="4003226"/>
            <a:ext cx="2394857" cy="958990"/>
          </a:xfrm>
          <a:prstGeom prst="rect">
            <a:avLst/>
          </a:prstGeom>
          <a:solidFill>
            <a:schemeClr val="bg1"/>
          </a:solidFill>
          <a:ln w="19050">
            <a:solidFill>
              <a:srgbClr val="01B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F8CD78-F90E-1758-19F5-BAE6578F697C}"/>
              </a:ext>
            </a:extLst>
          </p:cNvPr>
          <p:cNvSpPr/>
          <p:nvPr/>
        </p:nvSpPr>
        <p:spPr>
          <a:xfrm>
            <a:off x="4806115" y="5546573"/>
            <a:ext cx="6477581" cy="422305"/>
          </a:xfrm>
          <a:prstGeom prst="rect">
            <a:avLst/>
          </a:prstGeom>
          <a:noFill/>
          <a:ln w="19050">
            <a:solidFill>
              <a:srgbClr val="01B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accent3"/>
                </a:solidFill>
                <a:latin typeface="Arial" panose="020B0604020202020204" pitchFamily="34" charset="0"/>
              </a:rPr>
              <a:t>Hypervisor-enabled QNX microkernel (safety-certified)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846CC46-BCC0-CB8E-FCF8-4502107A8C34}"/>
              </a:ext>
            </a:extLst>
          </p:cNvPr>
          <p:cNvCxnSpPr>
            <a:cxnSpLocks/>
          </p:cNvCxnSpPr>
          <p:nvPr/>
        </p:nvCxnSpPr>
        <p:spPr>
          <a:xfrm>
            <a:off x="8558784" y="5024104"/>
            <a:ext cx="304800" cy="222058"/>
          </a:xfrm>
          <a:prstGeom prst="straightConnector1">
            <a:avLst/>
          </a:prstGeom>
          <a:ln w="19050">
            <a:solidFill>
              <a:schemeClr val="accent3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1">
            <a:extLst>
              <a:ext uri="{FF2B5EF4-FFF2-40B4-BE49-F238E27FC236}">
                <a16:creationId xmlns:a16="http://schemas.microsoft.com/office/drawing/2014/main" id="{21AE9117-5DC3-DCBB-FDC2-96DA65D23FDD}"/>
              </a:ext>
            </a:extLst>
          </p:cNvPr>
          <p:cNvSpPr/>
          <p:nvPr/>
        </p:nvSpPr>
        <p:spPr>
          <a:xfrm>
            <a:off x="9522428" y="3759148"/>
            <a:ext cx="286327" cy="1847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1" name="Rectangle: Rounded Corners 13">
            <a:extLst>
              <a:ext uri="{FF2B5EF4-FFF2-40B4-BE49-F238E27FC236}">
                <a16:creationId xmlns:a16="http://schemas.microsoft.com/office/drawing/2014/main" id="{D676382A-E8DB-1A29-D8B8-2784750EE41E}"/>
              </a:ext>
            </a:extLst>
          </p:cNvPr>
          <p:cNvSpPr/>
          <p:nvPr/>
        </p:nvSpPr>
        <p:spPr>
          <a:xfrm>
            <a:off x="9961155" y="3759148"/>
            <a:ext cx="286327" cy="1847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4" name="Rectangle: Rounded Corners 16">
            <a:extLst>
              <a:ext uri="{FF2B5EF4-FFF2-40B4-BE49-F238E27FC236}">
                <a16:creationId xmlns:a16="http://schemas.microsoft.com/office/drawing/2014/main" id="{69E3DE48-7719-D3AE-13A4-75A2C1413974}"/>
              </a:ext>
            </a:extLst>
          </p:cNvPr>
          <p:cNvSpPr/>
          <p:nvPr/>
        </p:nvSpPr>
        <p:spPr>
          <a:xfrm>
            <a:off x="10399882" y="3759148"/>
            <a:ext cx="286327" cy="1847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7" name="Rectangle: Rounded Corners 25">
            <a:extLst>
              <a:ext uri="{FF2B5EF4-FFF2-40B4-BE49-F238E27FC236}">
                <a16:creationId xmlns:a16="http://schemas.microsoft.com/office/drawing/2014/main" id="{0AC50C91-0968-FAA4-AADC-1163A4AF42B2}"/>
              </a:ext>
            </a:extLst>
          </p:cNvPr>
          <p:cNvSpPr/>
          <p:nvPr/>
        </p:nvSpPr>
        <p:spPr>
          <a:xfrm>
            <a:off x="4816967" y="3700925"/>
            <a:ext cx="2394857" cy="1628503"/>
          </a:xfrm>
          <a:prstGeom prst="roundRect">
            <a:avLst>
              <a:gd name="adj" fmla="val 9368"/>
            </a:avLst>
          </a:prstGeom>
          <a:ln w="19050">
            <a:solidFill>
              <a:srgbClr val="01B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D8B5EC-97FD-58F2-1242-CBB41077F28B}"/>
              </a:ext>
            </a:extLst>
          </p:cNvPr>
          <p:cNvSpPr txBox="1"/>
          <p:nvPr/>
        </p:nvSpPr>
        <p:spPr>
          <a:xfrm>
            <a:off x="5689109" y="4975671"/>
            <a:ext cx="821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</a:rPr>
              <a:t>RSE1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C10F0A0-EB2C-048C-6DB8-2EF8A0E8EA19}"/>
              </a:ext>
            </a:extLst>
          </p:cNvPr>
          <p:cNvSpPr/>
          <p:nvPr/>
        </p:nvSpPr>
        <p:spPr>
          <a:xfrm>
            <a:off x="4816967" y="4001106"/>
            <a:ext cx="2394857" cy="958990"/>
          </a:xfrm>
          <a:prstGeom prst="rect">
            <a:avLst/>
          </a:prstGeom>
          <a:solidFill>
            <a:schemeClr val="bg1"/>
          </a:solidFill>
          <a:ln w="19050">
            <a:solidFill>
              <a:srgbClr val="01B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3" name="Rectangle: Rounded Corners 37">
            <a:extLst>
              <a:ext uri="{FF2B5EF4-FFF2-40B4-BE49-F238E27FC236}">
                <a16:creationId xmlns:a16="http://schemas.microsoft.com/office/drawing/2014/main" id="{56A2E097-5A39-FB84-5EDD-B898D2C47AFC}"/>
              </a:ext>
            </a:extLst>
          </p:cNvPr>
          <p:cNvSpPr/>
          <p:nvPr/>
        </p:nvSpPr>
        <p:spPr>
          <a:xfrm>
            <a:off x="5402782" y="3757028"/>
            <a:ext cx="286327" cy="1847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6" name="Rectangle: Rounded Corners 38">
            <a:extLst>
              <a:ext uri="{FF2B5EF4-FFF2-40B4-BE49-F238E27FC236}">
                <a16:creationId xmlns:a16="http://schemas.microsoft.com/office/drawing/2014/main" id="{52255128-1E12-A85D-96FA-56E3B98B9AA9}"/>
              </a:ext>
            </a:extLst>
          </p:cNvPr>
          <p:cNvSpPr/>
          <p:nvPr/>
        </p:nvSpPr>
        <p:spPr>
          <a:xfrm>
            <a:off x="5841509" y="3757028"/>
            <a:ext cx="286327" cy="1847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9" name="Rectangle: Rounded Corners 39">
            <a:extLst>
              <a:ext uri="{FF2B5EF4-FFF2-40B4-BE49-F238E27FC236}">
                <a16:creationId xmlns:a16="http://schemas.microsoft.com/office/drawing/2014/main" id="{73D600E0-15B0-9681-50FE-027D7A01DB7A}"/>
              </a:ext>
            </a:extLst>
          </p:cNvPr>
          <p:cNvSpPr/>
          <p:nvPr/>
        </p:nvSpPr>
        <p:spPr>
          <a:xfrm>
            <a:off x="6280236" y="3757028"/>
            <a:ext cx="286327" cy="1847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2F4AC36-6153-31DE-D8F0-4AA1058EE56A}"/>
              </a:ext>
            </a:extLst>
          </p:cNvPr>
          <p:cNvCxnSpPr>
            <a:cxnSpLocks/>
          </p:cNvCxnSpPr>
          <p:nvPr/>
        </p:nvCxnSpPr>
        <p:spPr>
          <a:xfrm flipH="1">
            <a:off x="7275020" y="5024104"/>
            <a:ext cx="262091" cy="195979"/>
          </a:xfrm>
          <a:prstGeom prst="straightConnector1">
            <a:avLst/>
          </a:prstGeom>
          <a:ln w="19050">
            <a:solidFill>
              <a:schemeClr val="accent3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7AE0975-EF65-6313-7F74-ADC5265562A2}"/>
              </a:ext>
            </a:extLst>
          </p:cNvPr>
          <p:cNvSpPr txBox="1"/>
          <p:nvPr/>
        </p:nvSpPr>
        <p:spPr>
          <a:xfrm>
            <a:off x="7604805" y="4040531"/>
            <a:ext cx="9085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8113" lvl="0" indent="-138113"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Touch</a:t>
            </a:r>
          </a:p>
          <a:p>
            <a:pPr marL="138113" lvl="0" indent="-138113"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Audio</a:t>
            </a:r>
          </a:p>
          <a:p>
            <a:pPr marL="138113" lvl="0" indent="-138113"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USB</a:t>
            </a:r>
          </a:p>
          <a:p>
            <a:pPr marL="138113" lvl="0" indent="-138113"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Network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4931A9-6CD3-9E99-6654-2BCF924F597A}"/>
              </a:ext>
            </a:extLst>
          </p:cNvPr>
          <p:cNvSpPr txBox="1"/>
          <p:nvPr/>
        </p:nvSpPr>
        <p:spPr>
          <a:xfrm>
            <a:off x="759898" y="3643240"/>
            <a:ext cx="2014833" cy="2154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lang="en-US" sz="1100" b="1">
                <a:solidFill>
                  <a:srgbClr val="0103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CRITICAL RSE SOFTWARE</a:t>
            </a:r>
          </a:p>
          <a:p>
            <a:pPr marL="138113" lvl="0" indent="-138113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Video streaming</a:t>
            </a:r>
          </a:p>
          <a:p>
            <a:pPr marL="138113" lvl="0" indent="-138113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Graphics, audio, USB</a:t>
            </a:r>
          </a:p>
          <a:p>
            <a:pPr marL="138113" lvl="0" indent="-138113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Connected apps with controlled content</a:t>
            </a:r>
          </a:p>
          <a:p>
            <a:pPr marL="138113" lvl="0" indent="-138113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GLES/Vulkan apps</a:t>
            </a:r>
          </a:p>
          <a:p>
            <a:pPr marL="138113" lvl="0" indent="-138113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Media support</a:t>
            </a:r>
          </a:p>
          <a:p>
            <a:pPr marL="138113" lvl="0" indent="-138113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Audio management</a:t>
            </a:r>
          </a:p>
          <a:p>
            <a:pPr marL="138113" lvl="0" indent="-138113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Connections to cockpit</a:t>
            </a:r>
          </a:p>
        </p:txBody>
      </p:sp>
    </p:spTree>
    <p:extLst>
      <p:ext uri="{BB962C8B-B14F-4D97-AF65-F5344CB8AC3E}">
        <p14:creationId xmlns:p14="http://schemas.microsoft.com/office/powerpoint/2010/main" val="38347972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6CC08E9-0534-19D8-13B7-467808998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Rear Seat Entertainment: Android Guests</a:t>
            </a:r>
          </a:p>
        </p:txBody>
      </p:sp>
      <p:sp>
        <p:nvSpPr>
          <p:cNvPr id="12" name="Rectangle: Rounded Corners 3">
            <a:extLst>
              <a:ext uri="{FF2B5EF4-FFF2-40B4-BE49-F238E27FC236}">
                <a16:creationId xmlns:a16="http://schemas.microsoft.com/office/drawing/2014/main" id="{4856BD19-A347-934E-BE33-B054FDBAB67D}"/>
              </a:ext>
            </a:extLst>
          </p:cNvPr>
          <p:cNvSpPr/>
          <p:nvPr/>
        </p:nvSpPr>
        <p:spPr>
          <a:xfrm>
            <a:off x="8918325" y="3703045"/>
            <a:ext cx="2394857" cy="1628503"/>
          </a:xfrm>
          <a:prstGeom prst="roundRect">
            <a:avLst>
              <a:gd name="adj" fmla="val 4876"/>
            </a:avLst>
          </a:prstGeom>
          <a:ln w="19050">
            <a:solidFill>
              <a:srgbClr val="01B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E2BFD3-333E-356F-4425-C5946069FF8C}"/>
              </a:ext>
            </a:extLst>
          </p:cNvPr>
          <p:cNvSpPr txBox="1"/>
          <p:nvPr/>
        </p:nvSpPr>
        <p:spPr>
          <a:xfrm>
            <a:off x="9790467" y="4977791"/>
            <a:ext cx="807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</a:rPr>
              <a:t>RSE2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4D8A741-4534-F960-9146-F335CF0BA4EC}"/>
              </a:ext>
            </a:extLst>
          </p:cNvPr>
          <p:cNvSpPr/>
          <p:nvPr/>
        </p:nvSpPr>
        <p:spPr>
          <a:xfrm>
            <a:off x="8918325" y="4003226"/>
            <a:ext cx="2394857" cy="958990"/>
          </a:xfrm>
          <a:prstGeom prst="rect">
            <a:avLst/>
          </a:prstGeom>
          <a:solidFill>
            <a:schemeClr val="bg1"/>
          </a:solidFill>
          <a:ln w="19050">
            <a:solidFill>
              <a:srgbClr val="01B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C914E35-EA14-7102-0FD1-B44B9856432B}"/>
              </a:ext>
            </a:extLst>
          </p:cNvPr>
          <p:cNvSpPr/>
          <p:nvPr/>
        </p:nvSpPr>
        <p:spPr>
          <a:xfrm>
            <a:off x="4806115" y="5546573"/>
            <a:ext cx="6477581" cy="422305"/>
          </a:xfrm>
          <a:prstGeom prst="rect">
            <a:avLst/>
          </a:prstGeom>
          <a:noFill/>
          <a:ln w="19050">
            <a:solidFill>
              <a:srgbClr val="01B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accent3"/>
                </a:solidFill>
                <a:latin typeface="Arial" panose="020B0604020202020204" pitchFamily="34" charset="0"/>
              </a:rPr>
              <a:t>Hypervisor-enabled QNX microkernel (safety-certified)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D75311C-5EED-E88B-8B91-42F4BB886737}"/>
              </a:ext>
            </a:extLst>
          </p:cNvPr>
          <p:cNvCxnSpPr>
            <a:cxnSpLocks/>
          </p:cNvCxnSpPr>
          <p:nvPr/>
        </p:nvCxnSpPr>
        <p:spPr>
          <a:xfrm>
            <a:off x="8558784" y="5024104"/>
            <a:ext cx="304800" cy="222058"/>
          </a:xfrm>
          <a:prstGeom prst="straightConnector1">
            <a:avLst/>
          </a:prstGeom>
          <a:ln w="19050">
            <a:solidFill>
              <a:schemeClr val="accent3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1">
            <a:extLst>
              <a:ext uri="{FF2B5EF4-FFF2-40B4-BE49-F238E27FC236}">
                <a16:creationId xmlns:a16="http://schemas.microsoft.com/office/drawing/2014/main" id="{765B6D12-AD56-E157-C862-44BBFD629258}"/>
              </a:ext>
            </a:extLst>
          </p:cNvPr>
          <p:cNvSpPr/>
          <p:nvPr/>
        </p:nvSpPr>
        <p:spPr>
          <a:xfrm>
            <a:off x="9522428" y="3759148"/>
            <a:ext cx="286327" cy="1847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8" name="Rectangle: Rounded Corners 13">
            <a:extLst>
              <a:ext uri="{FF2B5EF4-FFF2-40B4-BE49-F238E27FC236}">
                <a16:creationId xmlns:a16="http://schemas.microsoft.com/office/drawing/2014/main" id="{12880375-7DD0-AB55-CEC6-2B1D51D6B94C}"/>
              </a:ext>
            </a:extLst>
          </p:cNvPr>
          <p:cNvSpPr/>
          <p:nvPr/>
        </p:nvSpPr>
        <p:spPr>
          <a:xfrm>
            <a:off x="9961155" y="3759148"/>
            <a:ext cx="286327" cy="1847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0" name="Rectangle: Rounded Corners 16">
            <a:extLst>
              <a:ext uri="{FF2B5EF4-FFF2-40B4-BE49-F238E27FC236}">
                <a16:creationId xmlns:a16="http://schemas.microsoft.com/office/drawing/2014/main" id="{151AE461-3CD5-B86F-52DF-C7F301117B19}"/>
              </a:ext>
            </a:extLst>
          </p:cNvPr>
          <p:cNvSpPr/>
          <p:nvPr/>
        </p:nvSpPr>
        <p:spPr>
          <a:xfrm>
            <a:off x="10399882" y="3759148"/>
            <a:ext cx="286327" cy="1847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3" name="Rectangle: Rounded Corners 25">
            <a:extLst>
              <a:ext uri="{FF2B5EF4-FFF2-40B4-BE49-F238E27FC236}">
                <a16:creationId xmlns:a16="http://schemas.microsoft.com/office/drawing/2014/main" id="{222A2D16-6EF5-8017-7DD4-745986AE082F}"/>
              </a:ext>
            </a:extLst>
          </p:cNvPr>
          <p:cNvSpPr/>
          <p:nvPr/>
        </p:nvSpPr>
        <p:spPr>
          <a:xfrm>
            <a:off x="4816967" y="3700925"/>
            <a:ext cx="2394857" cy="1628503"/>
          </a:xfrm>
          <a:prstGeom prst="roundRect">
            <a:avLst>
              <a:gd name="adj" fmla="val 9368"/>
            </a:avLst>
          </a:prstGeom>
          <a:ln w="19050">
            <a:solidFill>
              <a:srgbClr val="01B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E4CBD86-BD8F-C03F-2AE0-5E894CA4AB0B}"/>
              </a:ext>
            </a:extLst>
          </p:cNvPr>
          <p:cNvSpPr txBox="1"/>
          <p:nvPr/>
        </p:nvSpPr>
        <p:spPr>
          <a:xfrm>
            <a:off x="5689109" y="4975671"/>
            <a:ext cx="821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</a:rPr>
              <a:t>RSE1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85A2170-1B0A-BCC3-ECC2-6119E06ED29D}"/>
              </a:ext>
            </a:extLst>
          </p:cNvPr>
          <p:cNvSpPr/>
          <p:nvPr/>
        </p:nvSpPr>
        <p:spPr>
          <a:xfrm>
            <a:off x="4816967" y="4001106"/>
            <a:ext cx="2394857" cy="958990"/>
          </a:xfrm>
          <a:prstGeom prst="rect">
            <a:avLst/>
          </a:prstGeom>
          <a:solidFill>
            <a:schemeClr val="bg1"/>
          </a:solidFill>
          <a:ln w="19050">
            <a:solidFill>
              <a:srgbClr val="01B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1" name="Rectangle: Rounded Corners 37">
            <a:extLst>
              <a:ext uri="{FF2B5EF4-FFF2-40B4-BE49-F238E27FC236}">
                <a16:creationId xmlns:a16="http://schemas.microsoft.com/office/drawing/2014/main" id="{52635E10-5FEA-9B94-4AC7-CE52110E8B07}"/>
              </a:ext>
            </a:extLst>
          </p:cNvPr>
          <p:cNvSpPr/>
          <p:nvPr/>
        </p:nvSpPr>
        <p:spPr>
          <a:xfrm>
            <a:off x="5402782" y="3757028"/>
            <a:ext cx="286327" cy="1847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4" name="Rectangle: Rounded Corners 38">
            <a:extLst>
              <a:ext uri="{FF2B5EF4-FFF2-40B4-BE49-F238E27FC236}">
                <a16:creationId xmlns:a16="http://schemas.microsoft.com/office/drawing/2014/main" id="{259C79F6-1733-C64B-7981-2BA5C554CEED}"/>
              </a:ext>
            </a:extLst>
          </p:cNvPr>
          <p:cNvSpPr/>
          <p:nvPr/>
        </p:nvSpPr>
        <p:spPr>
          <a:xfrm>
            <a:off x="5841509" y="3757028"/>
            <a:ext cx="286327" cy="1847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51" name="Rectangle: Rounded Corners 39">
            <a:extLst>
              <a:ext uri="{FF2B5EF4-FFF2-40B4-BE49-F238E27FC236}">
                <a16:creationId xmlns:a16="http://schemas.microsoft.com/office/drawing/2014/main" id="{94B58547-7A8B-DE34-BD91-96611854AA5A}"/>
              </a:ext>
            </a:extLst>
          </p:cNvPr>
          <p:cNvSpPr/>
          <p:nvPr/>
        </p:nvSpPr>
        <p:spPr>
          <a:xfrm>
            <a:off x="6280236" y="3757028"/>
            <a:ext cx="286327" cy="1847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2AA67D90-193C-296D-8FFA-3FA92F366CE6}"/>
              </a:ext>
            </a:extLst>
          </p:cNvPr>
          <p:cNvCxnSpPr>
            <a:cxnSpLocks/>
          </p:cNvCxnSpPr>
          <p:nvPr/>
        </p:nvCxnSpPr>
        <p:spPr>
          <a:xfrm flipH="1">
            <a:off x="7275020" y="5024104"/>
            <a:ext cx="262091" cy="195979"/>
          </a:xfrm>
          <a:prstGeom prst="straightConnector1">
            <a:avLst/>
          </a:prstGeom>
          <a:ln w="19050">
            <a:solidFill>
              <a:schemeClr val="accent3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7D8D9CAA-7179-3BCE-EB3D-B0942E07C2C7}"/>
              </a:ext>
            </a:extLst>
          </p:cNvPr>
          <p:cNvSpPr/>
          <p:nvPr/>
        </p:nvSpPr>
        <p:spPr>
          <a:xfrm>
            <a:off x="8918325" y="2953512"/>
            <a:ext cx="2394857" cy="47591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</a:rPr>
              <a:t>Android guest 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C5792EE-3FB2-E648-AF03-1B3EB4BC9AE7}"/>
              </a:ext>
            </a:extLst>
          </p:cNvPr>
          <p:cNvSpPr txBox="1"/>
          <p:nvPr/>
        </p:nvSpPr>
        <p:spPr>
          <a:xfrm>
            <a:off x="4806611" y="1931825"/>
            <a:ext cx="17496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err="1">
                <a:latin typeface="Arial" panose="020B0604020202020204" pitchFamily="34" charset="0"/>
              </a:rPr>
              <a:t>virtio-gpu</a:t>
            </a:r>
          </a:p>
          <a:p>
            <a:r>
              <a:rPr lang="en-US" sz="1600" err="1">
                <a:latin typeface="Arial" panose="020B0604020202020204" pitchFamily="34" charset="0"/>
              </a:rPr>
              <a:t>virtio-blk</a:t>
            </a:r>
          </a:p>
          <a:p>
            <a:r>
              <a:rPr lang="en-US" sz="1600" err="1">
                <a:latin typeface="Arial" panose="020B0604020202020204" pitchFamily="34" charset="0"/>
              </a:rPr>
              <a:t>virtio-vsock</a:t>
            </a:r>
            <a:endParaRPr lang="en-US" sz="1600">
              <a:latin typeface="Arial" panose="020B0604020202020204" pitchFamily="34" charset="0"/>
            </a:endParaRP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F18B621B-D9E4-6BB1-51F2-4ABB6B377377}"/>
              </a:ext>
            </a:extLst>
          </p:cNvPr>
          <p:cNvCxnSpPr>
            <a:cxnSpLocks/>
            <a:stCxn id="53" idx="2"/>
          </p:cNvCxnSpPr>
          <p:nvPr/>
        </p:nvCxnSpPr>
        <p:spPr>
          <a:xfrm>
            <a:off x="10115754" y="3429430"/>
            <a:ext cx="4226" cy="984982"/>
          </a:xfrm>
          <a:prstGeom prst="straightConnector1">
            <a:avLst/>
          </a:prstGeom>
          <a:ln w="19050">
            <a:solidFill>
              <a:schemeClr val="accent3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BC0DB7C1-8D3D-E5A3-40D6-15E904FD8619}"/>
              </a:ext>
            </a:extLst>
          </p:cNvPr>
          <p:cNvCxnSpPr/>
          <p:nvPr/>
        </p:nvCxnSpPr>
        <p:spPr>
          <a:xfrm flipH="1" flipV="1">
            <a:off x="7275020" y="3555709"/>
            <a:ext cx="335003" cy="386046"/>
          </a:xfrm>
          <a:prstGeom prst="straightConnector1">
            <a:avLst/>
          </a:prstGeom>
          <a:ln w="19050">
            <a:solidFill>
              <a:schemeClr val="accent3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FBD06695-DCF4-27F4-2DED-15AE3886DC41}"/>
              </a:ext>
            </a:extLst>
          </p:cNvPr>
          <p:cNvCxnSpPr/>
          <p:nvPr/>
        </p:nvCxnSpPr>
        <p:spPr>
          <a:xfrm flipV="1">
            <a:off x="8409253" y="3579869"/>
            <a:ext cx="265371" cy="390088"/>
          </a:xfrm>
          <a:prstGeom prst="straightConnector1">
            <a:avLst/>
          </a:prstGeom>
          <a:ln w="19050">
            <a:solidFill>
              <a:schemeClr val="accent3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">
            <a:extLst>
              <a:ext uri="{FF2B5EF4-FFF2-40B4-BE49-F238E27FC236}">
                <a16:creationId xmlns:a16="http://schemas.microsoft.com/office/drawing/2014/main" id="{35293CC7-A6F9-E874-3E9B-C25A36503FEF}"/>
              </a:ext>
            </a:extLst>
          </p:cNvPr>
          <p:cNvSpPr txBox="1">
            <a:spLocks/>
          </p:cNvSpPr>
          <p:nvPr/>
        </p:nvSpPr>
        <p:spPr>
          <a:xfrm rot="10800000" flipV="1">
            <a:off x="11524693" y="6366598"/>
            <a:ext cx="263853" cy="26161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100" b="0" i="0" kern="12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CA" smtClean="0"/>
              <a:pPr/>
              <a:t>16</a:t>
            </a:fld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C1DE84-647A-04CB-871E-18020748D2F0}"/>
              </a:ext>
            </a:extLst>
          </p:cNvPr>
          <p:cNvSpPr/>
          <p:nvPr/>
        </p:nvSpPr>
        <p:spPr>
          <a:xfrm>
            <a:off x="4871864" y="2953512"/>
            <a:ext cx="2394857" cy="47591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</a:rPr>
              <a:t>Android guest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6A8A7E-DE3D-F6E9-0D63-782BEC3821DE}"/>
              </a:ext>
            </a:extLst>
          </p:cNvPr>
          <p:cNvSpPr txBox="1"/>
          <p:nvPr/>
        </p:nvSpPr>
        <p:spPr>
          <a:xfrm>
            <a:off x="6385168" y="1931825"/>
            <a:ext cx="17496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err="1">
                <a:latin typeface="Arial" panose="020B0604020202020204" pitchFamily="34" charset="0"/>
              </a:rPr>
              <a:t>virtio-input</a:t>
            </a:r>
          </a:p>
          <a:p>
            <a:r>
              <a:rPr lang="en-US" sz="1600" err="1">
                <a:latin typeface="Arial" panose="020B0604020202020204" pitchFamily="34" charset="0"/>
              </a:rPr>
              <a:t>virtual camera</a:t>
            </a:r>
          </a:p>
          <a:p>
            <a:r>
              <a:rPr lang="en-US" sz="1600" err="1">
                <a:latin typeface="Arial" panose="020B0604020202020204" pitchFamily="34" charset="0"/>
              </a:rPr>
              <a:t>virtio-snd</a:t>
            </a:r>
            <a:endParaRPr lang="en-US" sz="1600">
              <a:latin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D0F63A-8A02-5C73-BCEF-472477A80129}"/>
              </a:ext>
            </a:extLst>
          </p:cNvPr>
          <p:cNvSpPr txBox="1"/>
          <p:nvPr/>
        </p:nvSpPr>
        <p:spPr>
          <a:xfrm>
            <a:off x="8279096" y="1931825"/>
            <a:ext cx="17496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err="1">
                <a:latin typeface="Arial" panose="020B0604020202020204" pitchFamily="34" charset="0"/>
              </a:rPr>
              <a:t>virtio-net</a:t>
            </a:r>
          </a:p>
          <a:p>
            <a:r>
              <a:rPr lang="en-US" sz="1600" err="1">
                <a:latin typeface="Arial" panose="020B0604020202020204" pitchFamily="34" charset="0"/>
              </a:rPr>
              <a:t>virtio-video</a:t>
            </a:r>
          </a:p>
          <a:p>
            <a:r>
              <a:rPr lang="en-US" sz="1600">
                <a:latin typeface="Arial" panose="020B0604020202020204" pitchFamily="34" charset="0"/>
              </a:rPr>
              <a:t>virtual Bluetooth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62635E-65F9-203F-45D2-BDFF2009B678}"/>
              </a:ext>
            </a:extLst>
          </p:cNvPr>
          <p:cNvSpPr txBox="1"/>
          <p:nvPr/>
        </p:nvSpPr>
        <p:spPr>
          <a:xfrm>
            <a:off x="7604805" y="4040531"/>
            <a:ext cx="9085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8113" lvl="0" indent="-138113"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Touch</a:t>
            </a:r>
          </a:p>
          <a:p>
            <a:pPr marL="138113" lvl="0" indent="-138113"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Audio</a:t>
            </a:r>
          </a:p>
          <a:p>
            <a:pPr marL="138113" lvl="0" indent="-138113"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USB</a:t>
            </a:r>
          </a:p>
          <a:p>
            <a:pPr marL="138113" lvl="0" indent="-138113"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Network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C91EE2-C457-A94F-4CCF-5C684C089AAE}"/>
              </a:ext>
            </a:extLst>
          </p:cNvPr>
          <p:cNvSpPr txBox="1"/>
          <p:nvPr/>
        </p:nvSpPr>
        <p:spPr>
          <a:xfrm>
            <a:off x="759898" y="3643240"/>
            <a:ext cx="2014833" cy="2154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lang="en-US" sz="1100" b="1">
                <a:solidFill>
                  <a:srgbClr val="0103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CRITICAL RSE SOFTWARE</a:t>
            </a:r>
          </a:p>
          <a:p>
            <a:pPr marL="138113" lvl="0" indent="-138113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Video streaming</a:t>
            </a:r>
          </a:p>
          <a:p>
            <a:pPr marL="138113" lvl="0" indent="-138113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Graphics, audio, USB</a:t>
            </a:r>
          </a:p>
          <a:p>
            <a:pPr marL="138113" lvl="0" indent="-138113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Connected apps with controlled content</a:t>
            </a:r>
          </a:p>
          <a:p>
            <a:pPr marL="138113" lvl="0" indent="-138113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GL ES/Vulkan apps</a:t>
            </a:r>
          </a:p>
          <a:p>
            <a:pPr marL="138113" lvl="0" indent="-138113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Media support</a:t>
            </a:r>
          </a:p>
          <a:p>
            <a:pPr marL="138113" lvl="0" indent="-138113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Audio management</a:t>
            </a:r>
          </a:p>
          <a:p>
            <a:pPr marL="138113" lvl="0" indent="-138113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Connections to cockpit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3E8BA3-FC7E-B29C-2FCF-2113D3492608}"/>
              </a:ext>
            </a:extLst>
          </p:cNvPr>
          <p:cNvSpPr txBox="1"/>
          <p:nvPr/>
        </p:nvSpPr>
        <p:spPr>
          <a:xfrm>
            <a:off x="762118" y="1877677"/>
            <a:ext cx="2813501" cy="1233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8113" marR="0" indent="-138113" fontAlgn="auto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Videostreaming/YouTube™</a:t>
            </a:r>
          </a:p>
          <a:p>
            <a:pPr marL="138113" marR="0" indent="-138113" fontAlgn="auto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Google Play™ </a:t>
            </a:r>
          </a:p>
          <a:p>
            <a:pPr marL="138113" marR="0" indent="-138113" fontAlgn="auto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Android browser and media processing </a:t>
            </a:r>
          </a:p>
          <a:p>
            <a:pPr marL="138113" marR="0" indent="-138113" fontAlgn="auto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Multi-zone audio</a:t>
            </a:r>
          </a:p>
          <a:p>
            <a:pPr marL="138113" marR="0" indent="-138113" fontAlgn="auto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Connections to cockpit</a:t>
            </a:r>
          </a:p>
        </p:txBody>
      </p:sp>
    </p:spTree>
    <p:extLst>
      <p:ext uri="{BB962C8B-B14F-4D97-AF65-F5344CB8AC3E}">
        <p14:creationId xmlns:p14="http://schemas.microsoft.com/office/powerpoint/2010/main" val="36741042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EDFA49F6-F24F-E203-9EF4-9D6CE659D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A sample digital cockpit: Called “The Demonstrator”</a:t>
            </a:r>
            <a:endParaRPr lang="en-US"/>
          </a:p>
        </p:txBody>
      </p:sp>
      <p:sp>
        <p:nvSpPr>
          <p:cNvPr id="24" name="Rectangle: Rounded Corners 2">
            <a:extLst>
              <a:ext uri="{FF2B5EF4-FFF2-40B4-BE49-F238E27FC236}">
                <a16:creationId xmlns:a16="http://schemas.microsoft.com/office/drawing/2014/main" id="{21EE6509-A4AF-9732-6984-E286FEC760B2}"/>
              </a:ext>
            </a:extLst>
          </p:cNvPr>
          <p:cNvSpPr/>
          <p:nvPr/>
        </p:nvSpPr>
        <p:spPr>
          <a:xfrm>
            <a:off x="835046" y="1658532"/>
            <a:ext cx="8844981" cy="4325870"/>
          </a:xfrm>
          <a:prstGeom prst="roundRect">
            <a:avLst>
              <a:gd name="adj" fmla="val 3850"/>
            </a:avLst>
          </a:prstGeom>
          <a:solidFill>
            <a:schemeClr val="accent3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tIns="0" bIns="0" rtlCol="0" anchor="b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200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550AF54-A5D0-4715-F86D-7BBF6E1EC979}"/>
              </a:ext>
            </a:extLst>
          </p:cNvPr>
          <p:cNvSpPr/>
          <p:nvPr/>
        </p:nvSpPr>
        <p:spPr>
          <a:xfrm>
            <a:off x="1034218" y="4114150"/>
            <a:ext cx="8431398" cy="908094"/>
          </a:xfrm>
          <a:prstGeom prst="rect">
            <a:avLst/>
          </a:prstGeom>
          <a:noFill/>
          <a:ln w="9525" cap="flat" cmpd="sng" algn="ctr">
            <a:solidFill>
              <a:srgbClr val="01BEFF"/>
            </a:solidFill>
            <a:prstDash val="solid"/>
          </a:ln>
          <a:effectLst/>
        </p:spPr>
        <p:txBody>
          <a:bodyPr lIns="45720" tIns="182880" rIns="45720" bIns="27432" rtlCol="0" anchor="t"/>
          <a:lstStyle/>
          <a:p>
            <a:pPr algn="ctr" defTabSz="1219050"/>
            <a:endParaRPr lang="en-US" b="1" ker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D0590AA-3658-7A94-B12C-5B8623897EC5}"/>
              </a:ext>
            </a:extLst>
          </p:cNvPr>
          <p:cNvSpPr/>
          <p:nvPr/>
        </p:nvSpPr>
        <p:spPr>
          <a:xfrm>
            <a:off x="1038723" y="1894366"/>
            <a:ext cx="3869979" cy="2106274"/>
          </a:xfrm>
          <a:prstGeom prst="rect">
            <a:avLst/>
          </a:prstGeom>
          <a:noFill/>
          <a:ln w="9525" cap="flat" cmpd="sng" algn="ctr">
            <a:solidFill>
              <a:srgbClr val="01BEFF"/>
            </a:solidFill>
            <a:prstDash val="solid"/>
          </a:ln>
          <a:effectLst/>
        </p:spPr>
        <p:txBody>
          <a:bodyPr lIns="45720" tIns="182880" rIns="45720" bIns="27432" rtlCol="0" anchor="t"/>
          <a:lstStyle/>
          <a:p>
            <a:pPr marL="0" marR="0" lvl="0" indent="0" algn="ctr" defTabSz="12190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5E35057-44F0-F71E-82A1-310560923786}"/>
              </a:ext>
            </a:extLst>
          </p:cNvPr>
          <p:cNvSpPr txBox="1"/>
          <p:nvPr/>
        </p:nvSpPr>
        <p:spPr>
          <a:xfrm>
            <a:off x="7829969" y="2047736"/>
            <a:ext cx="1301417" cy="1810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289" marR="0" lvl="0" indent="-114289" algn="l" defTabSz="609539" rtl="0" eaLnBrk="1" fontAlgn="auto" latinLnBrk="0" hangingPunct="1"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Android Apps</a:t>
            </a:r>
          </a:p>
          <a:p>
            <a:pPr marL="114289" marR="0" lvl="0" indent="-114289" algn="l" defTabSz="609539" rtl="0" eaLnBrk="1" fontAlgn="auto" latinLnBrk="0" hangingPunct="1"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Browser</a:t>
            </a:r>
          </a:p>
          <a:p>
            <a:pPr marL="114289" marR="0" lvl="0" indent="-114289" algn="l" defTabSz="609539" rtl="0" eaLnBrk="1" fontAlgn="auto" latinLnBrk="0" hangingPunct="1"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Multimedia</a:t>
            </a:r>
          </a:p>
          <a:p>
            <a:pPr marL="114289" marR="0" lvl="0" indent="-114289" algn="l" defTabSz="609539" rtl="0" eaLnBrk="1" fontAlgn="auto" latinLnBrk="0" hangingPunct="1"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kern="0">
                <a:solidFill>
                  <a:prstClr val="white"/>
                </a:solidFill>
                <a:latin typeface="Arial"/>
              </a:rPr>
              <a:t>Navigation</a:t>
            </a:r>
          </a:p>
          <a:p>
            <a:pPr marL="114289" marR="0" lvl="0" indent="-114289" algn="l" defTabSz="609539" rtl="0" eaLnBrk="1" fontAlgn="auto" latinLnBrk="0" hangingPunct="1"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Camera </a:t>
            </a:r>
          </a:p>
          <a:p>
            <a:pPr marL="114289" marR="0" lvl="0" indent="-114289" algn="l" defTabSz="609539" rtl="0" eaLnBrk="1" fontAlgn="auto" latinLnBrk="0" hangingPunct="1"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USB/</a:t>
            </a:r>
            <a:r>
              <a:rPr kumimoji="0" lang="en-US" sz="100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WiFi</a:t>
            </a:r>
            <a:r>
              <a:rPr kumimoji="0" lang="en-US" sz="100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/LTE</a:t>
            </a:r>
          </a:p>
          <a:p>
            <a:pPr marL="114289" marR="0" lvl="0" indent="-114289" algn="l" defTabSz="609539" rtl="0" eaLnBrk="1" fontAlgn="auto" latinLnBrk="0" hangingPunct="1"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Bluetooth</a:t>
            </a:r>
          </a:p>
          <a:p>
            <a:pPr marL="114289" indent="-114289" defTabSz="609539"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00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Google Automotive Services</a:t>
            </a:r>
          </a:p>
        </p:txBody>
      </p:sp>
      <p:sp>
        <p:nvSpPr>
          <p:cNvPr id="37" name="Rectangle: Rounded Corners 17">
            <a:extLst>
              <a:ext uri="{FF2B5EF4-FFF2-40B4-BE49-F238E27FC236}">
                <a16:creationId xmlns:a16="http://schemas.microsoft.com/office/drawing/2014/main" id="{3AD6108C-18D2-5622-5D8C-2764B8B7BFFD}"/>
              </a:ext>
            </a:extLst>
          </p:cNvPr>
          <p:cNvSpPr/>
          <p:nvPr/>
        </p:nvSpPr>
        <p:spPr>
          <a:xfrm>
            <a:off x="1146822" y="4631100"/>
            <a:ext cx="8186364" cy="290244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200">
                <a:solidFill>
                  <a:prstClr val="white"/>
                </a:solidFill>
                <a:latin typeface="Arial"/>
              </a:rPr>
              <a:t>QNX Advanced Virtualization Frameworks</a:t>
            </a:r>
            <a:endParaRPr lang="en-US" sz="120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C6335F09-CECB-FE8C-00E9-47479B727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533" y="2433768"/>
            <a:ext cx="3660358" cy="1415521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" name="Slide Number">
            <a:extLst>
              <a:ext uri="{FF2B5EF4-FFF2-40B4-BE49-F238E27FC236}">
                <a16:creationId xmlns:a16="http://schemas.microsoft.com/office/drawing/2014/main" id="{EA74CEA5-DA19-AF5A-7433-5B16B09181C9}"/>
              </a:ext>
            </a:extLst>
          </p:cNvPr>
          <p:cNvSpPr txBox="1">
            <a:spLocks/>
          </p:cNvSpPr>
          <p:nvPr/>
        </p:nvSpPr>
        <p:spPr>
          <a:xfrm rot="10800000" flipV="1">
            <a:off x="11524693" y="6366598"/>
            <a:ext cx="263853" cy="26161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100" b="0" i="0" kern="12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CA" smtClean="0"/>
              <a:pPr/>
              <a:t>17</a:t>
            </a:fld>
            <a:endParaRPr lang="en-CA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191BBE-2D93-0FFD-FF47-69E978D5663C}"/>
              </a:ext>
            </a:extLst>
          </p:cNvPr>
          <p:cNvSpPr txBox="1"/>
          <p:nvPr/>
        </p:nvSpPr>
        <p:spPr>
          <a:xfrm>
            <a:off x="1680940" y="1970041"/>
            <a:ext cx="2585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Instrument cluster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35C84E-0576-9A6C-355B-70DE28545D8B}"/>
              </a:ext>
            </a:extLst>
          </p:cNvPr>
          <p:cNvSpPr/>
          <p:nvPr/>
        </p:nvSpPr>
        <p:spPr>
          <a:xfrm>
            <a:off x="5044965" y="1894366"/>
            <a:ext cx="4426957" cy="2106274"/>
          </a:xfrm>
          <a:prstGeom prst="rect">
            <a:avLst/>
          </a:prstGeom>
          <a:noFill/>
          <a:ln w="9525" cap="flat" cmpd="sng" algn="ctr">
            <a:solidFill>
              <a:srgbClr val="01BEFF"/>
            </a:solidFill>
            <a:prstDash val="solid"/>
          </a:ln>
          <a:effectLst/>
        </p:spPr>
        <p:txBody>
          <a:bodyPr lIns="45720" tIns="182880" rIns="45720" bIns="27432" rtlCol="0" anchor="t"/>
          <a:lstStyle/>
          <a:p>
            <a:pPr marL="0" marR="0" lvl="0" indent="0" algn="ctr" defTabSz="12190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210469-366A-7218-9558-21D046CA0F87}"/>
              </a:ext>
            </a:extLst>
          </p:cNvPr>
          <p:cNvSpPr txBox="1"/>
          <p:nvPr/>
        </p:nvSpPr>
        <p:spPr>
          <a:xfrm>
            <a:off x="5143626" y="1970041"/>
            <a:ext cx="2585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Infotainment and apps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396F2BE-EB15-82D2-9B5D-D0BED5CB99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63" t="9318" r="9483" b="15970"/>
          <a:stretch/>
        </p:blipFill>
        <p:spPr>
          <a:xfrm>
            <a:off x="5183703" y="2436699"/>
            <a:ext cx="2490950" cy="1422607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3" name="Picture 2" descr="Android Logo PNG Vector (SVG) Free Download">
            <a:extLst>
              <a:ext uri="{FF2B5EF4-FFF2-40B4-BE49-F238E27FC236}">
                <a16:creationId xmlns:a16="http://schemas.microsoft.com/office/drawing/2014/main" id="{EDD2C2C2-3F16-6418-18DC-641A85CF5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2881" y="3401332"/>
            <a:ext cx="385080" cy="451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: Rounded Corners 14">
            <a:extLst>
              <a:ext uri="{FF2B5EF4-FFF2-40B4-BE49-F238E27FC236}">
                <a16:creationId xmlns:a16="http://schemas.microsoft.com/office/drawing/2014/main" id="{7D851E38-96A5-9026-9B16-25505EED0EDE}"/>
              </a:ext>
            </a:extLst>
          </p:cNvPr>
          <p:cNvSpPr/>
          <p:nvPr/>
        </p:nvSpPr>
        <p:spPr>
          <a:xfrm>
            <a:off x="6715840" y="4252888"/>
            <a:ext cx="2617345" cy="283779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QNX car critical software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: Rounded Corners 14">
            <a:extLst>
              <a:ext uri="{FF2B5EF4-FFF2-40B4-BE49-F238E27FC236}">
                <a16:creationId xmlns:a16="http://schemas.microsoft.com/office/drawing/2014/main" id="{FF8E55C3-8CF3-F7F8-D51C-0A79C18ED6BD}"/>
              </a:ext>
            </a:extLst>
          </p:cNvPr>
          <p:cNvSpPr/>
          <p:nvPr/>
        </p:nvSpPr>
        <p:spPr>
          <a:xfrm>
            <a:off x="3931784" y="4252888"/>
            <a:ext cx="2617345" cy="283779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QNX acoustics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09F02DB-DF4D-1802-98E5-43F631AE02C1}"/>
              </a:ext>
            </a:extLst>
          </p:cNvPr>
          <p:cNvSpPr/>
          <p:nvPr/>
        </p:nvSpPr>
        <p:spPr>
          <a:xfrm>
            <a:off x="1147729" y="4252888"/>
            <a:ext cx="2617345" cy="283779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QNX screen (graphics)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488831F-1F5A-880D-EE12-C93278D50957}"/>
              </a:ext>
            </a:extLst>
          </p:cNvPr>
          <p:cNvSpPr/>
          <p:nvPr/>
        </p:nvSpPr>
        <p:spPr>
          <a:xfrm>
            <a:off x="1034218" y="5106606"/>
            <a:ext cx="8431398" cy="300316"/>
          </a:xfrm>
          <a:prstGeom prst="rect">
            <a:avLst/>
          </a:prstGeom>
          <a:noFill/>
          <a:ln w="9525" cap="flat" cmpd="sng" algn="ctr">
            <a:solidFill>
              <a:srgbClr val="01BEFF"/>
            </a:solidFill>
            <a:prstDash val="solid"/>
          </a:ln>
          <a:effectLst/>
        </p:spPr>
        <p:txBody>
          <a:bodyPr lIns="45720" tIns="182880" rIns="45720" bIns="27432" rtlCol="0" anchor="t"/>
          <a:lstStyle/>
          <a:p>
            <a:pPr algn="ctr" defTabSz="1219050"/>
            <a:endParaRPr lang="en-US" b="1" ker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B3A8ECB-A621-FB65-20AC-E405363411E0}"/>
              </a:ext>
            </a:extLst>
          </p:cNvPr>
          <p:cNvSpPr txBox="1"/>
          <p:nvPr/>
        </p:nvSpPr>
        <p:spPr>
          <a:xfrm>
            <a:off x="2185100" y="5102438"/>
            <a:ext cx="6098102" cy="27699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200">
                <a:solidFill>
                  <a:prstClr val="white"/>
                </a:solidFill>
                <a:latin typeface="Arial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CA"/>
              <a:t>QNX Hypervisor</a:t>
            </a:r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7A9E3D-BF8A-9779-5C79-9E70A9837C86}"/>
              </a:ext>
            </a:extLst>
          </p:cNvPr>
          <p:cNvSpPr/>
          <p:nvPr/>
        </p:nvSpPr>
        <p:spPr>
          <a:xfrm>
            <a:off x="1034218" y="5475592"/>
            <a:ext cx="8431398" cy="300316"/>
          </a:xfrm>
          <a:prstGeom prst="rect">
            <a:avLst/>
          </a:prstGeom>
          <a:noFill/>
          <a:ln w="9525" cap="flat" cmpd="sng" algn="ctr">
            <a:solidFill>
              <a:srgbClr val="01BEFF"/>
            </a:solidFill>
            <a:prstDash val="solid"/>
          </a:ln>
          <a:effectLst/>
        </p:spPr>
        <p:txBody>
          <a:bodyPr lIns="45720" tIns="182880" rIns="45720" bIns="27432" rtlCol="0" anchor="t"/>
          <a:lstStyle/>
          <a:p>
            <a:pPr algn="ctr" defTabSz="1219050"/>
            <a:endParaRPr lang="en-US" b="1" ker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55FCD0E-F2FA-B010-2A78-1AA5B8317CCB}"/>
              </a:ext>
            </a:extLst>
          </p:cNvPr>
          <p:cNvSpPr txBox="1"/>
          <p:nvPr/>
        </p:nvSpPr>
        <p:spPr>
          <a:xfrm>
            <a:off x="2185100" y="5471424"/>
            <a:ext cx="6098102" cy="27699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200">
                <a:solidFill>
                  <a:prstClr val="white"/>
                </a:solidFill>
                <a:latin typeface="Arial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CA"/>
              <a:t>Digital cockpit hardware (ARMv8)</a:t>
            </a:r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2207A18-C177-544E-1BAF-3C9750D934DA}"/>
              </a:ext>
            </a:extLst>
          </p:cNvPr>
          <p:cNvSpPr/>
          <p:nvPr/>
        </p:nvSpPr>
        <p:spPr>
          <a:xfrm>
            <a:off x="9944888" y="1980148"/>
            <a:ext cx="1727901" cy="1727901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C53F0DA-FC53-89CA-B242-475F3B280485}"/>
              </a:ext>
            </a:extLst>
          </p:cNvPr>
          <p:cNvSpPr/>
          <p:nvPr/>
        </p:nvSpPr>
        <p:spPr>
          <a:xfrm>
            <a:off x="9944888" y="3888912"/>
            <a:ext cx="1727901" cy="1727901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8259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1CCE87-A4D2-7FA0-18C9-149A1E4709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38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1CB5FF2-3649-8C7C-D902-D64B20CAEA6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3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100A0E8-F0DC-1299-FF35-9A27675B64AE}"/>
              </a:ext>
            </a:extLst>
          </p:cNvPr>
          <p:cNvCxnSpPr>
            <a:cxnSpLocks/>
          </p:cNvCxnSpPr>
          <p:nvPr/>
        </p:nvCxnSpPr>
        <p:spPr>
          <a:xfrm>
            <a:off x="873125" y="2384425"/>
            <a:ext cx="0" cy="1193470"/>
          </a:xfrm>
          <a:prstGeom prst="line">
            <a:avLst/>
          </a:prstGeom>
          <a:ln w="25400">
            <a:gradFill>
              <a:gsLst>
                <a:gs pos="0">
                  <a:srgbClr val="01BEFF"/>
                </a:gs>
                <a:gs pos="100000">
                  <a:srgbClr val="1371DC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lide Number">
            <a:extLst>
              <a:ext uri="{FF2B5EF4-FFF2-40B4-BE49-F238E27FC236}">
                <a16:creationId xmlns:a16="http://schemas.microsoft.com/office/drawing/2014/main" id="{0B389F79-EDA5-8351-D305-3244F4DCD577}"/>
              </a:ext>
            </a:extLst>
          </p:cNvPr>
          <p:cNvSpPr txBox="1">
            <a:spLocks/>
          </p:cNvSpPr>
          <p:nvPr/>
        </p:nvSpPr>
        <p:spPr>
          <a:xfrm rot="10800000" flipV="1">
            <a:off x="11531907" y="6366598"/>
            <a:ext cx="249425" cy="26161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100" b="0" i="0" kern="12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CA" smtClean="0">
                <a:solidFill>
                  <a:schemeClr val="bg1"/>
                </a:solidFill>
              </a:rPr>
              <a:pPr/>
              <a:t>18</a:t>
            </a:fld>
            <a:endParaRPr lang="en-CA">
              <a:solidFill>
                <a:schemeClr val="bg1"/>
              </a:solidFill>
            </a:endParaRPr>
          </a:p>
        </p:txBody>
      </p:sp>
      <p:sp>
        <p:nvSpPr>
          <p:cNvPr id="21" name="TextBox 9">
            <a:extLst>
              <a:ext uri="{FF2B5EF4-FFF2-40B4-BE49-F238E27FC236}">
                <a16:creationId xmlns:a16="http://schemas.microsoft.com/office/drawing/2014/main" id="{5301EE42-A3F8-5DAC-1160-B30EA68597E9}"/>
              </a:ext>
            </a:extLst>
          </p:cNvPr>
          <p:cNvSpPr txBox="1"/>
          <p:nvPr/>
        </p:nvSpPr>
        <p:spPr>
          <a:xfrm>
            <a:off x="2071332" y="6400871"/>
            <a:ext cx="2651761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>
            <a:spAutoFit/>
          </a:bodyPr>
          <a:lstStyle>
            <a:lvl1pPr algn="r">
              <a:defRPr sz="700">
                <a:solidFill>
                  <a:srgbClr val="FFFFFF"/>
                </a:solidFill>
              </a:defRPr>
            </a:lvl1pPr>
          </a:lstStyle>
          <a:p>
            <a:pPr algn="l"/>
            <a:r>
              <a:rPr sz="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202</a:t>
            </a:r>
            <a:r>
              <a:rPr lang="en-CA" sz="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sz="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BlackBerry </a:t>
            </a:r>
            <a:r>
              <a:rPr lang="en-CA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Limited</a:t>
            </a:r>
            <a:r>
              <a:rPr sz="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All Rights Reserved.</a:t>
            </a:r>
          </a:p>
        </p:txBody>
      </p:sp>
      <p:pic>
        <p:nvPicPr>
          <p:cNvPr id="22" name="Picture 14" descr="Picture 14">
            <a:extLst>
              <a:ext uri="{FF2B5EF4-FFF2-40B4-BE49-F238E27FC236}">
                <a16:creationId xmlns:a16="http://schemas.microsoft.com/office/drawing/2014/main" id="{697DC0B4-8173-5879-6A95-7864C94AD53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075" y="6400871"/>
            <a:ext cx="1337733" cy="1647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0" descr="Picture 10">
            <a:extLst>
              <a:ext uri="{FF2B5EF4-FFF2-40B4-BE49-F238E27FC236}">
                <a16:creationId xmlns:a16="http://schemas.microsoft.com/office/drawing/2014/main" id="{FCE6EAD6-F2A4-5B5F-6C63-6B5EE428A92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753" y="6398679"/>
            <a:ext cx="1447867" cy="174864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9DC065B-78B3-5BE0-BC6B-B8613987B117}"/>
              </a:ext>
            </a:extLst>
          </p:cNvPr>
          <p:cNvSpPr txBox="1">
            <a:spLocks/>
          </p:cNvSpPr>
          <p:nvPr/>
        </p:nvSpPr>
        <p:spPr>
          <a:xfrm>
            <a:off x="1190822" y="2659434"/>
            <a:ext cx="10515600" cy="119221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4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/>
              <a:t>Technical Specifications</a:t>
            </a:r>
          </a:p>
        </p:txBody>
      </p:sp>
    </p:spTree>
    <p:extLst>
      <p:ext uri="{BB962C8B-B14F-4D97-AF65-F5344CB8AC3E}">
        <p14:creationId xmlns:p14="http://schemas.microsoft.com/office/powerpoint/2010/main" val="24978530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831357B-02E4-BE7E-DDD0-D43DCAB68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3059"/>
            <a:ext cx="11122742" cy="1325563"/>
          </a:xfrm>
        </p:spPr>
        <p:txBody>
          <a:bodyPr/>
          <a:lstStyle/>
          <a:p>
            <a:r>
              <a:rPr lang="en-CA"/>
              <a:t>Foundational Virtual Devices: Provided by the QNX Hypervisor</a:t>
            </a:r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F4A528B-2B54-A96B-C3D5-DB22B75659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7453351"/>
              </p:ext>
            </p:extLst>
          </p:nvPr>
        </p:nvGraphicFramePr>
        <p:xfrm>
          <a:off x="860310" y="1617415"/>
          <a:ext cx="10764620" cy="4401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58263">
                  <a:extLst>
                    <a:ext uri="{9D8B030D-6E8A-4147-A177-3AD203B41FA5}">
                      <a16:colId xmlns:a16="http://schemas.microsoft.com/office/drawing/2014/main" val="4009363151"/>
                    </a:ext>
                  </a:extLst>
                </a:gridCol>
                <a:gridCol w="4066361">
                  <a:extLst>
                    <a:ext uri="{9D8B030D-6E8A-4147-A177-3AD203B41FA5}">
                      <a16:colId xmlns:a16="http://schemas.microsoft.com/office/drawing/2014/main" val="1316827864"/>
                    </a:ext>
                  </a:extLst>
                </a:gridCol>
                <a:gridCol w="1509987">
                  <a:extLst>
                    <a:ext uri="{9D8B030D-6E8A-4147-A177-3AD203B41FA5}">
                      <a16:colId xmlns:a16="http://schemas.microsoft.com/office/drawing/2014/main" val="1743539021"/>
                    </a:ext>
                  </a:extLst>
                </a:gridCol>
                <a:gridCol w="3530009">
                  <a:extLst>
                    <a:ext uri="{9D8B030D-6E8A-4147-A177-3AD203B41FA5}">
                      <a16:colId xmlns:a16="http://schemas.microsoft.com/office/drawing/2014/main" val="11594959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DEVICE/SERVICE</a:t>
                      </a:r>
                    </a:p>
                  </a:txBody>
                  <a:tcPr marL="144000" marR="72000" marT="72000" marB="72000" anchor="b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DESCRIPTION</a:t>
                      </a:r>
                    </a:p>
                  </a:txBody>
                  <a:tcPr marL="144000" marR="72000" marT="72000" marB="72000" anchor="b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HARDWARE PLATFORM</a:t>
                      </a:r>
                    </a:p>
                  </a:txBody>
                  <a:tcPr marL="144000" marR="72000" marT="72000" marB="72000" anchor="b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INDUSTRY VERSION/COMPATIBILITY</a:t>
                      </a:r>
                    </a:p>
                  </a:txBody>
                  <a:tcPr marL="144000" marR="72000" marT="72000" marB="72000" anchor="b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4478451"/>
                  </a:ext>
                </a:extLst>
              </a:tr>
              <a:tr h="148346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qvm: Virtual Machine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25200" marB="25200" anchor="b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Virtual machine manager. Supports virtual CPUs and memory mappings for guest.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25200" marB="25200" anchor="b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X86_64+ARMv8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25200" marB="25200" anchor="b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QNX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25200" marB="25200" anchor="b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61800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GICv2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25200" marB="25200" anchor="b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Interrupt controller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25200" marB="25200" anchor="b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ARMv8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25200" marB="25200" anchor="b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ARM spec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25200" marB="25200" anchor="b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93589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GICv3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25200" marB="25200" anchor="b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Interrupt controller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25200" marB="25200" anchor="b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ARMv8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25200" marB="25200" anchor="b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ARM spec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25200" marB="25200" anchor="b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2504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MC146818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25200" marB="25200" anchor="b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Realtime clock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25200" marB="25200" anchor="b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X86_64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25200" marB="25200" anchor="b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Intel spec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25200" marB="25200" anchor="b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82495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8259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25200" marB="25200" anchor="b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X86 legacy PIC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25200" marB="25200" anchor="b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X86_64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25200" marB="25200" anchor="b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Intel spec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25200" marB="25200" anchor="b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9500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HPET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25200" marB="25200" anchor="b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 Precision Event Timer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25200" marB="25200" anchor="b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X86_64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25200" marB="25200" anchor="b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Intel spec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25200" marB="25200" anchor="b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979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IOAPIC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25200" marB="25200" anchor="b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Intel Advanced PIC (interrupt controller)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25200" marB="25200" anchor="b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X86_64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25200" marB="25200" anchor="b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Intel spec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25200" marB="25200" anchor="b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9930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PC_Keyboard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25200" marB="25200" anchor="b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 keyboard emulator (used for ctrl-alt-del)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25200" marB="25200" anchor="b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X86_64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25200" marB="25200" anchor="b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Intel spec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25200" marB="25200" anchor="b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87226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PL011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25200" marB="25200" anchor="b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UART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25200" marB="25200" anchor="b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ARMv8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25200" marB="25200" anchor="b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ARM spec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25200" marB="25200" anchor="b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81769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8250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25200" marB="25200" anchor="b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UART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25200" marB="25200" anchor="b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X86_64+ARMv8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25200" marB="25200" anchor="b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Chip spec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25200" marB="25200" anchor="b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16154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Shared memory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25200" marB="25200" anchor="b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Shared memory device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25200" marB="25200" anchor="b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X86_64+ARMv8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25200" marB="25200" anchor="b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QNX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25200" marB="25200" anchor="b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92843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SMMU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25200" marB="25200" anchor="b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System Memory Management Unit device for QNX guests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25200" marB="25200" anchor="b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X86_64+ARMv8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25200" marB="25200" anchor="b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QNX. Requires host SMMU service (X86 or ARM)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25200" marB="25200" anchor="b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77203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8254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25200" marB="25200" anchor="b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Timers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25200" marB="25200" anchor="b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X86_64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25200" marB="25200" anchor="b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Intel spec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25200" marB="25200" anchor="b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55946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VIRTIO block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25200" marB="25200" anchor="b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Block device used for filesystem access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25200" marB="25200" anchor="b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X86_64+ARMv8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25200" marB="25200" anchor="b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VIRTIO 1.2 including packed virtqueues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25200" marB="25200" anchor="b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12956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Qualcomm ICE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25200" marB="25200" anchor="b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In-line Cryptographic Engine for block access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25200" marB="25200" anchor="b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ARMv8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25200" marB="25200" anchor="b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Qualcomm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25200" marB="25200" anchor="b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64693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VIRTIO net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25200" marB="25200" anchor="b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Network device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25200" marB="25200" anchor="b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X86_64+ARMv8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25200" marB="25200" anchor="b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VIRTIO 1.2 including packed virtqueues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25200" marB="25200" anchor="b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04123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VIRTIO console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25200" marB="25200" anchor="b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Console device used to buffer streaming devices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25200" marB="25200" anchor="b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X86_64+ARMv8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25200" marB="25200" anchor="b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VIRTIO 1.2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25200" marB="25200" anchor="b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12774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SP805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25200" marB="25200" anchor="b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Watchdog device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25200" marB="25200" anchor="b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ARMv8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25200" marB="25200" anchor="b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Chip spec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25200" marB="25200" anchor="b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5131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IB700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25200" marB="25200" anchor="b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Watchdog device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25200" marB="25200" anchor="b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X86_64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25200" marB="25200" anchor="b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Chip spec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25200" marB="25200" anchor="b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06793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PCI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25200" marB="25200" anchor="b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PCI support for guest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25200" marB="25200" anchor="b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X86_64+ARMv8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25200" marB="25200" anchor="b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Chip spec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25200" marB="25200" anchor="b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79522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Entropy (RNG)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25200" marB="25200" anchor="b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Random Number Generator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25200" marB="25200" anchor="b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X86_64+ARMv8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25200" marB="25200" anchor="b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VIRTIO 1.2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25200" marB="25200" anchor="b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49936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Debug/progress virtual device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25200" marB="25200" anchor="b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Debugging device / virtual machine execution progress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25200" marB="25200" anchor="b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X86_64+ARMv8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25200" marB="25200" anchor="b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QNX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25200" marB="25200" anchor="b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7341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Tracing virtual device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25200" marB="25200" anchor="b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Tracing device for debugging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25200" marB="25200" anchor="b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X86_64+ARMv8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25200" marB="25200" anchor="b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QNX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25200" marB="25200" anchor="b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34577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Host to guest networking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25200" marB="25200" anchor="b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Network device for QNX hypervisor host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25200" marB="25200" anchor="b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X86_64+ARMv8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25200" marB="25200" anchor="b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VIRTIO 1.2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25200" marB="25200" anchor="b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0884156"/>
                  </a:ext>
                </a:extLst>
              </a:tr>
            </a:tbl>
          </a:graphicData>
        </a:graphic>
      </p:graphicFrame>
      <p:sp>
        <p:nvSpPr>
          <p:cNvPr id="2" name="Slide Number">
            <a:extLst>
              <a:ext uri="{FF2B5EF4-FFF2-40B4-BE49-F238E27FC236}">
                <a16:creationId xmlns:a16="http://schemas.microsoft.com/office/drawing/2014/main" id="{02E796F7-2E3B-8F1E-ADE9-EF49253B5EE6}"/>
              </a:ext>
            </a:extLst>
          </p:cNvPr>
          <p:cNvSpPr txBox="1">
            <a:spLocks/>
          </p:cNvSpPr>
          <p:nvPr/>
        </p:nvSpPr>
        <p:spPr>
          <a:xfrm rot="10800000" flipV="1">
            <a:off x="11524693" y="6366598"/>
            <a:ext cx="263853" cy="26161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100" b="0" i="0" kern="12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CA" smtClean="0"/>
              <a:pPr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5630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36234E-6B66-0C5F-DE8A-F54031BDF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8F4A4466-E377-9A09-C13A-84FA0E31FD9B}"/>
              </a:ext>
            </a:extLst>
          </p:cNvPr>
          <p:cNvSpPr txBox="1">
            <a:spLocks/>
          </p:cNvSpPr>
          <p:nvPr/>
        </p:nvSpPr>
        <p:spPr>
          <a:xfrm rot="10800000" flipV="1">
            <a:off x="11524693" y="6366598"/>
            <a:ext cx="263853" cy="26161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100" b="0" i="0" kern="12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CA" smtClean="0"/>
              <a:pPr/>
              <a:t>2</a:t>
            </a:fld>
            <a:endParaRPr lang="en-CA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74888E-4B18-A8FA-EA22-CB227F92451F}"/>
              </a:ext>
            </a:extLst>
          </p:cNvPr>
          <p:cNvSpPr txBox="1"/>
          <p:nvPr/>
        </p:nvSpPr>
        <p:spPr>
          <a:xfrm>
            <a:off x="734646" y="2223966"/>
            <a:ext cx="8645024" cy="17081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68288" indent="-268288" defTabSz="914377"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  <a:latin typeface="Arial"/>
              </a:rPr>
              <a:t>Trends</a:t>
            </a:r>
          </a:p>
          <a:p>
            <a:pPr marL="268288" indent="-268288" defTabSz="914377"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  <a:latin typeface="Arial"/>
                <a:cs typeface="Arial"/>
              </a:rPr>
              <a:t>Hypervisor designs: Digital cockpit, rear seat, high-performance compute</a:t>
            </a:r>
          </a:p>
          <a:p>
            <a:pPr marL="268288" indent="-268288" defTabSz="914377"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  <a:latin typeface="Arial"/>
                <a:cs typeface="Arial"/>
              </a:rPr>
              <a:t>Digital cockpit demonstration (Android ‘trout’ configuration)</a:t>
            </a:r>
          </a:p>
          <a:p>
            <a:pPr marL="268288" indent="-268288" defTabSz="914377"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  <a:latin typeface="Arial"/>
                <a:cs typeface="Arial"/>
              </a:rPr>
              <a:t>Futures</a:t>
            </a:r>
          </a:p>
        </p:txBody>
      </p:sp>
    </p:spTree>
    <p:extLst>
      <p:ext uri="{BB962C8B-B14F-4D97-AF65-F5344CB8AC3E}">
        <p14:creationId xmlns:p14="http://schemas.microsoft.com/office/powerpoint/2010/main" val="14394011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A3F09F3-84B1-6CE2-EBEA-8290B12AD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QNX</a:t>
            </a:r>
            <a:r>
              <a:rPr lang="en-CA" baseline="30000"/>
              <a:t>® </a:t>
            </a:r>
            <a:r>
              <a:rPr lang="en-CA"/>
              <a:t>Advanced Virtualization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00BAB6-D614-4345-4F3E-FB3992131812}"/>
              </a:ext>
            </a:extLst>
          </p:cNvPr>
          <p:cNvSpPr txBox="1"/>
          <p:nvPr/>
        </p:nvSpPr>
        <p:spPr>
          <a:xfrm>
            <a:off x="767352" y="1681999"/>
            <a:ext cx="55374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>
                <a:latin typeface="Arial" panose="020B0604020202020204" pitchFamily="34" charset="0"/>
                <a:cs typeface="Arial" panose="020B0604020202020204" pitchFamily="34" charset="0"/>
              </a:rPr>
              <a:t>QNX ADVANCED VIRTUALIZATION FRAMEWORKS (ANDROID)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8FA267-F7F0-FBFF-D112-773BA4C74051}"/>
              </a:ext>
            </a:extLst>
          </p:cNvPr>
          <p:cNvSpPr txBox="1"/>
          <p:nvPr/>
        </p:nvSpPr>
        <p:spPr>
          <a:xfrm>
            <a:off x="784090" y="5386769"/>
            <a:ext cx="25202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200">
                <a:latin typeface="Arial" panose="020B0604020202020204" pitchFamily="34" charset="0"/>
                <a:cs typeface="Arial" panose="020B0604020202020204" pitchFamily="34" charset="0"/>
              </a:rPr>
              <a:t>Linux guests supported separately</a:t>
            </a: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BB618604-37E7-4E2D-F206-3CA134E29F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4620425"/>
              </p:ext>
            </p:extLst>
          </p:nvPr>
        </p:nvGraphicFramePr>
        <p:xfrm>
          <a:off x="876494" y="2070568"/>
          <a:ext cx="10654656" cy="32414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94394">
                  <a:extLst>
                    <a:ext uri="{9D8B030D-6E8A-4147-A177-3AD203B41FA5}">
                      <a16:colId xmlns:a16="http://schemas.microsoft.com/office/drawing/2014/main" val="4009363151"/>
                    </a:ext>
                  </a:extLst>
                </a:gridCol>
                <a:gridCol w="7760262">
                  <a:extLst>
                    <a:ext uri="{9D8B030D-6E8A-4147-A177-3AD203B41FA5}">
                      <a16:colId xmlns:a16="http://schemas.microsoft.com/office/drawing/2014/main" val="131682786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SHARED GPU AND DISPLAY</a:t>
                      </a:r>
                    </a:p>
                  </a:txBody>
                  <a:tcPr marL="144000" marR="72000" marT="72000" marB="72000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VIRTIO 1.2.5.7 GPU DEVICE</a:t>
                      </a:r>
                    </a:p>
                  </a:txBody>
                  <a:tcPr marL="144000" marR="72000" marT="72000" marB="72000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4478451"/>
                  </a:ext>
                </a:extLst>
              </a:tr>
              <a:tr h="14834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Shared surface</a:t>
                      </a:r>
                    </a:p>
                  </a:txBody>
                  <a:tcPr marL="144000" marR="72000" marT="36000" marB="36000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2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Extends ‘Shared VPU and Display” to allow Android guest to display in QNX host</a:t>
                      </a:r>
                      <a:endParaRPr lang="en-CA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36000" marB="36000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61800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Virtual socket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36000" marB="36000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VIRTIO 1.2.5.10 socket device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36000" marB="36000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93589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Shared input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36000" marB="36000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VIRTIO 1.2.5.8 input device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36000" marB="36000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2504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Shared audio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36000" marB="36000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VIRTIO 1.2.5.14 sound device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Includes System Wide Audio Management service (SWAM)</a:t>
                      </a:r>
                      <a:endParaRPr lang="en-US" sz="12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36000" marB="36000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82495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Shared video and camera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36000" marB="36000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Supports ‘</a:t>
                      </a:r>
                      <a:r>
                        <a:rPr lang="en-US" sz="1200" b="0" i="0" u="none" strike="noStrike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virtio</a:t>
                      </a:r>
                      <a:r>
                        <a:rPr lang="en-US" sz="12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-video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’ as defined by latest technical committee draft. This specification is not yet approved</a:t>
                      </a:r>
                      <a:endParaRPr lang="en-US" sz="12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36000" marB="36000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9500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Shared USB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36000" marB="36000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standard exists. Allows allocation and use of USB devices by guest OS or hypervisor host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36000" marB="36000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979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Sensor sharing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36000" marB="36000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2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standard exists. ‘</a:t>
                      </a:r>
                      <a:r>
                        <a:rPr lang="en-CA" sz="1200" b="0" i="0" u="none" strike="noStrike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virtio-scmi</a:t>
                      </a:r>
                      <a:r>
                        <a:rPr lang="en-CA" sz="12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’ is proposed. Allows abstraction of a select set of Android HAL devices back to applications running the QNX host (e.g. Inertia Management Unit)</a:t>
                      </a:r>
                      <a:endParaRPr lang="en-CA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36000" marB="36000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9930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Shared filesystem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36000" marB="36000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2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official standard exists. Community standard only. ‘</a:t>
                      </a:r>
                      <a:r>
                        <a:rPr lang="en-CA" sz="1200" b="0" i="0" u="none" strike="noStrike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Virtio-fs</a:t>
                      </a:r>
                      <a:r>
                        <a:rPr lang="en-CA" sz="12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’ is proposed. Allows guests to share the same host-based filesystem for read/write access using FUSE</a:t>
                      </a:r>
                      <a:endParaRPr lang="en-CA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36000" marB="36000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87226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QNX guest graphics sharing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36000" marB="36000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standard exists. Allows a QNX guest to render to a display controlled by the hypervisor host using virtio-gpu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36000" marB="36000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81769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Virtual Bluetooth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36000" marB="36000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standard exists. Virtualization of Bluetooth device from Android to hypervisor host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72000" marT="36000" marB="36000"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1615445"/>
                  </a:ext>
                </a:extLst>
              </a:tr>
            </a:tbl>
          </a:graphicData>
        </a:graphic>
      </p:graphicFrame>
      <p:sp>
        <p:nvSpPr>
          <p:cNvPr id="2" name="Slide Number">
            <a:extLst>
              <a:ext uri="{FF2B5EF4-FFF2-40B4-BE49-F238E27FC236}">
                <a16:creationId xmlns:a16="http://schemas.microsoft.com/office/drawing/2014/main" id="{DB387E27-1C3A-1B82-5A5B-6EB54A6D3213}"/>
              </a:ext>
            </a:extLst>
          </p:cNvPr>
          <p:cNvSpPr txBox="1">
            <a:spLocks/>
          </p:cNvSpPr>
          <p:nvPr/>
        </p:nvSpPr>
        <p:spPr>
          <a:xfrm rot="10800000" flipV="1">
            <a:off x="11524693" y="6366598"/>
            <a:ext cx="263853" cy="26161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100" b="0" i="0" kern="12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CA" smtClean="0"/>
              <a:pPr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056004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87444856-E176-5417-1DC9-A9A39EDCB549}"/>
              </a:ext>
            </a:extLst>
          </p:cNvPr>
          <p:cNvCxnSpPr>
            <a:cxnSpLocks/>
          </p:cNvCxnSpPr>
          <p:nvPr/>
        </p:nvCxnSpPr>
        <p:spPr>
          <a:xfrm>
            <a:off x="8526967" y="3927521"/>
            <a:ext cx="648670" cy="0"/>
          </a:xfrm>
          <a:prstGeom prst="straightConnector1">
            <a:avLst/>
          </a:prstGeom>
          <a:ln w="12700">
            <a:solidFill>
              <a:schemeClr val="accent3"/>
            </a:solidFill>
            <a:headEnd type="none" w="med" len="med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AFF0D7F-C331-FDD4-3346-451B62064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Developing with graphics</a:t>
            </a:r>
          </a:p>
        </p:txBody>
      </p:sp>
      <p:pic>
        <p:nvPicPr>
          <p:cNvPr id="5" name="Picture 2" descr="OpenGL ES - Wikipedia">
            <a:extLst>
              <a:ext uri="{FF2B5EF4-FFF2-40B4-BE49-F238E27FC236}">
                <a16:creationId xmlns:a16="http://schemas.microsoft.com/office/drawing/2014/main" id="{4C57A8DF-B02E-60E4-B8CC-568E41D6B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47" y="2500518"/>
            <a:ext cx="1541226" cy="51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Khronos Logos, Trademarks, and Guidelines - The Khronos Group Inc">
            <a:extLst>
              <a:ext uri="{FF2B5EF4-FFF2-40B4-BE49-F238E27FC236}">
                <a16:creationId xmlns:a16="http://schemas.microsoft.com/office/drawing/2014/main" id="{5C03BA05-4F95-CFF2-52C0-CC8DECDE1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93" y="3563755"/>
            <a:ext cx="1575577" cy="604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B8D4DB-8BD3-E2F1-F019-0E28C9D96843}"/>
              </a:ext>
            </a:extLst>
          </p:cNvPr>
          <p:cNvSpPr txBox="1"/>
          <p:nvPr/>
        </p:nvSpPr>
        <p:spPr>
          <a:xfrm>
            <a:off x="776485" y="4052945"/>
            <a:ext cx="28264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>
                <a:latin typeface="Arial" panose="020B0604020202020204" pitchFamily="34" charset="0"/>
              </a:rPr>
              <a:t>Vulkan 1.2</a:t>
            </a:r>
          </a:p>
          <a:p>
            <a:r>
              <a:rPr lang="en-CA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VK_QNX_screen_surface</a:t>
            </a:r>
            <a:endParaRPr lang="en-CA">
              <a:latin typeface="Arial" panose="020B0604020202020204" pitchFamily="34" charset="0"/>
            </a:endParaRPr>
          </a:p>
        </p:txBody>
      </p:sp>
      <p:pic>
        <p:nvPicPr>
          <p:cNvPr id="8" name="Picture 6" descr="Khronos Logos, Trademarks, and Guidelines - The Khronos Group Inc">
            <a:extLst>
              <a:ext uri="{FF2B5EF4-FFF2-40B4-BE49-F238E27FC236}">
                <a16:creationId xmlns:a16="http://schemas.microsoft.com/office/drawing/2014/main" id="{E1A1E678-D6F3-3342-AF51-5FB78FD74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72" y="1812773"/>
            <a:ext cx="1809823" cy="427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02D905-24D8-8397-3773-0AA03E812EFE}"/>
              </a:ext>
            </a:extLst>
          </p:cNvPr>
          <p:cNvSpPr txBox="1"/>
          <p:nvPr/>
        </p:nvSpPr>
        <p:spPr>
          <a:xfrm>
            <a:off x="828340" y="3011619"/>
            <a:ext cx="2138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>
                <a:latin typeface="Arial" panose="020B0604020202020204" pitchFamily="34" charset="0"/>
              </a:rPr>
              <a:t>OpenGL ES 2D/3D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6FBAB5-7EB4-0CEA-9B3E-ADC9783F4078}"/>
              </a:ext>
            </a:extLst>
          </p:cNvPr>
          <p:cNvSpPr txBox="1"/>
          <p:nvPr/>
        </p:nvSpPr>
        <p:spPr>
          <a:xfrm>
            <a:off x="1293432" y="4975942"/>
            <a:ext cx="9985108" cy="732829"/>
          </a:xfrm>
          <a:prstGeom prst="rect">
            <a:avLst/>
          </a:prstGeom>
          <a:noFill/>
          <a:ln w="28575">
            <a:solidFill>
              <a:srgbClr val="01BEFF"/>
            </a:solidFill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CA">
                <a:latin typeface="Arial" panose="020B0604020202020204" pitchFamily="34" charset="0"/>
              </a:rPr>
              <a:t>OpenGL ES, Vulkan programming in QNX Host and Android/Linux guest and </a:t>
            </a:r>
            <a:br>
              <a:rPr lang="en-CA">
                <a:latin typeface="Arial" panose="020B0604020202020204" pitchFamily="34" charset="0"/>
              </a:rPr>
            </a:br>
            <a:r>
              <a:rPr lang="en-CA">
                <a:latin typeface="Arial" panose="020B0604020202020204" pitchFamily="34" charset="0"/>
              </a:rPr>
              <a:t>cloud is moving towards a common build environment with no hardware specifics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783952-CEC2-D77A-D15D-19597011885B}"/>
              </a:ext>
            </a:extLst>
          </p:cNvPr>
          <p:cNvSpPr/>
          <p:nvPr/>
        </p:nvSpPr>
        <p:spPr>
          <a:xfrm>
            <a:off x="7018639" y="1754659"/>
            <a:ext cx="3937686" cy="1449860"/>
          </a:xfrm>
          <a:prstGeom prst="rect">
            <a:avLst/>
          </a:prstGeom>
          <a:noFill/>
          <a:ln w="19050">
            <a:solidFill>
              <a:srgbClr val="01BE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FB63F27-73EA-77A8-FC9C-62F00B72C580}"/>
              </a:ext>
            </a:extLst>
          </p:cNvPr>
          <p:cNvSpPr/>
          <p:nvPr/>
        </p:nvSpPr>
        <p:spPr>
          <a:xfrm>
            <a:off x="7292605" y="3670705"/>
            <a:ext cx="1595580" cy="499323"/>
          </a:xfrm>
          <a:prstGeom prst="rect">
            <a:avLst/>
          </a:prstGeom>
          <a:solidFill>
            <a:schemeClr val="bg2"/>
          </a:solidFill>
          <a:ln w="635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chemeClr val="tx1"/>
                </a:solidFill>
                <a:latin typeface="Arial"/>
              </a:rPr>
              <a:t>QNX graphic applications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55D2040-8EE8-65B0-FF1E-160611072A49}"/>
              </a:ext>
            </a:extLst>
          </p:cNvPr>
          <p:cNvSpPr/>
          <p:nvPr/>
        </p:nvSpPr>
        <p:spPr>
          <a:xfrm>
            <a:off x="9175865" y="3644422"/>
            <a:ext cx="1069759" cy="117471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Graphics driver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723BC79-E3D4-0E37-9926-E47A2EA52181}"/>
              </a:ext>
            </a:extLst>
          </p:cNvPr>
          <p:cNvSpPr/>
          <p:nvPr/>
        </p:nvSpPr>
        <p:spPr>
          <a:xfrm>
            <a:off x="7318742" y="4247796"/>
            <a:ext cx="1595580" cy="5713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chemeClr val="tx1"/>
                </a:solidFill>
                <a:latin typeface="Arial"/>
              </a:rPr>
              <a:t>Host: QNX Microkernel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A09852-9ACC-99D7-5AE5-B6308BB3E1BE}"/>
              </a:ext>
            </a:extLst>
          </p:cNvPr>
          <p:cNvSpPr txBox="1"/>
          <p:nvPr/>
        </p:nvSpPr>
        <p:spPr>
          <a:xfrm>
            <a:off x="8525984" y="1441622"/>
            <a:ext cx="14157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400">
                <a:latin typeface="Arial" panose="020B0604020202020204" pitchFamily="34" charset="0"/>
              </a:rPr>
              <a:t>Virtual machine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B656BD3-387C-DF11-B08E-1A51A19B3641}"/>
              </a:ext>
            </a:extLst>
          </p:cNvPr>
          <p:cNvSpPr/>
          <p:nvPr/>
        </p:nvSpPr>
        <p:spPr>
          <a:xfrm>
            <a:off x="3566984" y="1878228"/>
            <a:ext cx="3171567" cy="399599"/>
          </a:xfrm>
          <a:prstGeom prst="rect">
            <a:avLst/>
          </a:prstGeom>
          <a:solidFill>
            <a:schemeClr val="accent2"/>
          </a:solidFill>
          <a:ln w="635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QNX graphic applications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7416B14-4D5C-44EA-695D-922B76CF586F}"/>
              </a:ext>
            </a:extLst>
          </p:cNvPr>
          <p:cNvSpPr/>
          <p:nvPr/>
        </p:nvSpPr>
        <p:spPr>
          <a:xfrm>
            <a:off x="3450146" y="1755377"/>
            <a:ext cx="3401907" cy="1457379"/>
          </a:xfrm>
          <a:prstGeom prst="rect">
            <a:avLst/>
          </a:prstGeom>
          <a:noFill/>
          <a:ln w="19050">
            <a:solidFill>
              <a:srgbClr val="01BE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DD9397-DC98-4AC7-B437-6C7673B9EBF8}"/>
              </a:ext>
            </a:extLst>
          </p:cNvPr>
          <p:cNvSpPr txBox="1"/>
          <p:nvPr/>
        </p:nvSpPr>
        <p:spPr>
          <a:xfrm>
            <a:off x="4379246" y="1441622"/>
            <a:ext cx="14157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>
                <a:latin typeface="Arial" panose="020B0604020202020204" pitchFamily="34" charset="0"/>
              </a:rPr>
              <a:t>Virtual machine</a:t>
            </a:r>
          </a:p>
        </p:txBody>
      </p:sp>
      <p:sp>
        <p:nvSpPr>
          <p:cNvPr id="27" name="Right Brace 26">
            <a:extLst>
              <a:ext uri="{FF2B5EF4-FFF2-40B4-BE49-F238E27FC236}">
                <a16:creationId xmlns:a16="http://schemas.microsoft.com/office/drawing/2014/main" id="{F4631F55-D0FD-0B27-223C-2871CCC68A6C}"/>
              </a:ext>
            </a:extLst>
          </p:cNvPr>
          <p:cNvSpPr/>
          <p:nvPr/>
        </p:nvSpPr>
        <p:spPr>
          <a:xfrm>
            <a:off x="10327758" y="3662056"/>
            <a:ext cx="139921" cy="1144746"/>
          </a:xfrm>
          <a:prstGeom prst="rightBrace">
            <a:avLst>
              <a:gd name="adj1" fmla="val 62889"/>
              <a:gd name="adj2" fmla="val 50000"/>
            </a:avLst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200">
              <a:latin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579AA0A-2C5C-FF68-1D01-FAF82B6C23C0}"/>
              </a:ext>
            </a:extLst>
          </p:cNvPr>
          <p:cNvSpPr txBox="1"/>
          <p:nvPr/>
        </p:nvSpPr>
        <p:spPr>
          <a:xfrm>
            <a:off x="10482563" y="3997034"/>
            <a:ext cx="1129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>
                <a:latin typeface="Arial" panose="020B0604020202020204" pitchFamily="34" charset="0"/>
              </a:rPr>
              <a:t>Hypervisor host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43E0E06-E30C-A707-5396-B6284D456FDF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9752664" y="3328087"/>
            <a:ext cx="0" cy="316937"/>
          </a:xfrm>
          <a:prstGeom prst="straightConnector1">
            <a:avLst/>
          </a:prstGeom>
          <a:ln w="12700">
            <a:solidFill>
              <a:schemeClr val="accent3"/>
            </a:solidFill>
            <a:headEnd type="none" w="med" len="med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">
            <a:extLst>
              <a:ext uri="{FF2B5EF4-FFF2-40B4-BE49-F238E27FC236}">
                <a16:creationId xmlns:a16="http://schemas.microsoft.com/office/drawing/2014/main" id="{FAED701E-2C7B-B439-349A-9D6D851A2F49}"/>
              </a:ext>
            </a:extLst>
          </p:cNvPr>
          <p:cNvSpPr txBox="1">
            <a:spLocks/>
          </p:cNvSpPr>
          <p:nvPr/>
        </p:nvSpPr>
        <p:spPr>
          <a:xfrm rot="10800000" flipV="1">
            <a:off x="11524693" y="6366598"/>
            <a:ext cx="263853" cy="26161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100" b="0" i="0" kern="12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CA" smtClean="0"/>
              <a:pPr/>
              <a:t>21</a:t>
            </a:fld>
            <a:endParaRPr lang="en-CA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291CF46-3074-33C3-C7C3-F976B425A681}"/>
              </a:ext>
            </a:extLst>
          </p:cNvPr>
          <p:cNvSpPr/>
          <p:nvPr/>
        </p:nvSpPr>
        <p:spPr>
          <a:xfrm>
            <a:off x="3566985" y="2362175"/>
            <a:ext cx="1416907" cy="727014"/>
          </a:xfrm>
          <a:prstGeom prst="rect">
            <a:avLst/>
          </a:prstGeom>
          <a:solidFill>
            <a:schemeClr val="accent3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QNX guest microkernel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913833F-CD18-F0C1-3A0A-6CBD15227DA3}"/>
              </a:ext>
            </a:extLst>
          </p:cNvPr>
          <p:cNvSpPr/>
          <p:nvPr/>
        </p:nvSpPr>
        <p:spPr>
          <a:xfrm>
            <a:off x="5077226" y="2362175"/>
            <a:ext cx="1653087" cy="727014"/>
          </a:xfrm>
          <a:prstGeom prst="rect">
            <a:avLst/>
          </a:prstGeom>
          <a:solidFill>
            <a:schemeClr val="accent3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Virtual graphics/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SwiftShader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D7B0895-3276-C67E-1518-EDF7546DC535}"/>
              </a:ext>
            </a:extLst>
          </p:cNvPr>
          <p:cNvSpPr/>
          <p:nvPr/>
        </p:nvSpPr>
        <p:spPr>
          <a:xfrm>
            <a:off x="7128826" y="1878228"/>
            <a:ext cx="3745120" cy="399599"/>
          </a:xfrm>
          <a:prstGeom prst="rect">
            <a:avLst/>
          </a:prstGeom>
          <a:solidFill>
            <a:schemeClr val="accent2"/>
          </a:solidFill>
          <a:ln w="635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Android/Linux graphic applications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82003CD-2C22-542B-81C2-8E6ABAD4BA1F}"/>
              </a:ext>
            </a:extLst>
          </p:cNvPr>
          <p:cNvSpPr/>
          <p:nvPr/>
        </p:nvSpPr>
        <p:spPr>
          <a:xfrm>
            <a:off x="7128827" y="2362175"/>
            <a:ext cx="1416907" cy="727014"/>
          </a:xfrm>
          <a:prstGeom prst="rect">
            <a:avLst/>
          </a:prstGeom>
          <a:solidFill>
            <a:schemeClr val="accent3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prstClr val="white"/>
                </a:solidFill>
                <a:latin typeface="Arial"/>
              </a:rPr>
              <a:t>Guest kernel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741D581-ACD8-2FFE-3933-1FBEBC6235AA}"/>
              </a:ext>
            </a:extLst>
          </p:cNvPr>
          <p:cNvSpPr/>
          <p:nvPr/>
        </p:nvSpPr>
        <p:spPr>
          <a:xfrm>
            <a:off x="8641492" y="2362175"/>
            <a:ext cx="2199503" cy="727014"/>
          </a:xfrm>
          <a:prstGeom prst="rect">
            <a:avLst/>
          </a:prstGeom>
          <a:solidFill>
            <a:schemeClr val="accent3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SurfaceFlinger, GfxStream, Virgl, ANGLE, SwitchShader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B3AE0E7-1D20-D45E-7991-7B34016BF099}"/>
              </a:ext>
            </a:extLst>
          </p:cNvPr>
          <p:cNvSpPr/>
          <p:nvPr/>
        </p:nvSpPr>
        <p:spPr>
          <a:xfrm>
            <a:off x="8975260" y="3008190"/>
            <a:ext cx="1554808" cy="3198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prstClr val="white"/>
                </a:solidFill>
                <a:latin typeface="Arial"/>
              </a:rPr>
              <a:t>virtio-</a:t>
            </a:r>
            <a:r>
              <a:rPr lang="en-US" sz="1200" err="1">
                <a:solidFill>
                  <a:prstClr val="white"/>
                </a:solidFill>
                <a:latin typeface="Arial"/>
              </a:rPr>
              <a:t>gpu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C955D58-F136-F67A-62CA-DD5D4A0E6127}"/>
              </a:ext>
            </a:extLst>
          </p:cNvPr>
          <p:cNvSpPr/>
          <p:nvPr/>
        </p:nvSpPr>
        <p:spPr>
          <a:xfrm>
            <a:off x="5133592" y="3008190"/>
            <a:ext cx="1554808" cy="3198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prstClr val="white"/>
                </a:solidFill>
                <a:latin typeface="Arial"/>
              </a:rPr>
              <a:t>virtio-</a:t>
            </a:r>
            <a:r>
              <a:rPr lang="en-US" sz="1200" err="1">
                <a:solidFill>
                  <a:prstClr val="white"/>
                </a:solidFill>
                <a:latin typeface="Arial"/>
              </a:rPr>
              <a:t>gpu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FE01E403-8F5B-0538-8418-453E4045391B}"/>
              </a:ext>
            </a:extLst>
          </p:cNvPr>
          <p:cNvSpPr/>
          <p:nvPr/>
        </p:nvSpPr>
        <p:spPr>
          <a:xfrm>
            <a:off x="5879592" y="3310128"/>
            <a:ext cx="3685032" cy="338328"/>
          </a:xfrm>
          <a:custGeom>
            <a:avLst/>
            <a:gdLst>
              <a:gd name="connsiteX0" fmla="*/ 3685032 w 3685032"/>
              <a:gd name="connsiteY0" fmla="*/ 356616 h 356616"/>
              <a:gd name="connsiteX1" fmla="*/ 3685032 w 3685032"/>
              <a:gd name="connsiteY1" fmla="*/ 210312 h 356616"/>
              <a:gd name="connsiteX2" fmla="*/ 0 w 3685032"/>
              <a:gd name="connsiteY2" fmla="*/ 210312 h 356616"/>
              <a:gd name="connsiteX3" fmla="*/ 0 w 3685032"/>
              <a:gd name="connsiteY3" fmla="*/ 320040 h 356616"/>
              <a:gd name="connsiteX4" fmla="*/ 0 w 3685032"/>
              <a:gd name="connsiteY4" fmla="*/ 0 h 356616"/>
              <a:gd name="connsiteX0" fmla="*/ 3685032 w 3685032"/>
              <a:gd name="connsiteY0" fmla="*/ 356616 h 356616"/>
              <a:gd name="connsiteX1" fmla="*/ 3685032 w 3685032"/>
              <a:gd name="connsiteY1" fmla="*/ 210312 h 356616"/>
              <a:gd name="connsiteX2" fmla="*/ 0 w 3685032"/>
              <a:gd name="connsiteY2" fmla="*/ 210312 h 356616"/>
              <a:gd name="connsiteX3" fmla="*/ 0 w 3685032"/>
              <a:gd name="connsiteY3" fmla="*/ 0 h 356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5032" h="356616">
                <a:moveTo>
                  <a:pt x="3685032" y="356616"/>
                </a:moveTo>
                <a:lnTo>
                  <a:pt x="3685032" y="210312"/>
                </a:lnTo>
                <a:lnTo>
                  <a:pt x="0" y="210312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accent3"/>
            </a:solidFill>
            <a:headEnd type="arrow" w="sm" len="sm"/>
            <a:tailEnd type="arrow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7CCF75-7C80-425C-8AA6-9EE61650C81B}"/>
              </a:ext>
            </a:extLst>
          </p:cNvPr>
          <p:cNvSpPr txBox="1"/>
          <p:nvPr/>
        </p:nvSpPr>
        <p:spPr>
          <a:xfrm>
            <a:off x="6985867" y="5898931"/>
            <a:ext cx="449594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CA" sz="900">
                <a:solidFill>
                  <a:srgbClr val="242424"/>
                </a:solidFill>
                <a:effectLst/>
                <a:latin typeface="-apple-system"/>
              </a:rPr>
              <a:t>OpenGL is a registered trademark and the OpenGL ES logo is a trademark of Hewlett Packard Enterprise used by permission by </a:t>
            </a:r>
            <a:r>
              <a:rPr lang="en-CA" sz="900" err="1">
                <a:solidFill>
                  <a:srgbClr val="242424"/>
                </a:solidFill>
                <a:effectLst/>
                <a:latin typeface="-apple-system"/>
              </a:rPr>
              <a:t>Khronos</a:t>
            </a:r>
            <a:r>
              <a:rPr lang="en-CA" sz="900">
                <a:solidFill>
                  <a:srgbClr val="242424"/>
                </a:solidFill>
                <a:effectLst/>
                <a:latin typeface="-apple-system"/>
              </a:rPr>
              <a:t>.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CA" sz="900">
                <a:solidFill>
                  <a:srgbClr val="242424"/>
                </a:solidFill>
                <a:effectLst/>
                <a:latin typeface="-apple-system"/>
              </a:rPr>
              <a:t>Vulkan and the Vulkan logo are registered trademarks of the </a:t>
            </a:r>
            <a:r>
              <a:rPr lang="en-CA" sz="900" err="1">
                <a:solidFill>
                  <a:srgbClr val="242424"/>
                </a:solidFill>
                <a:effectLst/>
                <a:latin typeface="-apple-system"/>
              </a:rPr>
              <a:t>Khronos</a:t>
            </a:r>
            <a:r>
              <a:rPr lang="en-CA" sz="900">
                <a:solidFill>
                  <a:srgbClr val="242424"/>
                </a:solidFill>
                <a:effectLst/>
                <a:latin typeface="-apple-system"/>
              </a:rPr>
              <a:t> Group Inc.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CA" sz="900">
                <a:solidFill>
                  <a:srgbClr val="242424"/>
                </a:solidFill>
                <a:effectLst/>
                <a:latin typeface="-apple-system"/>
              </a:rPr>
              <a:t>The Android robot is reproduced or modified from work created and shared by Google and used according to terms described in the Creative Commons 3.0 Attribution License.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6028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2A3A96-BBDE-FE57-1DA1-89DC860FD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0056"/>
            <a:ext cx="10950346" cy="1325563"/>
          </a:xfrm>
        </p:spPr>
        <p:txBody>
          <a:bodyPr/>
          <a:lstStyle/>
          <a:p>
            <a:r>
              <a:rPr lang="en-CA"/>
              <a:t>Example Virtual Device: Abstraction and Sharing of Audio: </a:t>
            </a:r>
            <a:r>
              <a:rPr lang="en-CA" err="1"/>
              <a:t>virtio-snd</a:t>
            </a:r>
            <a:endParaRPr lang="en-US"/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2AD182E7-0421-0721-B666-F122847FD1E8}"/>
              </a:ext>
            </a:extLst>
          </p:cNvPr>
          <p:cNvSpPr txBox="1">
            <a:spLocks/>
          </p:cNvSpPr>
          <p:nvPr/>
        </p:nvSpPr>
        <p:spPr>
          <a:xfrm rot="10800000" flipV="1">
            <a:off x="11524693" y="6366598"/>
            <a:ext cx="263853" cy="26161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100" b="0" i="0" kern="12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CA" smtClean="0"/>
              <a:pPr/>
              <a:t>22</a:t>
            </a:fld>
            <a:endParaRPr lang="en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A4EB53-E3CE-91B0-BAD6-BF7033F2E8D0}"/>
              </a:ext>
            </a:extLst>
          </p:cNvPr>
          <p:cNvSpPr/>
          <p:nvPr/>
        </p:nvSpPr>
        <p:spPr>
          <a:xfrm>
            <a:off x="1663986" y="4398202"/>
            <a:ext cx="5250310" cy="15815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557E8E-A7CB-934C-EBA0-4CA0DB70A93A}"/>
              </a:ext>
            </a:extLst>
          </p:cNvPr>
          <p:cNvSpPr/>
          <p:nvPr/>
        </p:nvSpPr>
        <p:spPr>
          <a:xfrm>
            <a:off x="5669690" y="1729034"/>
            <a:ext cx="2003368" cy="246311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E9B58DF-5D9A-B67F-721C-99857168D7AE}"/>
              </a:ext>
            </a:extLst>
          </p:cNvPr>
          <p:cNvSpPr txBox="1"/>
          <p:nvPr/>
        </p:nvSpPr>
        <p:spPr>
          <a:xfrm>
            <a:off x="1749966" y="5624456"/>
            <a:ext cx="19754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b="1">
                <a:latin typeface="Arial" panose="020B0604020202020204" pitchFamily="34" charset="0"/>
                <a:cs typeface="Arial" panose="020B0604020202020204" pitchFamily="34" charset="0"/>
              </a:rPr>
              <a:t>QNX Hypervisor host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2940BF8-21A9-C6DD-CD42-BE7ECA451A00}"/>
              </a:ext>
            </a:extLst>
          </p:cNvPr>
          <p:cNvSpPr txBox="1"/>
          <p:nvPr/>
        </p:nvSpPr>
        <p:spPr>
          <a:xfrm>
            <a:off x="5705840" y="1778365"/>
            <a:ext cx="19388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100" b="1">
                <a:latin typeface="Arial" panose="020B0604020202020204" pitchFamily="34" charset="0"/>
                <a:cs typeface="Arial" panose="020B0604020202020204" pitchFamily="34" charset="0"/>
              </a:rPr>
              <a:t>Android hypervisor guest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D3371F4-5DF5-E9FF-0730-EB0F9F2EFD68}"/>
              </a:ext>
            </a:extLst>
          </p:cNvPr>
          <p:cNvCxnSpPr>
            <a:cxnSpLocks/>
          </p:cNvCxnSpPr>
          <p:nvPr/>
        </p:nvCxnSpPr>
        <p:spPr>
          <a:xfrm>
            <a:off x="6662892" y="2216875"/>
            <a:ext cx="0" cy="1612117"/>
          </a:xfrm>
          <a:prstGeom prst="line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C27ABE41-5747-5F60-1C76-303087DC80C3}"/>
              </a:ext>
            </a:extLst>
          </p:cNvPr>
          <p:cNvSpPr/>
          <p:nvPr/>
        </p:nvSpPr>
        <p:spPr>
          <a:xfrm>
            <a:off x="5894146" y="2080609"/>
            <a:ext cx="1537493" cy="2376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A1BD224-710E-8E4C-B608-05E9405C858F}"/>
              </a:ext>
            </a:extLst>
          </p:cNvPr>
          <p:cNvSpPr/>
          <p:nvPr/>
        </p:nvSpPr>
        <p:spPr>
          <a:xfrm>
            <a:off x="5894146" y="2427337"/>
            <a:ext cx="1537493" cy="2376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AudioFlinger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8744D5C-6F7D-639D-DC42-38285DDA3563}"/>
              </a:ext>
            </a:extLst>
          </p:cNvPr>
          <p:cNvSpPr/>
          <p:nvPr/>
        </p:nvSpPr>
        <p:spPr>
          <a:xfrm>
            <a:off x="5894146" y="2760962"/>
            <a:ext cx="1537493" cy="2376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AudioHAL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452AF54-027C-56A6-9573-AC845DCDE356}"/>
              </a:ext>
            </a:extLst>
          </p:cNvPr>
          <p:cNvSpPr/>
          <p:nvPr/>
        </p:nvSpPr>
        <p:spPr>
          <a:xfrm>
            <a:off x="5894146" y="3096874"/>
            <a:ext cx="1537493" cy="2376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TinyALSA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81E17EA-7017-E9D7-AD1C-EC9828C7744C}"/>
              </a:ext>
            </a:extLst>
          </p:cNvPr>
          <p:cNvSpPr/>
          <p:nvPr/>
        </p:nvSpPr>
        <p:spPr>
          <a:xfrm>
            <a:off x="5894146" y="3420992"/>
            <a:ext cx="1537493" cy="581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bIns="46800" rtlCol="0" anchor="t" anchorCtr="0"/>
          <a:lstStyle/>
          <a:p>
            <a:pPr algn="ctr"/>
            <a:r>
              <a:rPr lang="en-US"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Linux Kernel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C366CA6-FE07-C077-2591-F867CA8C61D1}"/>
              </a:ext>
            </a:extLst>
          </p:cNvPr>
          <p:cNvSpPr/>
          <p:nvPr/>
        </p:nvSpPr>
        <p:spPr>
          <a:xfrm>
            <a:off x="3274833" y="2322158"/>
            <a:ext cx="2003368" cy="186998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B0B6A47-631E-2759-CCBC-F40CBE5E9A33}"/>
              </a:ext>
            </a:extLst>
          </p:cNvPr>
          <p:cNvSpPr txBox="1"/>
          <p:nvPr/>
        </p:nvSpPr>
        <p:spPr>
          <a:xfrm>
            <a:off x="3302746" y="2437392"/>
            <a:ext cx="19388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100" b="1">
                <a:latin typeface="Arial" panose="020B0604020202020204" pitchFamily="34" charset="0"/>
                <a:cs typeface="Arial" panose="020B0604020202020204" pitchFamily="34" charset="0"/>
              </a:rPr>
              <a:t>Linux hypervisor guest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F8EE2B3-B781-FAEC-5DE6-8FB0D6BC0194}"/>
              </a:ext>
            </a:extLst>
          </p:cNvPr>
          <p:cNvCxnSpPr>
            <a:cxnSpLocks/>
          </p:cNvCxnSpPr>
          <p:nvPr/>
        </p:nvCxnSpPr>
        <p:spPr>
          <a:xfrm>
            <a:off x="4268035" y="2888949"/>
            <a:ext cx="0" cy="940043"/>
          </a:xfrm>
          <a:prstGeom prst="line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B60AB6F3-D46C-635F-0061-7C4153BC0991}"/>
              </a:ext>
            </a:extLst>
          </p:cNvPr>
          <p:cNvSpPr/>
          <p:nvPr/>
        </p:nvSpPr>
        <p:spPr>
          <a:xfrm>
            <a:off x="3499289" y="2760962"/>
            <a:ext cx="1537493" cy="2376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Apps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469D124-9A2A-EB87-FA28-3B73D7820F93}"/>
              </a:ext>
            </a:extLst>
          </p:cNvPr>
          <p:cNvSpPr/>
          <p:nvPr/>
        </p:nvSpPr>
        <p:spPr>
          <a:xfrm>
            <a:off x="3499289" y="3096874"/>
            <a:ext cx="1537493" cy="2376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ALSA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F105255-9FA7-25F8-8B37-10BE44DE8EFF}"/>
              </a:ext>
            </a:extLst>
          </p:cNvPr>
          <p:cNvSpPr/>
          <p:nvPr/>
        </p:nvSpPr>
        <p:spPr>
          <a:xfrm>
            <a:off x="3499289" y="3420992"/>
            <a:ext cx="1537493" cy="581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bIns="46800" rtlCol="0" anchor="t" anchorCtr="0"/>
          <a:lstStyle/>
          <a:p>
            <a:pPr algn="ctr"/>
            <a:r>
              <a:rPr lang="en-US"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Linux Kernel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0B09AAA-C99D-D30B-2E63-8DC966D873A7}"/>
              </a:ext>
            </a:extLst>
          </p:cNvPr>
          <p:cNvSpPr/>
          <p:nvPr/>
        </p:nvSpPr>
        <p:spPr>
          <a:xfrm>
            <a:off x="3530749" y="3780902"/>
            <a:ext cx="1474573" cy="1984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virtio sound driver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6DC84B1-E605-E3D4-68E0-915B75E83118}"/>
              </a:ext>
            </a:extLst>
          </p:cNvPr>
          <p:cNvSpPr/>
          <p:nvPr/>
        </p:nvSpPr>
        <p:spPr>
          <a:xfrm>
            <a:off x="931999" y="2659910"/>
            <a:ext cx="2003368" cy="153223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8C77659-61BE-ECEA-313D-32068D340C28}"/>
              </a:ext>
            </a:extLst>
          </p:cNvPr>
          <p:cNvSpPr txBox="1"/>
          <p:nvPr/>
        </p:nvSpPr>
        <p:spPr>
          <a:xfrm>
            <a:off x="968149" y="2775143"/>
            <a:ext cx="19388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100" b="1">
                <a:latin typeface="Arial" panose="020B0604020202020204" pitchFamily="34" charset="0"/>
                <a:cs typeface="Arial" panose="020B0604020202020204" pitchFamily="34" charset="0"/>
              </a:rPr>
              <a:t>QNX hypervisor guest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735D0B27-625F-F0DB-6C68-1CBE729429D7}"/>
              </a:ext>
            </a:extLst>
          </p:cNvPr>
          <p:cNvCxnSpPr>
            <a:cxnSpLocks/>
          </p:cNvCxnSpPr>
          <p:nvPr/>
        </p:nvCxnSpPr>
        <p:spPr>
          <a:xfrm>
            <a:off x="1925201" y="3248989"/>
            <a:ext cx="0" cy="580003"/>
          </a:xfrm>
          <a:prstGeom prst="line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4979EF87-96A4-BFEE-38D9-1AFFEB8336DA}"/>
              </a:ext>
            </a:extLst>
          </p:cNvPr>
          <p:cNvSpPr/>
          <p:nvPr/>
        </p:nvSpPr>
        <p:spPr>
          <a:xfrm>
            <a:off x="1156455" y="3096874"/>
            <a:ext cx="1537493" cy="2376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Apps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D25921E-C235-1480-B2C8-82A89BD0CF41}"/>
              </a:ext>
            </a:extLst>
          </p:cNvPr>
          <p:cNvSpPr/>
          <p:nvPr/>
        </p:nvSpPr>
        <p:spPr>
          <a:xfrm>
            <a:off x="1156455" y="3420992"/>
            <a:ext cx="1537493" cy="581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54000" bIns="46800" rtlCol="0" anchor="t" anchorCtr="0"/>
          <a:lstStyle/>
          <a:p>
            <a:pPr algn="ctr"/>
            <a:r>
              <a:rPr lang="en-US"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Audio Resource Manager (io-audio)</a:t>
            </a:r>
          </a:p>
        </p:txBody>
      </p:sp>
      <p:sp>
        <p:nvSpPr>
          <p:cNvPr id="57" name="Freeform 56">
            <a:extLst>
              <a:ext uri="{FF2B5EF4-FFF2-40B4-BE49-F238E27FC236}">
                <a16:creationId xmlns:a16="http://schemas.microsoft.com/office/drawing/2014/main" id="{BBE3E414-70B7-E7E7-9A8F-5ACF2AE84450}"/>
              </a:ext>
            </a:extLst>
          </p:cNvPr>
          <p:cNvSpPr/>
          <p:nvPr/>
        </p:nvSpPr>
        <p:spPr>
          <a:xfrm>
            <a:off x="5955899" y="3928537"/>
            <a:ext cx="708454" cy="823784"/>
          </a:xfrm>
          <a:custGeom>
            <a:avLst/>
            <a:gdLst>
              <a:gd name="connsiteX0" fmla="*/ 790832 w 790832"/>
              <a:gd name="connsiteY0" fmla="*/ 0 h 823784"/>
              <a:gd name="connsiteX1" fmla="*/ 790832 w 790832"/>
              <a:gd name="connsiteY1" fmla="*/ 378941 h 823784"/>
              <a:gd name="connsiteX2" fmla="*/ 82378 w 790832"/>
              <a:gd name="connsiteY2" fmla="*/ 378941 h 823784"/>
              <a:gd name="connsiteX3" fmla="*/ 82378 w 790832"/>
              <a:gd name="connsiteY3" fmla="*/ 823784 h 823784"/>
              <a:gd name="connsiteX4" fmla="*/ 0 w 790832"/>
              <a:gd name="connsiteY4" fmla="*/ 823784 h 823784"/>
              <a:gd name="connsiteX0" fmla="*/ 708454 w 708454"/>
              <a:gd name="connsiteY0" fmla="*/ 0 h 823784"/>
              <a:gd name="connsiteX1" fmla="*/ 708454 w 708454"/>
              <a:gd name="connsiteY1" fmla="*/ 378941 h 823784"/>
              <a:gd name="connsiteX2" fmla="*/ 0 w 708454"/>
              <a:gd name="connsiteY2" fmla="*/ 378941 h 823784"/>
              <a:gd name="connsiteX3" fmla="*/ 0 w 708454"/>
              <a:gd name="connsiteY3" fmla="*/ 823784 h 823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8454" h="823784">
                <a:moveTo>
                  <a:pt x="708454" y="0"/>
                </a:moveTo>
                <a:lnTo>
                  <a:pt x="708454" y="378941"/>
                </a:lnTo>
                <a:lnTo>
                  <a:pt x="0" y="378941"/>
                </a:lnTo>
                <a:lnTo>
                  <a:pt x="0" y="823784"/>
                </a:lnTo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0CE245F3-716A-19E6-2983-984C191F1E66}"/>
              </a:ext>
            </a:extLst>
          </p:cNvPr>
          <p:cNvSpPr/>
          <p:nvPr/>
        </p:nvSpPr>
        <p:spPr>
          <a:xfrm>
            <a:off x="2656211" y="4884072"/>
            <a:ext cx="890337" cy="568465"/>
          </a:xfrm>
          <a:custGeom>
            <a:avLst/>
            <a:gdLst>
              <a:gd name="connsiteX0" fmla="*/ 0 w 890337"/>
              <a:gd name="connsiteY0" fmla="*/ 0 h 445169"/>
              <a:gd name="connsiteX1" fmla="*/ 0 w 890337"/>
              <a:gd name="connsiteY1" fmla="*/ 445169 h 445169"/>
              <a:gd name="connsiteX2" fmla="*/ 66174 w 890337"/>
              <a:gd name="connsiteY2" fmla="*/ 445169 h 445169"/>
              <a:gd name="connsiteX3" fmla="*/ 890337 w 890337"/>
              <a:gd name="connsiteY3" fmla="*/ 445169 h 445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0337" h="445169">
                <a:moveTo>
                  <a:pt x="0" y="0"/>
                </a:moveTo>
                <a:lnTo>
                  <a:pt x="0" y="445169"/>
                </a:lnTo>
                <a:lnTo>
                  <a:pt x="66174" y="445169"/>
                </a:lnTo>
                <a:lnTo>
                  <a:pt x="890337" y="445169"/>
                </a:lnTo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692A8FE6-95F7-F0D7-DC7B-BDEBB5ADF7E1}"/>
              </a:ext>
            </a:extLst>
          </p:cNvPr>
          <p:cNvSpPr/>
          <p:nvPr/>
        </p:nvSpPr>
        <p:spPr>
          <a:xfrm flipH="1">
            <a:off x="5037800" y="4884072"/>
            <a:ext cx="890337" cy="568465"/>
          </a:xfrm>
          <a:custGeom>
            <a:avLst/>
            <a:gdLst>
              <a:gd name="connsiteX0" fmla="*/ 0 w 890337"/>
              <a:gd name="connsiteY0" fmla="*/ 0 h 445169"/>
              <a:gd name="connsiteX1" fmla="*/ 0 w 890337"/>
              <a:gd name="connsiteY1" fmla="*/ 445169 h 445169"/>
              <a:gd name="connsiteX2" fmla="*/ 66174 w 890337"/>
              <a:gd name="connsiteY2" fmla="*/ 445169 h 445169"/>
              <a:gd name="connsiteX3" fmla="*/ 890337 w 890337"/>
              <a:gd name="connsiteY3" fmla="*/ 445169 h 445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0337" h="445169">
                <a:moveTo>
                  <a:pt x="0" y="0"/>
                </a:moveTo>
                <a:lnTo>
                  <a:pt x="0" y="445169"/>
                </a:lnTo>
                <a:lnTo>
                  <a:pt x="66174" y="445169"/>
                </a:lnTo>
                <a:lnTo>
                  <a:pt x="890337" y="445169"/>
                </a:lnTo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C79307B-02B8-B298-9A5D-5E5350244009}"/>
              </a:ext>
            </a:extLst>
          </p:cNvPr>
          <p:cNvSpPr/>
          <p:nvPr/>
        </p:nvSpPr>
        <p:spPr>
          <a:xfrm>
            <a:off x="5925606" y="3780902"/>
            <a:ext cx="1474573" cy="1984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virtio sound driver</a:t>
            </a:r>
          </a:p>
        </p:txBody>
      </p:sp>
      <p:sp>
        <p:nvSpPr>
          <p:cNvPr id="58" name="Freeform 57">
            <a:extLst>
              <a:ext uri="{FF2B5EF4-FFF2-40B4-BE49-F238E27FC236}">
                <a16:creationId xmlns:a16="http://schemas.microsoft.com/office/drawing/2014/main" id="{8C6B1F57-68B2-9542-9625-1E6A81B41127}"/>
              </a:ext>
            </a:extLst>
          </p:cNvPr>
          <p:cNvSpPr/>
          <p:nvPr/>
        </p:nvSpPr>
        <p:spPr>
          <a:xfrm flipH="1">
            <a:off x="1903962" y="3928537"/>
            <a:ext cx="773278" cy="823784"/>
          </a:xfrm>
          <a:custGeom>
            <a:avLst/>
            <a:gdLst>
              <a:gd name="connsiteX0" fmla="*/ 790832 w 790832"/>
              <a:gd name="connsiteY0" fmla="*/ 0 h 823784"/>
              <a:gd name="connsiteX1" fmla="*/ 790832 w 790832"/>
              <a:gd name="connsiteY1" fmla="*/ 378941 h 823784"/>
              <a:gd name="connsiteX2" fmla="*/ 82378 w 790832"/>
              <a:gd name="connsiteY2" fmla="*/ 378941 h 823784"/>
              <a:gd name="connsiteX3" fmla="*/ 82378 w 790832"/>
              <a:gd name="connsiteY3" fmla="*/ 823784 h 823784"/>
              <a:gd name="connsiteX4" fmla="*/ 0 w 790832"/>
              <a:gd name="connsiteY4" fmla="*/ 823784 h 823784"/>
              <a:gd name="connsiteX0" fmla="*/ 708454 w 708454"/>
              <a:gd name="connsiteY0" fmla="*/ 0 h 823784"/>
              <a:gd name="connsiteX1" fmla="*/ 708454 w 708454"/>
              <a:gd name="connsiteY1" fmla="*/ 378941 h 823784"/>
              <a:gd name="connsiteX2" fmla="*/ 0 w 708454"/>
              <a:gd name="connsiteY2" fmla="*/ 378941 h 823784"/>
              <a:gd name="connsiteX3" fmla="*/ 0 w 708454"/>
              <a:gd name="connsiteY3" fmla="*/ 823784 h 823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8454" h="823784">
                <a:moveTo>
                  <a:pt x="708454" y="0"/>
                </a:moveTo>
                <a:lnTo>
                  <a:pt x="708454" y="378941"/>
                </a:lnTo>
                <a:lnTo>
                  <a:pt x="0" y="378941"/>
                </a:lnTo>
                <a:lnTo>
                  <a:pt x="0" y="823784"/>
                </a:lnTo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958212-C917-129C-C715-B6D6FD7681C1}"/>
              </a:ext>
            </a:extLst>
          </p:cNvPr>
          <p:cNvSpPr/>
          <p:nvPr/>
        </p:nvSpPr>
        <p:spPr>
          <a:xfrm>
            <a:off x="1832366" y="4562850"/>
            <a:ext cx="1537493" cy="527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EDC781-1D24-1331-EA40-AA0ED58BE288}"/>
              </a:ext>
            </a:extLst>
          </p:cNvPr>
          <p:cNvSpPr txBox="1"/>
          <p:nvPr/>
        </p:nvSpPr>
        <p:spPr>
          <a:xfrm>
            <a:off x="1909388" y="4595753"/>
            <a:ext cx="1350491" cy="216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900">
                <a:latin typeface="Arial" panose="020B0604020202020204" pitchFamily="34" charset="0"/>
                <a:cs typeface="Arial" panose="020B0604020202020204" pitchFamily="34" charset="0"/>
              </a:rPr>
              <a:t>QVM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0A6507D-FE21-43E9-CA77-BB59D817C54A}"/>
              </a:ext>
            </a:extLst>
          </p:cNvPr>
          <p:cNvSpPr/>
          <p:nvPr/>
        </p:nvSpPr>
        <p:spPr>
          <a:xfrm>
            <a:off x="1852447" y="4851511"/>
            <a:ext cx="1497330" cy="21384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virtio sound vdev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5F106F6-EFA5-6C21-2469-CECB2DAE6D09}"/>
              </a:ext>
            </a:extLst>
          </p:cNvPr>
          <p:cNvCxnSpPr>
            <a:cxnSpLocks/>
          </p:cNvCxnSpPr>
          <p:nvPr/>
        </p:nvCxnSpPr>
        <p:spPr>
          <a:xfrm>
            <a:off x="4271455" y="3969069"/>
            <a:ext cx="0" cy="1499944"/>
          </a:xfrm>
          <a:prstGeom prst="line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2034FD8C-BF28-F62C-A64C-DB51EC5C3201}"/>
              </a:ext>
            </a:extLst>
          </p:cNvPr>
          <p:cNvSpPr/>
          <p:nvPr/>
        </p:nvSpPr>
        <p:spPr>
          <a:xfrm>
            <a:off x="3502709" y="4562850"/>
            <a:ext cx="1537493" cy="527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B44608-EC54-F40F-5566-549D100759C0}"/>
              </a:ext>
            </a:extLst>
          </p:cNvPr>
          <p:cNvSpPr txBox="1"/>
          <p:nvPr/>
        </p:nvSpPr>
        <p:spPr>
          <a:xfrm>
            <a:off x="3596210" y="4595753"/>
            <a:ext cx="1350491" cy="216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900">
                <a:latin typeface="Arial" panose="020B0604020202020204" pitchFamily="34" charset="0"/>
                <a:cs typeface="Arial" panose="020B0604020202020204" pitchFamily="34" charset="0"/>
              </a:rPr>
              <a:t>QVM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3A55828-3131-062C-C322-23885020D9CD}"/>
              </a:ext>
            </a:extLst>
          </p:cNvPr>
          <p:cNvSpPr/>
          <p:nvPr/>
        </p:nvSpPr>
        <p:spPr>
          <a:xfrm>
            <a:off x="3522790" y="4851511"/>
            <a:ext cx="1497330" cy="21384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virtio sound vdev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B071388-845F-11D7-C786-F4285C96FA05}"/>
              </a:ext>
            </a:extLst>
          </p:cNvPr>
          <p:cNvSpPr/>
          <p:nvPr/>
        </p:nvSpPr>
        <p:spPr>
          <a:xfrm>
            <a:off x="5186516" y="4562850"/>
            <a:ext cx="1537493" cy="527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184111-5BE9-470B-76E4-5CA1CDA1C644}"/>
              </a:ext>
            </a:extLst>
          </p:cNvPr>
          <p:cNvSpPr txBox="1"/>
          <p:nvPr/>
        </p:nvSpPr>
        <p:spPr>
          <a:xfrm>
            <a:off x="5280017" y="4595753"/>
            <a:ext cx="1350491" cy="216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900">
                <a:latin typeface="Arial" panose="020B0604020202020204" pitchFamily="34" charset="0"/>
                <a:cs typeface="Arial" panose="020B0604020202020204" pitchFamily="34" charset="0"/>
              </a:rPr>
              <a:t>QVM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0F50FB4-1F64-5A8A-2BF3-B4836A660514}"/>
              </a:ext>
            </a:extLst>
          </p:cNvPr>
          <p:cNvSpPr/>
          <p:nvPr/>
        </p:nvSpPr>
        <p:spPr>
          <a:xfrm>
            <a:off x="5206597" y="4851511"/>
            <a:ext cx="1497330" cy="21384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virtio sound vdev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742E93F3-A3C5-6E15-2DB8-92CDA8DECBBB}"/>
              </a:ext>
            </a:extLst>
          </p:cNvPr>
          <p:cNvSpPr/>
          <p:nvPr/>
        </p:nvSpPr>
        <p:spPr>
          <a:xfrm>
            <a:off x="1187915" y="3780902"/>
            <a:ext cx="1474573" cy="1984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virtio deva driver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1C8A771-1F48-2ECC-2302-8604E959A26E}"/>
              </a:ext>
            </a:extLst>
          </p:cNvPr>
          <p:cNvSpPr txBox="1"/>
          <p:nvPr/>
        </p:nvSpPr>
        <p:spPr>
          <a:xfrm>
            <a:off x="6697303" y="4118919"/>
            <a:ext cx="19606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latin typeface="Arial" panose="020B0604020202020204" pitchFamily="34" charset="0"/>
                <a:cs typeface="Arial" panose="020B0604020202020204" pitchFamily="34" charset="0"/>
              </a:rPr>
              <a:t>virtqueues/shared mem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8D61ED1-908C-F172-CFB2-B8257FAA000D}"/>
              </a:ext>
            </a:extLst>
          </p:cNvPr>
          <p:cNvSpPr txBox="1"/>
          <p:nvPr/>
        </p:nvSpPr>
        <p:spPr>
          <a:xfrm>
            <a:off x="4332374" y="4175673"/>
            <a:ext cx="19606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latin typeface="Arial" panose="020B0604020202020204" pitchFamily="34" charset="0"/>
                <a:cs typeface="Arial" panose="020B0604020202020204" pitchFamily="34" charset="0"/>
              </a:rPr>
              <a:t>virtqueues/shared mem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C466D8F-732E-796F-2D06-0C4369F4AE3E}"/>
              </a:ext>
            </a:extLst>
          </p:cNvPr>
          <p:cNvSpPr txBox="1"/>
          <p:nvPr/>
        </p:nvSpPr>
        <p:spPr>
          <a:xfrm>
            <a:off x="688945" y="4175673"/>
            <a:ext cx="19606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latin typeface="Arial" panose="020B0604020202020204" pitchFamily="34" charset="0"/>
                <a:cs typeface="Arial" panose="020B0604020202020204" pitchFamily="34" charset="0"/>
              </a:rPr>
              <a:t>virtqueues/shared mem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D74EB26-F9DD-2668-6A9B-277612E2925F}"/>
              </a:ext>
            </a:extLst>
          </p:cNvPr>
          <p:cNvSpPr/>
          <p:nvPr/>
        </p:nvSpPr>
        <p:spPr>
          <a:xfrm>
            <a:off x="3504442" y="5221987"/>
            <a:ext cx="1534027" cy="6094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AA7EB6F-F0A1-03A2-D6D1-CECE5D94BDFC}"/>
              </a:ext>
            </a:extLst>
          </p:cNvPr>
          <p:cNvSpPr/>
          <p:nvPr/>
        </p:nvSpPr>
        <p:spPr>
          <a:xfrm>
            <a:off x="3522790" y="5592484"/>
            <a:ext cx="1497330" cy="21384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hw deva drivers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005773-FC0E-C510-A246-5B4D2C6FC0A4}"/>
              </a:ext>
            </a:extLst>
          </p:cNvPr>
          <p:cNvSpPr txBox="1"/>
          <p:nvPr/>
        </p:nvSpPr>
        <p:spPr>
          <a:xfrm>
            <a:off x="3596210" y="5252504"/>
            <a:ext cx="1350491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900">
                <a:latin typeface="Arial" panose="020B0604020202020204" pitchFamily="34" charset="0"/>
                <a:cs typeface="Arial" panose="020B0604020202020204" pitchFamily="34" charset="0"/>
              </a:rPr>
              <a:t>Audio resource manager (io-audio)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C47350-A588-6C92-0F6F-3E00DAD0E479}"/>
              </a:ext>
            </a:extLst>
          </p:cNvPr>
          <p:cNvSpPr txBox="1"/>
          <p:nvPr/>
        </p:nvSpPr>
        <p:spPr>
          <a:xfrm>
            <a:off x="8239058" y="2001890"/>
            <a:ext cx="3465261" cy="36245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ts val="1900"/>
              </a:lnSpc>
              <a:spcAft>
                <a:spcPts val="600"/>
              </a:spcAft>
              <a:defRPr/>
            </a:pPr>
            <a:r>
              <a:rPr lang="en-US" sz="1400" b="1">
                <a:solidFill>
                  <a:srgbClr val="0103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virtio-snd</a:t>
            </a:r>
          </a:p>
          <a:p>
            <a:pPr marL="184150" lvl="0" indent="-184150">
              <a:lnSpc>
                <a:spcPts val="19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Multiple audio playback and capture channels presented to guests </a:t>
            </a:r>
          </a:p>
          <a:p>
            <a:pPr marL="184150" lvl="0" indent="-184150">
              <a:lnSpc>
                <a:spcPts val="19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Software mixers in host that can combine audio playback from guests and host</a:t>
            </a:r>
          </a:p>
          <a:p>
            <a:pPr marL="184150" lvl="0" indent="-184150">
              <a:lnSpc>
                <a:spcPts val="19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Software splitters </a:t>
            </a:r>
          </a:p>
          <a:p>
            <a:pPr marL="184150" lvl="0" indent="-184150">
              <a:lnSpc>
                <a:spcPts val="19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Supports Class 1, 2 and 3 audio for guest (one to one, transient and many to one)</a:t>
            </a:r>
          </a:p>
          <a:p>
            <a:pPr marL="184150" lvl="0" indent="-184150">
              <a:lnSpc>
                <a:spcPts val="19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Supports Audio Control HAL for Android (emit emergency chimes outside of Android)</a:t>
            </a:r>
          </a:p>
        </p:txBody>
      </p:sp>
    </p:spTree>
    <p:extLst>
      <p:ext uri="{BB962C8B-B14F-4D97-AF65-F5344CB8AC3E}">
        <p14:creationId xmlns:p14="http://schemas.microsoft.com/office/powerpoint/2010/main" val="20391130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EE574-01F3-3223-CD41-3FFCC1E4A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How QNX team can help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D11E5E7-55AA-5E22-1A5F-56FBF031A363}"/>
              </a:ext>
            </a:extLst>
          </p:cNvPr>
          <p:cNvSpPr/>
          <p:nvPr/>
        </p:nvSpPr>
        <p:spPr>
          <a:xfrm>
            <a:off x="1019320" y="2493817"/>
            <a:ext cx="6019801" cy="29842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D431028-C79C-9F20-2571-86CB1EB9DE0C}"/>
              </a:ext>
            </a:extLst>
          </p:cNvPr>
          <p:cNvSpPr/>
          <p:nvPr/>
        </p:nvSpPr>
        <p:spPr>
          <a:xfrm>
            <a:off x="1257301" y="3032846"/>
            <a:ext cx="4777368" cy="218754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9778330-9F18-9082-95B4-FB692E25FC13}"/>
              </a:ext>
            </a:extLst>
          </p:cNvPr>
          <p:cNvSpPr txBox="1"/>
          <p:nvPr/>
        </p:nvSpPr>
        <p:spPr>
          <a:xfrm>
            <a:off x="1419752" y="3124286"/>
            <a:ext cx="2358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Guest environment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7ACE77B-7835-15BE-7387-58888FE86B3C}"/>
              </a:ext>
            </a:extLst>
          </p:cNvPr>
          <p:cNvSpPr txBox="1"/>
          <p:nvPr/>
        </p:nvSpPr>
        <p:spPr>
          <a:xfrm>
            <a:off x="3277644" y="3684684"/>
            <a:ext cx="29697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CA">
                <a:solidFill>
                  <a:schemeClr val="bg1"/>
                </a:solidFill>
              </a:rPr>
              <a:t>Custom kernel modules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3EBD28B-815F-79E0-484F-789460B44985}"/>
              </a:ext>
            </a:extLst>
          </p:cNvPr>
          <p:cNvSpPr txBox="1"/>
          <p:nvPr/>
        </p:nvSpPr>
        <p:spPr>
          <a:xfrm>
            <a:off x="1182805" y="2574223"/>
            <a:ext cx="510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>
                <a:latin typeface="Arial" panose="020B0604020202020204" pitchFamily="34" charset="0"/>
                <a:cs typeface="Arial" panose="020B0604020202020204" pitchFamily="34" charset="0"/>
              </a:rPr>
              <a:t>Virtual machine environment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72422D2-77D6-5339-1AA7-EEDEEC4EBF63}"/>
              </a:ext>
            </a:extLst>
          </p:cNvPr>
          <p:cNvSpPr/>
          <p:nvPr/>
        </p:nvSpPr>
        <p:spPr>
          <a:xfrm>
            <a:off x="870745" y="1970116"/>
            <a:ext cx="7658113" cy="3665913"/>
          </a:xfrm>
          <a:prstGeom prst="rect">
            <a:avLst/>
          </a:prstGeom>
          <a:noFill/>
          <a:ln w="19050">
            <a:solidFill>
              <a:srgbClr val="01B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latin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2F9545A-D0C3-A52E-B0C4-A2C00D38EC12}"/>
              </a:ext>
            </a:extLst>
          </p:cNvPr>
          <p:cNvSpPr txBox="1"/>
          <p:nvPr/>
        </p:nvSpPr>
        <p:spPr>
          <a:xfrm>
            <a:off x="974789" y="2064254"/>
            <a:ext cx="82275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b="1">
                <a:latin typeface="Arial" panose="020B0604020202020204" pitchFamily="34" charset="0"/>
                <a:cs typeface="Arial" panose="020B0604020202020204" pitchFamily="34" charset="0"/>
              </a:rPr>
              <a:t>QNX Hypervisor host environment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047A9BB-A81D-5AED-F15F-42FBC896DC84}"/>
              </a:ext>
            </a:extLst>
          </p:cNvPr>
          <p:cNvSpPr/>
          <p:nvPr/>
        </p:nvSpPr>
        <p:spPr>
          <a:xfrm>
            <a:off x="5673772" y="3318923"/>
            <a:ext cx="1132800" cy="93574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</a:t>
            </a:r>
          </a:p>
          <a:p>
            <a:pPr algn="ctr"/>
            <a:r>
              <a:rPr lang="en-CA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front ends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89FB8073-1D31-F5C6-0339-734C29754D80}"/>
              </a:ext>
            </a:extLst>
          </p:cNvPr>
          <p:cNvCxnSpPr>
            <a:cxnSpLocks/>
          </p:cNvCxnSpPr>
          <p:nvPr/>
        </p:nvCxnSpPr>
        <p:spPr>
          <a:xfrm>
            <a:off x="6798259" y="3803423"/>
            <a:ext cx="425501" cy="0"/>
          </a:xfrm>
          <a:prstGeom prst="straightConnector1">
            <a:avLst/>
          </a:prstGeom>
          <a:ln w="12700">
            <a:solidFill>
              <a:schemeClr val="accent3"/>
            </a:solidFill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DBD48C4B-80FF-F9D6-D648-FBC3BA0075CB}"/>
              </a:ext>
            </a:extLst>
          </p:cNvPr>
          <p:cNvSpPr txBox="1"/>
          <p:nvPr/>
        </p:nvSpPr>
        <p:spPr>
          <a:xfrm>
            <a:off x="8808593" y="3370943"/>
            <a:ext cx="766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D7597FCD-61B2-E1D1-8DAF-631E6122A826}"/>
              </a:ext>
            </a:extLst>
          </p:cNvPr>
          <p:cNvSpPr/>
          <p:nvPr/>
        </p:nvSpPr>
        <p:spPr>
          <a:xfrm>
            <a:off x="2869270" y="3682951"/>
            <a:ext cx="360572" cy="360572"/>
          </a:xfrm>
          <a:prstGeom prst="ellipse">
            <a:avLst/>
          </a:prstGeom>
          <a:solidFill>
            <a:schemeClr val="bg1"/>
          </a:solidFill>
          <a:ln>
            <a:solidFill>
              <a:srgbClr val="01B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5" name="Picture 2" descr="Android Logo PNG Vector (SVG) Free Download">
            <a:extLst>
              <a:ext uri="{FF2B5EF4-FFF2-40B4-BE49-F238E27FC236}">
                <a16:creationId xmlns:a16="http://schemas.microsoft.com/office/drawing/2014/main" id="{35DF7FBF-600E-91B3-EBAC-3A8941E13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965" y="3598985"/>
            <a:ext cx="1032232" cy="1209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AF45A8-ECAF-D3E6-777D-6BDAD3143006}"/>
              </a:ext>
            </a:extLst>
          </p:cNvPr>
          <p:cNvSpPr txBox="1"/>
          <p:nvPr/>
        </p:nvSpPr>
        <p:spPr>
          <a:xfrm>
            <a:off x="3277644" y="4190644"/>
            <a:ext cx="21671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CA">
                <a:solidFill>
                  <a:schemeClr val="bg1"/>
                </a:solidFill>
              </a:rPr>
              <a:t>Custom applications </a:t>
            </a:r>
            <a:r>
              <a:rPr lang="en-CA">
                <a:solidFill>
                  <a:srgbClr val="01BEFF"/>
                </a:solidFill>
              </a:rPr>
              <a:t>|</a:t>
            </a:r>
            <a:r>
              <a:rPr lang="en-CA">
                <a:solidFill>
                  <a:schemeClr val="bg1"/>
                </a:solidFill>
              </a:rPr>
              <a:t> </a:t>
            </a:r>
            <a:br>
              <a:rPr lang="en-CA">
                <a:solidFill>
                  <a:schemeClr val="bg1"/>
                </a:solidFill>
              </a:rPr>
            </a:br>
            <a:r>
              <a:rPr lang="en-CA">
                <a:solidFill>
                  <a:schemeClr val="bg1"/>
                </a:solidFill>
              </a:rPr>
              <a:t>Guest drivers/stacks</a:t>
            </a:r>
          </a:p>
          <a:p>
            <a:endParaRPr lang="en-CA">
              <a:solidFill>
                <a:schemeClr val="bg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993F828-F6B6-8318-880D-54DB30E32C95}"/>
              </a:ext>
            </a:extLst>
          </p:cNvPr>
          <p:cNvSpPr/>
          <p:nvPr/>
        </p:nvSpPr>
        <p:spPr>
          <a:xfrm>
            <a:off x="2869270" y="4176826"/>
            <a:ext cx="360572" cy="360572"/>
          </a:xfrm>
          <a:prstGeom prst="ellipse">
            <a:avLst/>
          </a:prstGeom>
          <a:solidFill>
            <a:schemeClr val="bg1"/>
          </a:solidFill>
          <a:ln>
            <a:solidFill>
              <a:srgbClr val="01B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60D4F19-6322-796E-F1EC-C142E797EEE9}"/>
              </a:ext>
            </a:extLst>
          </p:cNvPr>
          <p:cNvSpPr/>
          <p:nvPr/>
        </p:nvSpPr>
        <p:spPr>
          <a:xfrm>
            <a:off x="6059886" y="3096171"/>
            <a:ext cx="360572" cy="360572"/>
          </a:xfrm>
          <a:prstGeom prst="ellipse">
            <a:avLst/>
          </a:prstGeom>
          <a:solidFill>
            <a:schemeClr val="bg1"/>
          </a:solidFill>
          <a:ln>
            <a:solidFill>
              <a:srgbClr val="01B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7F6854-DAE5-10B1-6D0C-D730AC5233AB}"/>
              </a:ext>
            </a:extLst>
          </p:cNvPr>
          <p:cNvSpPr/>
          <p:nvPr/>
        </p:nvSpPr>
        <p:spPr>
          <a:xfrm>
            <a:off x="7233989" y="3318923"/>
            <a:ext cx="1132800" cy="93574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</a:t>
            </a:r>
          </a:p>
          <a:p>
            <a:pPr algn="ctr"/>
            <a:r>
              <a:rPr lang="en-CA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 ends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F37D4AD-EFA4-DFE5-BCBA-981437CA1E0A}"/>
              </a:ext>
            </a:extLst>
          </p:cNvPr>
          <p:cNvSpPr/>
          <p:nvPr/>
        </p:nvSpPr>
        <p:spPr>
          <a:xfrm>
            <a:off x="7620103" y="3096171"/>
            <a:ext cx="360572" cy="360572"/>
          </a:xfrm>
          <a:prstGeom prst="ellipse">
            <a:avLst/>
          </a:prstGeom>
          <a:solidFill>
            <a:schemeClr val="bg1"/>
          </a:solidFill>
          <a:ln>
            <a:solidFill>
              <a:srgbClr val="01B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2F31A25-B40F-C2DD-CB6B-4D59833766BD}"/>
              </a:ext>
            </a:extLst>
          </p:cNvPr>
          <p:cNvSpPr/>
          <p:nvPr/>
        </p:nvSpPr>
        <p:spPr>
          <a:xfrm>
            <a:off x="7233989" y="4552954"/>
            <a:ext cx="1132800" cy="93574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 services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F36F924-7B6F-731D-34B8-168318F5D33F}"/>
              </a:ext>
            </a:extLst>
          </p:cNvPr>
          <p:cNvSpPr/>
          <p:nvPr/>
        </p:nvSpPr>
        <p:spPr>
          <a:xfrm>
            <a:off x="7620103" y="4330202"/>
            <a:ext cx="360572" cy="360572"/>
          </a:xfrm>
          <a:prstGeom prst="ellipse">
            <a:avLst/>
          </a:prstGeom>
          <a:solidFill>
            <a:schemeClr val="bg1"/>
          </a:solidFill>
          <a:ln>
            <a:solidFill>
              <a:srgbClr val="01B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0E71505F-8BEC-A2CB-E218-BC9D5B88601D}"/>
              </a:ext>
            </a:extLst>
          </p:cNvPr>
          <p:cNvSpPr txBox="1">
            <a:spLocks/>
          </p:cNvSpPr>
          <p:nvPr/>
        </p:nvSpPr>
        <p:spPr>
          <a:xfrm rot="10800000" flipV="1">
            <a:off x="11524693" y="6366598"/>
            <a:ext cx="263853" cy="26161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100" b="0" i="0" kern="12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CA" smtClean="0"/>
              <a:pPr/>
              <a:t>23</a:t>
            </a:fld>
            <a:endParaRPr lang="en-CA"/>
          </a:p>
        </p:txBody>
      </p:sp>
      <p:graphicFrame>
        <p:nvGraphicFramePr>
          <p:cNvPr id="19" name="Table 4">
            <a:extLst>
              <a:ext uri="{FF2B5EF4-FFF2-40B4-BE49-F238E27FC236}">
                <a16:creationId xmlns:a16="http://schemas.microsoft.com/office/drawing/2014/main" id="{26A6A40E-E0D3-861A-57E8-F5625CBFCF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5090657"/>
              </p:ext>
            </p:extLst>
          </p:nvPr>
        </p:nvGraphicFramePr>
        <p:xfrm>
          <a:off x="8919759" y="2108824"/>
          <a:ext cx="2169420" cy="10310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9420">
                  <a:extLst>
                    <a:ext uri="{9D8B030D-6E8A-4147-A177-3AD203B41FA5}">
                      <a16:colId xmlns:a16="http://schemas.microsoft.com/office/drawing/2014/main" val="260243139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>
                          <a:ln>
                            <a:noFill/>
                          </a:ln>
                          <a:solidFill>
                            <a:srgbClr val="01033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EXAMPLE 1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vehicle_server       program provides vehicle data to apps running in guest</a:t>
                      </a:r>
                    </a:p>
                  </a:txBody>
                  <a:tcPr marL="180000">
                    <a:lnL w="12700" cap="flat" cmpd="sng" algn="ctr">
                      <a:solidFill>
                        <a:srgbClr val="01BE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7009762"/>
                  </a:ext>
                </a:extLst>
              </a:tr>
            </a:tbl>
          </a:graphicData>
        </a:graphic>
      </p:graphicFrame>
      <p:pic>
        <p:nvPicPr>
          <p:cNvPr id="28" name="Picture 27">
            <a:extLst>
              <a:ext uri="{FF2B5EF4-FFF2-40B4-BE49-F238E27FC236}">
                <a16:creationId xmlns:a16="http://schemas.microsoft.com/office/drawing/2014/main" id="{C5213AA3-2B4D-446A-7675-B35A81D547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8233" y="2412205"/>
            <a:ext cx="267738" cy="23955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CD64E52-3D27-71C0-8735-58B2E42001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5333" y="4733443"/>
            <a:ext cx="265578" cy="25592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6731C1D-EBF1-D6CA-D1B7-19230FADA5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18964" y="4242992"/>
            <a:ext cx="246264" cy="25592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1C882DC-15CA-34FD-3FE2-5650472C2A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91109" y="2886303"/>
            <a:ext cx="260750" cy="251093"/>
          </a:xfrm>
          <a:prstGeom prst="rect">
            <a:avLst/>
          </a:prstGeom>
        </p:spPr>
      </p:pic>
      <p:graphicFrame>
        <p:nvGraphicFramePr>
          <p:cNvPr id="37" name="Table 4">
            <a:extLst>
              <a:ext uri="{FF2B5EF4-FFF2-40B4-BE49-F238E27FC236}">
                <a16:creationId xmlns:a16="http://schemas.microsoft.com/office/drawing/2014/main" id="{FC3669D0-C3B4-ED60-5F27-66AD66DFD1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0168235"/>
              </p:ext>
            </p:extLst>
          </p:nvPr>
        </p:nvGraphicFramePr>
        <p:xfrm>
          <a:off x="8919758" y="3960801"/>
          <a:ext cx="2626620" cy="15136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6620">
                  <a:extLst>
                    <a:ext uri="{9D8B030D-6E8A-4147-A177-3AD203B41FA5}">
                      <a16:colId xmlns:a16="http://schemas.microsoft.com/office/drawing/2014/main" val="260243139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>
                          <a:ln>
                            <a:noFill/>
                          </a:ln>
                          <a:solidFill>
                            <a:srgbClr val="01033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EXAMPLE 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custom front end        is developed to exchange vehicle data with drivers in backend        as an extension to VIRTIO. </a:t>
                      </a:r>
                      <a:br>
                        <a:rPr lang="en-US" sz="12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2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May involve kernel module.</a:t>
                      </a:r>
                    </a:p>
                  </a:txBody>
                  <a:tcPr marL="180000">
                    <a:lnL w="12700" cap="flat" cmpd="sng" algn="ctr">
                      <a:solidFill>
                        <a:srgbClr val="01BE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7009762"/>
                  </a:ext>
                </a:extLst>
              </a:tr>
            </a:tbl>
          </a:graphicData>
        </a:graphic>
      </p:graphicFrame>
      <p:pic>
        <p:nvPicPr>
          <p:cNvPr id="38" name="Picture 37">
            <a:extLst>
              <a:ext uri="{FF2B5EF4-FFF2-40B4-BE49-F238E27FC236}">
                <a16:creationId xmlns:a16="http://schemas.microsoft.com/office/drawing/2014/main" id="{CF1DAC78-B1F0-197F-A3AE-9ACA507C56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77881" y="5234312"/>
            <a:ext cx="229178" cy="23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6843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C7D5B-E2C8-4DCA-BEFE-2769CDF8C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Futures</a:t>
            </a:r>
            <a:endParaRPr lang="en-US"/>
          </a:p>
        </p:txBody>
      </p:sp>
      <p:sp>
        <p:nvSpPr>
          <p:cNvPr id="3" name="Slide Number">
            <a:extLst>
              <a:ext uri="{FF2B5EF4-FFF2-40B4-BE49-F238E27FC236}">
                <a16:creationId xmlns:a16="http://schemas.microsoft.com/office/drawing/2014/main" id="{E412AD62-BF08-39B2-C1DB-0E04F43C409A}"/>
              </a:ext>
            </a:extLst>
          </p:cNvPr>
          <p:cNvSpPr txBox="1">
            <a:spLocks/>
          </p:cNvSpPr>
          <p:nvPr/>
        </p:nvSpPr>
        <p:spPr>
          <a:xfrm rot="10800000" flipV="1">
            <a:off x="11524693" y="6366598"/>
            <a:ext cx="263853" cy="26161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100" b="0" i="0" kern="12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CA" smtClean="0"/>
              <a:pPr/>
              <a:t>24</a:t>
            </a:fld>
            <a:endParaRPr lang="en-CA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56EF8A7-6264-F6D3-57EA-993713EE675F}"/>
              </a:ext>
            </a:extLst>
          </p:cNvPr>
          <p:cNvSpPr/>
          <p:nvPr/>
        </p:nvSpPr>
        <p:spPr>
          <a:xfrm>
            <a:off x="6964292" y="1137883"/>
            <a:ext cx="4557010" cy="4557010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20315E-2174-6F8C-3877-DA7A99FED0D3}"/>
              </a:ext>
            </a:extLst>
          </p:cNvPr>
          <p:cNvSpPr txBox="1"/>
          <p:nvPr/>
        </p:nvSpPr>
        <p:spPr>
          <a:xfrm>
            <a:off x="778790" y="1890451"/>
            <a:ext cx="5130126" cy="2272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4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100" b="1" i="0">
                <a:ln>
                  <a:noFill/>
                </a:ln>
                <a:solidFill>
                  <a:srgbClr val="0103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QNX ACTIVE IN SERIES TO EXTEND VIRTIO</a:t>
            </a:r>
          </a:p>
          <a:p>
            <a:pPr marL="180975" marR="0" lvl="0" indent="-180975" algn="l" defTabSz="914400" rtl="0" eaLnBrk="1" fontAlgn="auto" latinLnBrk="0" hangingPunct="1">
              <a:lnSpc>
                <a:spcPts val="144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Encoding of video</a:t>
            </a:r>
          </a:p>
          <a:p>
            <a:pPr marL="180975" marR="0" lvl="0" indent="-180975" algn="l" defTabSz="914400" rtl="0" eaLnBrk="1" fontAlgn="auto" latinLnBrk="0" hangingPunct="1">
              <a:lnSpc>
                <a:spcPts val="144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US"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System-wide audio management</a:t>
            </a:r>
          </a:p>
          <a:p>
            <a:pPr marL="0" marR="0" lvl="0" indent="0" algn="l" defTabSz="914400" rtl="0" eaLnBrk="1" fontAlgn="auto" latinLnBrk="0" hangingPunct="1">
              <a:lnSpc>
                <a:spcPts val="144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100" b="1" i="0">
                <a:ln>
                  <a:noFill/>
                </a:ln>
                <a:solidFill>
                  <a:srgbClr val="0103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WORKING WITH HARDWARE PARTNERS ON NEXT GENERATION SOFTWARE DESIGN</a:t>
            </a:r>
          </a:p>
          <a:p>
            <a:pPr marL="180975" indent="-180975">
              <a:lnSpc>
                <a:spcPts val="144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/>
            </a:pPr>
            <a:r>
              <a:rPr lang="en-US" sz="120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E.g., 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Qualcomm GEN4 (82XX and others)</a:t>
            </a:r>
          </a:p>
          <a:p>
            <a:pPr marL="0" marR="0" lvl="0" indent="0" algn="l" defTabSz="914400" rtl="0" eaLnBrk="1" fontAlgn="auto" latinLnBrk="0" hangingPunct="1">
              <a:lnSpc>
                <a:spcPts val="144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100" b="1" i="0">
                <a:ln>
                  <a:noFill/>
                </a:ln>
                <a:solidFill>
                  <a:srgbClr val="0103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CONTINUING TO ADD TO OUR SAFETY-CERTIFIED PORTFOLIO WITH VIRTUAL DEVICES AND SUPPORTING BACKEND SOFTWARE</a:t>
            </a:r>
          </a:p>
          <a:p>
            <a:pPr marL="180975" indent="-180975">
              <a:lnSpc>
                <a:spcPts val="144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/>
            </a:pPr>
            <a:r>
              <a:rPr lang="en-US" sz="120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E.g., 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using safety-certified filesystems with safety-certified virtio device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31FF51-18D2-3416-2929-F11F732CA8DE}"/>
              </a:ext>
            </a:extLst>
          </p:cNvPr>
          <p:cNvSpPr txBox="1"/>
          <p:nvPr/>
        </p:nvSpPr>
        <p:spPr>
          <a:xfrm>
            <a:off x="774914" y="4376818"/>
            <a:ext cx="5506068" cy="7941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indent="-180975">
              <a:lnSpc>
                <a:spcPts val="1600"/>
              </a:lnSpc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Updates to Android (13) and Google Trout Configuration (1.1/1.2) </a:t>
            </a:r>
          </a:p>
          <a:p>
            <a:pPr marL="180975" indent="-180975">
              <a:lnSpc>
                <a:spcPts val="1600"/>
              </a:lnSpc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Linux 5.X kernels</a:t>
            </a:r>
          </a:p>
          <a:p>
            <a:pPr marL="180975" indent="-180975">
              <a:lnSpc>
                <a:spcPts val="1600"/>
              </a:lnSpc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Working with security teams to ensure we are meeting future requirements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E4FAD70-6CAD-805A-9036-F5FF50C3A46E}"/>
              </a:ext>
            </a:extLst>
          </p:cNvPr>
          <p:cNvCxnSpPr>
            <a:cxnSpLocks/>
          </p:cNvCxnSpPr>
          <p:nvPr/>
        </p:nvCxnSpPr>
        <p:spPr>
          <a:xfrm>
            <a:off x="860156" y="4265399"/>
            <a:ext cx="5313621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07797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190822" y="2470249"/>
            <a:ext cx="10515600" cy="1192212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Thank you</a:t>
            </a:r>
          </a:p>
        </p:txBody>
      </p:sp>
      <p:sp>
        <p:nvSpPr>
          <p:cNvPr id="3" name="Slide Number">
            <a:extLst>
              <a:ext uri="{FF2B5EF4-FFF2-40B4-BE49-F238E27FC236}">
                <a16:creationId xmlns:a16="http://schemas.microsoft.com/office/drawing/2014/main" id="{910931B1-F8D5-E2EB-1B96-F41CB13C7F55}"/>
              </a:ext>
            </a:extLst>
          </p:cNvPr>
          <p:cNvSpPr txBox="1">
            <a:spLocks/>
          </p:cNvSpPr>
          <p:nvPr/>
        </p:nvSpPr>
        <p:spPr>
          <a:xfrm rot="10800000" flipV="1">
            <a:off x="11524693" y="6366598"/>
            <a:ext cx="263853" cy="26161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100" b="0" i="0" kern="12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CA" smtClean="0"/>
              <a:pPr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22371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CF27901-45AC-EF77-FB66-2CB95B187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Trends in Virtualization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2C03BE4-1F04-EC1D-0C56-0233B2F4E52D}"/>
              </a:ext>
            </a:extLst>
          </p:cNvPr>
          <p:cNvSpPr/>
          <p:nvPr/>
        </p:nvSpPr>
        <p:spPr>
          <a:xfrm>
            <a:off x="6952514" y="1131574"/>
            <a:ext cx="4557010" cy="4557010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" name="Slide Number">
            <a:extLst>
              <a:ext uri="{FF2B5EF4-FFF2-40B4-BE49-F238E27FC236}">
                <a16:creationId xmlns:a16="http://schemas.microsoft.com/office/drawing/2014/main" id="{DCF67383-6EEF-D7DC-3FFF-11E70731F6B4}"/>
              </a:ext>
            </a:extLst>
          </p:cNvPr>
          <p:cNvSpPr txBox="1">
            <a:spLocks/>
          </p:cNvSpPr>
          <p:nvPr/>
        </p:nvSpPr>
        <p:spPr>
          <a:xfrm rot="10800000" flipV="1">
            <a:off x="11524693" y="6366598"/>
            <a:ext cx="263853" cy="26161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100" b="0" i="0" kern="12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CA" smtClean="0"/>
              <a:pPr/>
              <a:t>3</a:t>
            </a:fld>
            <a:endParaRPr lang="en-CA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E99509-C977-76BB-524C-28703B67BE46}"/>
              </a:ext>
            </a:extLst>
          </p:cNvPr>
          <p:cNvSpPr txBox="1"/>
          <p:nvPr/>
        </p:nvSpPr>
        <p:spPr>
          <a:xfrm>
            <a:off x="748761" y="1673061"/>
            <a:ext cx="5218086" cy="42267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268288" indent="-268288" defTabSz="914377"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/>
              </a:defRPr>
            </a:lvl1pPr>
          </a:lstStyle>
          <a:p>
            <a:pPr marL="0" indent="0">
              <a:lnSpc>
                <a:spcPts val="1600"/>
              </a:lnSpc>
              <a:spcAft>
                <a:spcPts val="600"/>
              </a:spcAft>
              <a:buNone/>
            </a:pPr>
            <a:r>
              <a:rPr lang="en-US" sz="1200" b="1" i="0">
                <a:ln>
                  <a:noFill/>
                </a:ln>
                <a:solidFill>
                  <a:srgbClr val="0103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CLOUD</a:t>
            </a:r>
          </a:p>
          <a:p>
            <a:pPr marL="184150" marR="0" lvl="0" indent="-184150" fontAlgn="auto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SzTx/>
              <a:defRPr/>
            </a:pPr>
            <a:r>
              <a:rPr lang="en-US" sz="1200"/>
              <a:t>ARM Virtual Hardware, Intel virtual environments </a:t>
            </a:r>
          </a:p>
          <a:p>
            <a:pPr marL="184150" marR="0" lvl="0" indent="-184150" fontAlgn="auto">
              <a:lnSpc>
                <a:spcPts val="1600"/>
              </a:lnSpc>
              <a:spcBef>
                <a:spcPts val="0"/>
              </a:spcBef>
              <a:spcAft>
                <a:spcPts val="1200"/>
              </a:spcAft>
              <a:buSzTx/>
              <a:defRPr/>
            </a:pPr>
            <a:r>
              <a:rPr lang="en-US" sz="1200"/>
              <a:t>Developers expect to easily migrate from cloud </a:t>
            </a:r>
            <a:br>
              <a:rPr lang="en-US" sz="1200"/>
            </a:br>
            <a:r>
              <a:rPr lang="en-US" sz="1200"/>
              <a:t>development to embedded target</a:t>
            </a:r>
          </a:p>
          <a:p>
            <a:pPr marL="0" indent="0">
              <a:lnSpc>
                <a:spcPts val="1600"/>
              </a:lnSpc>
              <a:spcAft>
                <a:spcPts val="600"/>
              </a:spcAft>
              <a:buNone/>
            </a:pPr>
            <a:r>
              <a:rPr lang="en-US" sz="1200" b="1" i="0">
                <a:ln>
                  <a:noFill/>
                </a:ln>
                <a:solidFill>
                  <a:srgbClr val="0103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CHIP VENDORS ARE ACTIVE</a:t>
            </a:r>
          </a:p>
          <a:p>
            <a:pPr marL="184150" indent="-184150">
              <a:lnSpc>
                <a:spcPts val="1600"/>
              </a:lnSpc>
              <a:spcAft>
                <a:spcPts val="600"/>
              </a:spcAft>
              <a:defRPr/>
            </a:pPr>
            <a:r>
              <a:rPr lang="en-US" sz="1200"/>
              <a:t>ARMv9, Virtualization Host Extensions (VHE) </a:t>
            </a:r>
          </a:p>
          <a:p>
            <a:pPr marL="184150" indent="-184150">
              <a:lnSpc>
                <a:spcPts val="1600"/>
              </a:lnSpc>
              <a:spcAft>
                <a:spcPts val="600"/>
              </a:spcAft>
              <a:defRPr/>
            </a:pPr>
            <a:r>
              <a:rPr lang="en-US" sz="1200"/>
              <a:t>Next generation Intel </a:t>
            </a:r>
          </a:p>
          <a:p>
            <a:pPr marL="184150" indent="-184150">
              <a:lnSpc>
                <a:spcPts val="1600"/>
              </a:lnSpc>
              <a:spcAft>
                <a:spcPts val="1200"/>
              </a:spcAft>
              <a:defRPr/>
            </a:pPr>
            <a:r>
              <a:rPr lang="en-US" sz="1200"/>
              <a:t>More cores per SoC</a:t>
            </a:r>
          </a:p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>
                <a:ln>
                  <a:noFill/>
                </a:ln>
                <a:solidFill>
                  <a:srgbClr val="0103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STANDARDS, SUCH AS VIRTIO 1.2 REMAIN STRONG AND ACTIVE</a:t>
            </a:r>
          </a:p>
          <a:p>
            <a:pPr marL="184150" marR="0" lvl="0" indent="-184150" fontAlgn="auto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SzTx/>
              <a:defRPr/>
            </a:pPr>
            <a:r>
              <a:rPr lang="en-US" sz="1200"/>
              <a:t>More virtual device interfaces being created for Android/Linux/any OS</a:t>
            </a:r>
          </a:p>
          <a:p>
            <a:pPr marL="184150" indent="-184150">
              <a:lnSpc>
                <a:spcPts val="1600"/>
              </a:lnSpc>
              <a:spcAft>
                <a:spcPts val="600"/>
              </a:spcAft>
              <a:defRPr/>
            </a:pPr>
            <a:r>
              <a:rPr lang="en-US" sz="1200">
                <a:solidFill>
                  <a:srgbClr val="000000"/>
                </a:solidFill>
                <a:latin typeface="Arial"/>
              </a:rPr>
              <a:t>SoC and hypervisor vendors are providing both custom virtual solutions and standards-based solutions, and sometimes a mix of both</a:t>
            </a:r>
          </a:p>
          <a:p>
            <a:pPr marL="184150" indent="-184150">
              <a:lnSpc>
                <a:spcPts val="1600"/>
              </a:lnSpc>
              <a:spcAft>
                <a:spcPts val="600"/>
              </a:spcAft>
              <a:defRPr/>
            </a:pPr>
            <a:r>
              <a:rPr lang="en-US"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Google is active in virtualization of Android (Android 12, 13)</a:t>
            </a:r>
          </a:p>
          <a:p>
            <a:pPr marL="184150" indent="-184150">
              <a:lnSpc>
                <a:spcPts val="1600"/>
              </a:lnSpc>
              <a:spcAft>
                <a:spcPts val="600"/>
              </a:spcAft>
              <a:defRPr/>
            </a:pPr>
            <a:r>
              <a:rPr lang="en-US"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Virtual devices then migrate to Linux common kernel as well</a:t>
            </a:r>
            <a:endParaRPr lang="en-US" sz="1200">
              <a:solidFill>
                <a:srgbClr val="000000"/>
              </a:solidFill>
              <a:latin typeface="Arial"/>
            </a:endParaRPr>
          </a:p>
          <a:p>
            <a:pPr marR="0" lvl="0" fontAlgn="auto">
              <a:spcBef>
                <a:spcPts val="0"/>
              </a:spcBef>
              <a:spcAft>
                <a:spcPts val="0"/>
              </a:spcAft>
              <a:buSzTx/>
              <a:tabLst/>
              <a:defRPr/>
            </a:pPr>
            <a:endParaRPr lang="en-US" sz="1200" b="1"/>
          </a:p>
        </p:txBody>
      </p:sp>
    </p:spTree>
    <p:extLst>
      <p:ext uri="{BB962C8B-B14F-4D97-AF65-F5344CB8AC3E}">
        <p14:creationId xmlns:p14="http://schemas.microsoft.com/office/powerpoint/2010/main" val="19948384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2C9BB9D-9AFA-9D39-82A5-9BFEF4948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Hypervisor Designs</a:t>
            </a:r>
            <a:endParaRPr lang="en-US"/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A72A483E-D690-7633-23F0-999223BA4B5D}"/>
              </a:ext>
            </a:extLst>
          </p:cNvPr>
          <p:cNvSpPr txBox="1">
            <a:spLocks/>
          </p:cNvSpPr>
          <p:nvPr/>
        </p:nvSpPr>
        <p:spPr>
          <a:xfrm rot="10800000" flipV="1">
            <a:off x="11524693" y="6366598"/>
            <a:ext cx="263853" cy="26161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100" b="0" i="0" kern="12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CA" smtClean="0"/>
              <a:pPr/>
              <a:t>4</a:t>
            </a:fld>
            <a:endParaRPr lang="en-C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549EDA-37B1-68F0-9D09-2CC2CCDBB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5972" y="2672541"/>
            <a:ext cx="1437386" cy="14373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8D70B8-28DC-33FC-C926-631D85602D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8474" y="2517093"/>
            <a:ext cx="2246464" cy="1819147"/>
          </a:xfrm>
          <a:prstGeom prst="rect">
            <a:avLst/>
          </a:prstGeom>
        </p:spPr>
      </p:pic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F5B192FA-DE57-48F0-99CE-C1D41AE3EFD8}"/>
              </a:ext>
            </a:extLst>
          </p:cNvPr>
          <p:cNvSpPr txBox="1">
            <a:spLocks/>
          </p:cNvSpPr>
          <p:nvPr/>
        </p:nvSpPr>
        <p:spPr>
          <a:xfrm>
            <a:off x="4064971" y="4251062"/>
            <a:ext cx="2633471" cy="63432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CA" sz="1800">
                <a:latin typeface="Arial" panose="020B0604020202020204" pitchFamily="34" charset="0"/>
              </a:rPr>
              <a:t>Service OS in hypervisor host</a:t>
            </a:r>
          </a:p>
          <a:p>
            <a:pPr marL="0" indent="0" algn="ctr">
              <a:buNone/>
            </a:pPr>
            <a:endParaRPr lang="en-CA" sz="1800">
              <a:latin typeface="Arial" panose="020B0604020202020204" pitchFamily="34" charset="0"/>
            </a:endParaRP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5C6F5E96-2F28-344F-6CC8-CC26BFCBF130}"/>
              </a:ext>
            </a:extLst>
          </p:cNvPr>
          <p:cNvSpPr txBox="1">
            <a:spLocks/>
          </p:cNvSpPr>
          <p:nvPr/>
        </p:nvSpPr>
        <p:spPr>
          <a:xfrm>
            <a:off x="1247930" y="4251062"/>
            <a:ext cx="2633471" cy="63432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CA" sz="1800">
                <a:latin typeface="Arial" panose="020B0604020202020204" pitchFamily="34" charset="0"/>
              </a:rPr>
              <a:t>Service OS in </a:t>
            </a:r>
            <a:br>
              <a:rPr lang="en-CA" sz="1800">
                <a:latin typeface="Arial" panose="020B0604020202020204" pitchFamily="34" charset="0"/>
              </a:rPr>
            </a:br>
            <a:r>
              <a:rPr lang="en-CA" sz="1800">
                <a:latin typeface="Arial" panose="020B0604020202020204" pitchFamily="34" charset="0"/>
              </a:rPr>
              <a:t>virtual machine</a:t>
            </a:r>
          </a:p>
          <a:p>
            <a:pPr marL="0" indent="0" algn="ctr">
              <a:buNone/>
            </a:pPr>
            <a:endParaRPr lang="en-CA" sz="1800"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3B736A-AD64-D3E8-CE2E-35E77A9DD8BA}"/>
              </a:ext>
            </a:extLst>
          </p:cNvPr>
          <p:cNvSpPr txBox="1"/>
          <p:nvPr/>
        </p:nvSpPr>
        <p:spPr>
          <a:xfrm>
            <a:off x="7053067" y="2384425"/>
            <a:ext cx="3794959" cy="20108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268288" indent="-268288" defTabSz="914377"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/>
              </a:defRPr>
            </a:lvl1pPr>
          </a:lstStyle>
          <a:p>
            <a:pPr marL="0" indent="0">
              <a:buNone/>
            </a:pPr>
            <a:r>
              <a:rPr lang="en-US" sz="1800" b="1" i="0">
                <a:ln>
                  <a:noFill/>
                </a:ln>
                <a:solidFill>
                  <a:srgbClr val="0103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 OS CONTAINS THE SOFTWARE THAT SUPPORTS THE GUEST:</a:t>
            </a:r>
          </a:p>
          <a:p>
            <a:r>
              <a:rPr lang="en-CA" sz="1800"/>
              <a:t>Shared devices, such as disks, networking, graphics, audio</a:t>
            </a:r>
          </a:p>
          <a:p>
            <a:r>
              <a:rPr lang="en-CA" sz="1800"/>
              <a:t>System monitoring, failover</a:t>
            </a:r>
          </a:p>
        </p:txBody>
      </p:sp>
    </p:spTree>
    <p:extLst>
      <p:ext uri="{BB962C8B-B14F-4D97-AF65-F5344CB8AC3E}">
        <p14:creationId xmlns:p14="http://schemas.microsoft.com/office/powerpoint/2010/main" val="28798528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57D6C-7D16-8D59-B9BB-F0236D64A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3059"/>
            <a:ext cx="6531864" cy="782277"/>
          </a:xfrm>
        </p:spPr>
        <p:txBody>
          <a:bodyPr/>
          <a:lstStyle/>
          <a:p>
            <a:r>
              <a:rPr lang="en-US"/>
              <a:t>Service OS in a Virtual Machine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745502A-DC08-8DAB-E394-9F88B07A9E74}"/>
              </a:ext>
            </a:extLst>
          </p:cNvPr>
          <p:cNvSpPr/>
          <p:nvPr/>
        </p:nvSpPr>
        <p:spPr>
          <a:xfrm>
            <a:off x="813817" y="4681728"/>
            <a:ext cx="10497311" cy="5255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</a:rPr>
              <a:t>Hypervisor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B89495-5C1E-90A2-8D1D-E95B351E6BEE}"/>
              </a:ext>
            </a:extLst>
          </p:cNvPr>
          <p:cNvSpPr/>
          <p:nvPr/>
        </p:nvSpPr>
        <p:spPr>
          <a:xfrm>
            <a:off x="977575" y="2501041"/>
            <a:ext cx="2007744" cy="19063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Arial" panose="020B0604020202020204" pitchFamily="34" charset="0"/>
              </a:rPr>
              <a:t>Driver support</a:t>
            </a:r>
          </a:p>
          <a:p>
            <a:pPr algn="ctr"/>
            <a:r>
              <a:rPr lang="en-US">
                <a:latin typeface="Arial" panose="020B0604020202020204" pitchFamily="34" charset="0"/>
              </a:rPr>
              <a:t>(pass-through)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989DF2-ED43-599A-6B4B-3DC913626EEB}"/>
              </a:ext>
            </a:extLst>
          </p:cNvPr>
          <p:cNvSpPr/>
          <p:nvPr/>
        </p:nvSpPr>
        <p:spPr>
          <a:xfrm>
            <a:off x="7042946" y="2519329"/>
            <a:ext cx="2197026" cy="6655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Arial" panose="020B0604020202020204" pitchFamily="34" charset="0"/>
              </a:rPr>
              <a:t>Guest drivers virtual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D61913C-8800-98AC-DD69-FB3BD137E17E}"/>
              </a:ext>
            </a:extLst>
          </p:cNvPr>
          <p:cNvSpPr/>
          <p:nvPr/>
        </p:nvSpPr>
        <p:spPr>
          <a:xfrm>
            <a:off x="968431" y="1895168"/>
            <a:ext cx="4996543" cy="5206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Arial" panose="020B0604020202020204" pitchFamily="34" charset="0"/>
              </a:rPr>
              <a:t>Service OS / Domain0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C58594D-BB32-2FE1-9777-851506FFFCC7}"/>
              </a:ext>
            </a:extLst>
          </p:cNvPr>
          <p:cNvSpPr/>
          <p:nvPr/>
        </p:nvSpPr>
        <p:spPr>
          <a:xfrm>
            <a:off x="9341944" y="2519329"/>
            <a:ext cx="1838477" cy="6655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Arial" panose="020B0604020202020204" pitchFamily="34" charset="0"/>
              </a:rPr>
              <a:t>Proprietary</a:t>
            </a:r>
          </a:p>
          <a:p>
            <a:pPr algn="ctr"/>
            <a:r>
              <a:rPr lang="en-US">
                <a:latin typeface="Arial" panose="020B0604020202020204" pitchFamily="34" charset="0"/>
              </a:rPr>
              <a:t>sharing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028231B-373B-A533-68EA-E1F12910DE2F}"/>
              </a:ext>
            </a:extLst>
          </p:cNvPr>
          <p:cNvSpPr/>
          <p:nvPr/>
        </p:nvSpPr>
        <p:spPr>
          <a:xfrm>
            <a:off x="813816" y="1773936"/>
            <a:ext cx="5267694" cy="2768821"/>
          </a:xfrm>
          <a:prstGeom prst="rect">
            <a:avLst/>
          </a:prstGeom>
          <a:noFill/>
          <a:ln w="19050">
            <a:solidFill>
              <a:srgbClr val="01BE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latin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1F8F986-28F3-C10C-D9D5-A63A16AE218D}"/>
              </a:ext>
            </a:extLst>
          </p:cNvPr>
          <p:cNvSpPr/>
          <p:nvPr/>
        </p:nvSpPr>
        <p:spPr>
          <a:xfrm>
            <a:off x="7042946" y="1911095"/>
            <a:ext cx="4151646" cy="5088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Arial" panose="020B0604020202020204" pitchFamily="34" charset="0"/>
              </a:rPr>
              <a:t>Guest OS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25DCD60-5C3B-EA31-C101-A2A121A2BFC4}"/>
              </a:ext>
            </a:extLst>
          </p:cNvPr>
          <p:cNvSpPr/>
          <p:nvPr/>
        </p:nvSpPr>
        <p:spPr>
          <a:xfrm>
            <a:off x="6940973" y="1773936"/>
            <a:ext cx="4370155" cy="1551635"/>
          </a:xfrm>
          <a:prstGeom prst="rect">
            <a:avLst/>
          </a:prstGeom>
          <a:noFill/>
          <a:ln w="19050">
            <a:solidFill>
              <a:srgbClr val="01BE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latin typeface="Arial" panose="020B0604020202020204" pitchFamily="34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D482A21-DE08-0F46-191A-8A6853E8EA87}"/>
              </a:ext>
            </a:extLst>
          </p:cNvPr>
          <p:cNvCxnSpPr>
            <a:cxnSpLocks/>
          </p:cNvCxnSpPr>
          <p:nvPr/>
        </p:nvCxnSpPr>
        <p:spPr>
          <a:xfrm flipH="1" flipV="1">
            <a:off x="6081510" y="2512972"/>
            <a:ext cx="859462" cy="206"/>
          </a:xfrm>
          <a:prstGeom prst="straightConnector1">
            <a:avLst/>
          </a:prstGeom>
          <a:ln w="19050">
            <a:solidFill>
              <a:schemeClr val="accent2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3830510-90C7-F32C-84A5-33A8DE5E41EB}"/>
              </a:ext>
            </a:extLst>
          </p:cNvPr>
          <p:cNvCxnSpPr>
            <a:cxnSpLocks/>
          </p:cNvCxnSpPr>
          <p:nvPr/>
        </p:nvCxnSpPr>
        <p:spPr>
          <a:xfrm>
            <a:off x="9281499" y="3325571"/>
            <a:ext cx="0" cy="1356157"/>
          </a:xfrm>
          <a:prstGeom prst="straightConnector1">
            <a:avLst/>
          </a:prstGeom>
          <a:ln w="19050">
            <a:solidFill>
              <a:schemeClr val="accent2"/>
            </a:solidFill>
            <a:prstDash val="dash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560098C9-E65C-7E60-5C4B-F0EFD793E1FC}"/>
              </a:ext>
            </a:extLst>
          </p:cNvPr>
          <p:cNvSpPr/>
          <p:nvPr/>
        </p:nvSpPr>
        <p:spPr>
          <a:xfrm>
            <a:off x="812087" y="5713122"/>
            <a:ext cx="276049" cy="288325"/>
          </a:xfrm>
          <a:prstGeom prst="rect">
            <a:avLst/>
          </a:prstGeom>
          <a:noFill/>
          <a:ln w="19050">
            <a:solidFill>
              <a:srgbClr val="01BE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latin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7BD9E3-EFC6-D137-6508-CB1E27A8FF57}"/>
              </a:ext>
            </a:extLst>
          </p:cNvPr>
          <p:cNvSpPr txBox="1"/>
          <p:nvPr/>
        </p:nvSpPr>
        <p:spPr>
          <a:xfrm>
            <a:off x="1119739" y="5694834"/>
            <a:ext cx="2751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>
                <a:latin typeface="Arial" panose="020B0604020202020204" pitchFamily="34" charset="0"/>
              </a:rPr>
              <a:t>= virtual machine</a:t>
            </a:r>
          </a:p>
        </p:txBody>
      </p:sp>
      <p:sp>
        <p:nvSpPr>
          <p:cNvPr id="3" name="Slide Number">
            <a:extLst>
              <a:ext uri="{FF2B5EF4-FFF2-40B4-BE49-F238E27FC236}">
                <a16:creationId xmlns:a16="http://schemas.microsoft.com/office/drawing/2014/main" id="{C059C4F2-C754-CA13-1C5F-7624928B136A}"/>
              </a:ext>
            </a:extLst>
          </p:cNvPr>
          <p:cNvSpPr txBox="1">
            <a:spLocks/>
          </p:cNvSpPr>
          <p:nvPr/>
        </p:nvSpPr>
        <p:spPr>
          <a:xfrm rot="10800000" flipV="1">
            <a:off x="11524693" y="6366598"/>
            <a:ext cx="263853" cy="26161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100" b="0" i="0" kern="12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CA" smtClean="0"/>
              <a:pPr/>
              <a:t>5</a:t>
            </a:fld>
            <a:endParaRPr lang="en-C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971544-B12D-8811-4D14-C25FCBA4EA01}"/>
              </a:ext>
            </a:extLst>
          </p:cNvPr>
          <p:cNvSpPr txBox="1"/>
          <p:nvPr/>
        </p:nvSpPr>
        <p:spPr>
          <a:xfrm>
            <a:off x="9374802" y="3672097"/>
            <a:ext cx="1396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>
                <a:latin typeface="Arial" panose="020B0604020202020204" pitchFamily="34" charset="0"/>
              </a:rPr>
              <a:t>Selective </a:t>
            </a:r>
            <a:br>
              <a:rPr lang="en-CA" sz="1200">
                <a:latin typeface="Arial" panose="020B0604020202020204" pitchFamily="34" charset="0"/>
              </a:rPr>
            </a:br>
            <a:r>
              <a:rPr lang="en-CA" sz="1200">
                <a:latin typeface="Arial" panose="020B0604020202020204" pitchFamily="34" charset="0"/>
              </a:rPr>
              <a:t>pass-through </a:t>
            </a:r>
            <a:br>
              <a:rPr lang="en-CA" sz="1200">
                <a:latin typeface="Arial" panose="020B0604020202020204" pitchFamily="34" charset="0"/>
              </a:rPr>
            </a:br>
            <a:r>
              <a:rPr lang="en-CA" sz="1200">
                <a:latin typeface="Arial" panose="020B0604020202020204" pitchFamily="34" charset="0"/>
              </a:rPr>
              <a:t>to hardware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165AA25-674E-3E3F-63C8-9AC0287EEC6A}"/>
              </a:ext>
            </a:extLst>
          </p:cNvPr>
          <p:cNvCxnSpPr>
            <a:cxnSpLocks/>
          </p:cNvCxnSpPr>
          <p:nvPr/>
        </p:nvCxnSpPr>
        <p:spPr>
          <a:xfrm>
            <a:off x="1986176" y="4542757"/>
            <a:ext cx="0" cy="148910"/>
          </a:xfrm>
          <a:prstGeom prst="straightConnector1">
            <a:avLst/>
          </a:prstGeom>
          <a:ln w="19050">
            <a:solidFill>
              <a:schemeClr val="accent2"/>
            </a:solidFill>
            <a:prstDash val="dash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14257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4456C-E5EB-ECB1-E5FB-2B80CEF66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Service OS in Hypervisor Host</a:t>
            </a:r>
          </a:p>
        </p:txBody>
      </p:sp>
      <p:sp>
        <p:nvSpPr>
          <p:cNvPr id="3" name="Slide Number">
            <a:extLst>
              <a:ext uri="{FF2B5EF4-FFF2-40B4-BE49-F238E27FC236}">
                <a16:creationId xmlns:a16="http://schemas.microsoft.com/office/drawing/2014/main" id="{F79C3648-7C99-42D0-31E0-2D6DE0C27697}"/>
              </a:ext>
            </a:extLst>
          </p:cNvPr>
          <p:cNvSpPr txBox="1">
            <a:spLocks/>
          </p:cNvSpPr>
          <p:nvPr/>
        </p:nvSpPr>
        <p:spPr>
          <a:xfrm rot="10800000" flipV="1">
            <a:off x="11524693" y="6366598"/>
            <a:ext cx="263853" cy="26161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100" b="0" i="0" kern="12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CA" smtClean="0"/>
              <a:pPr/>
              <a:t>6</a:t>
            </a:fld>
            <a:endParaRPr lang="en-CA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AD82DA-BF21-12F4-3C0D-7B79D62D8ED1}"/>
              </a:ext>
            </a:extLst>
          </p:cNvPr>
          <p:cNvSpPr/>
          <p:nvPr/>
        </p:nvSpPr>
        <p:spPr>
          <a:xfrm>
            <a:off x="813817" y="4389120"/>
            <a:ext cx="10497311" cy="10149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</a:rPr>
              <a:t>Hypervisor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F6DEC2-72CF-2B8A-5063-DCAD67317CE3}"/>
              </a:ext>
            </a:extLst>
          </p:cNvPr>
          <p:cNvSpPr/>
          <p:nvPr/>
        </p:nvSpPr>
        <p:spPr>
          <a:xfrm>
            <a:off x="7042946" y="2519329"/>
            <a:ext cx="2197026" cy="6655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Arial" panose="020B0604020202020204" pitchFamily="34" charset="0"/>
              </a:rPr>
              <a:t>Guest drivers virtual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E97B1EA-7AD1-EC60-CF53-71B12C551740}"/>
              </a:ext>
            </a:extLst>
          </p:cNvPr>
          <p:cNvSpPr/>
          <p:nvPr/>
        </p:nvSpPr>
        <p:spPr>
          <a:xfrm>
            <a:off x="9341944" y="2519329"/>
            <a:ext cx="1838477" cy="6655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Arial" panose="020B0604020202020204" pitchFamily="34" charset="0"/>
              </a:rPr>
              <a:t>Proprietary</a:t>
            </a:r>
          </a:p>
          <a:p>
            <a:pPr algn="ctr"/>
            <a:r>
              <a:rPr lang="en-US">
                <a:latin typeface="Arial" panose="020B0604020202020204" pitchFamily="34" charset="0"/>
              </a:rPr>
              <a:t>sharing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05277BD-101E-F398-1D66-2501C0DCA4A8}"/>
              </a:ext>
            </a:extLst>
          </p:cNvPr>
          <p:cNvSpPr/>
          <p:nvPr/>
        </p:nvSpPr>
        <p:spPr>
          <a:xfrm>
            <a:off x="7042946" y="1911095"/>
            <a:ext cx="4151646" cy="5088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Arial" panose="020B0604020202020204" pitchFamily="34" charset="0"/>
              </a:rPr>
              <a:t>Guest OS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2928123-F960-42F7-4D8F-204092393205}"/>
              </a:ext>
            </a:extLst>
          </p:cNvPr>
          <p:cNvSpPr/>
          <p:nvPr/>
        </p:nvSpPr>
        <p:spPr>
          <a:xfrm>
            <a:off x="6940973" y="1773936"/>
            <a:ext cx="4370155" cy="1551635"/>
          </a:xfrm>
          <a:prstGeom prst="rect">
            <a:avLst/>
          </a:prstGeom>
          <a:noFill/>
          <a:ln w="19050">
            <a:solidFill>
              <a:srgbClr val="01BE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latin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59910C8-7ECC-EB76-88BA-0766528E8B75}"/>
              </a:ext>
            </a:extLst>
          </p:cNvPr>
          <p:cNvSpPr txBox="1"/>
          <p:nvPr/>
        </p:nvSpPr>
        <p:spPr>
          <a:xfrm>
            <a:off x="10325778" y="3560191"/>
            <a:ext cx="1396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>
                <a:latin typeface="Arial" panose="020B0604020202020204" pitchFamily="34" charset="0"/>
              </a:rPr>
              <a:t>Selective </a:t>
            </a:r>
            <a:br>
              <a:rPr lang="en-CA" sz="1200">
                <a:latin typeface="Arial" panose="020B0604020202020204" pitchFamily="34" charset="0"/>
              </a:rPr>
            </a:br>
            <a:r>
              <a:rPr lang="en-CA" sz="1200">
                <a:latin typeface="Arial" panose="020B0604020202020204" pitchFamily="34" charset="0"/>
              </a:rPr>
              <a:t>pass-through </a:t>
            </a:r>
            <a:br>
              <a:rPr lang="en-CA" sz="1200">
                <a:latin typeface="Arial" panose="020B0604020202020204" pitchFamily="34" charset="0"/>
              </a:rPr>
            </a:br>
            <a:r>
              <a:rPr lang="en-CA" sz="1200">
                <a:latin typeface="Arial" panose="020B0604020202020204" pitchFamily="34" charset="0"/>
              </a:rPr>
              <a:t>to hardware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F870DE3-2A26-4686-04CB-2007D55CE44C}"/>
              </a:ext>
            </a:extLst>
          </p:cNvPr>
          <p:cNvSpPr/>
          <p:nvPr/>
        </p:nvSpPr>
        <p:spPr>
          <a:xfrm>
            <a:off x="812087" y="5713122"/>
            <a:ext cx="276049" cy="288325"/>
          </a:xfrm>
          <a:prstGeom prst="rect">
            <a:avLst/>
          </a:prstGeom>
          <a:noFill/>
          <a:ln w="19050">
            <a:solidFill>
              <a:srgbClr val="01BE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latin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126704F-3E0C-B8D2-94CB-50F71BDE9D78}"/>
              </a:ext>
            </a:extLst>
          </p:cNvPr>
          <p:cNvSpPr txBox="1"/>
          <p:nvPr/>
        </p:nvSpPr>
        <p:spPr>
          <a:xfrm>
            <a:off x="1119739" y="5694834"/>
            <a:ext cx="2751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>
                <a:latin typeface="Arial" panose="020B0604020202020204" pitchFamily="34" charset="0"/>
              </a:rPr>
              <a:t>= virtual machine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651EFEB-2C38-1723-BC1B-7202B3E957CA}"/>
              </a:ext>
            </a:extLst>
          </p:cNvPr>
          <p:cNvCxnSpPr>
            <a:cxnSpLocks/>
          </p:cNvCxnSpPr>
          <p:nvPr/>
        </p:nvCxnSpPr>
        <p:spPr>
          <a:xfrm>
            <a:off x="10214187" y="3325571"/>
            <a:ext cx="0" cy="1063549"/>
          </a:xfrm>
          <a:prstGeom prst="straightConnector1">
            <a:avLst/>
          </a:prstGeom>
          <a:ln w="19050">
            <a:solidFill>
              <a:schemeClr val="accent2"/>
            </a:solidFill>
            <a:prstDash val="dash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0FE7C43-E3DC-D521-9D7D-2AB4D55C3753}"/>
              </a:ext>
            </a:extLst>
          </p:cNvPr>
          <p:cNvCxnSpPr>
            <a:cxnSpLocks/>
          </p:cNvCxnSpPr>
          <p:nvPr/>
        </p:nvCxnSpPr>
        <p:spPr>
          <a:xfrm>
            <a:off x="8132800" y="3325571"/>
            <a:ext cx="0" cy="1063549"/>
          </a:xfrm>
          <a:prstGeom prst="straightConnector1">
            <a:avLst/>
          </a:prstGeom>
          <a:ln w="19050">
            <a:solidFill>
              <a:schemeClr val="accent2"/>
            </a:solidFill>
            <a:prstDash val="dash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EB7514FB-D785-39EF-F904-62EFCBA489F5}"/>
              </a:ext>
            </a:extLst>
          </p:cNvPr>
          <p:cNvSpPr/>
          <p:nvPr/>
        </p:nvSpPr>
        <p:spPr>
          <a:xfrm>
            <a:off x="7211551" y="4550272"/>
            <a:ext cx="1816709" cy="6655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Arial" panose="020B0604020202020204" pitchFamily="34" charset="0"/>
              </a:rPr>
              <a:t>Driver </a:t>
            </a:r>
            <a:br>
              <a:rPr lang="en-US">
                <a:latin typeface="Arial" panose="020B0604020202020204" pitchFamily="34" charset="0"/>
              </a:rPr>
            </a:br>
            <a:r>
              <a:rPr lang="en-US">
                <a:latin typeface="Arial" panose="020B0604020202020204" pitchFamily="34" charset="0"/>
              </a:rPr>
              <a:t>support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CCB1022-E0E5-5580-D563-AFA368C361AA}"/>
              </a:ext>
            </a:extLst>
          </p:cNvPr>
          <p:cNvSpPr/>
          <p:nvPr/>
        </p:nvSpPr>
        <p:spPr>
          <a:xfrm>
            <a:off x="9378648" y="4550272"/>
            <a:ext cx="1676448" cy="6655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Arial" panose="020B0604020202020204" pitchFamily="34" charset="0"/>
              </a:rPr>
              <a:t>Sharing support</a:t>
            </a:r>
          </a:p>
        </p:txBody>
      </p:sp>
    </p:spTree>
    <p:extLst>
      <p:ext uri="{BB962C8B-B14F-4D97-AF65-F5344CB8AC3E}">
        <p14:creationId xmlns:p14="http://schemas.microsoft.com/office/powerpoint/2010/main" val="4019511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34">
            <a:extLst>
              <a:ext uri="{FF2B5EF4-FFF2-40B4-BE49-F238E27FC236}">
                <a16:creationId xmlns:a16="http://schemas.microsoft.com/office/drawing/2014/main" id="{6054B65B-AC58-43AA-F45B-C8A052728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QNX</a:t>
            </a:r>
            <a:r>
              <a:rPr lang="en-CA" baseline="30000"/>
              <a:t>®</a:t>
            </a:r>
            <a:r>
              <a:rPr lang="en-CA"/>
              <a:t> Hypervisor Microkernel Design</a:t>
            </a:r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6183B87-50D3-F564-E15A-017CF567E67E}"/>
              </a:ext>
            </a:extLst>
          </p:cNvPr>
          <p:cNvSpPr txBox="1"/>
          <p:nvPr/>
        </p:nvSpPr>
        <p:spPr>
          <a:xfrm>
            <a:off x="395799" y="5878147"/>
            <a:ext cx="36032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vcpu</a:t>
            </a:r>
            <a:r>
              <a:rPr kumimoji="0" lang="en-CA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= virtual CPU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1B16156-72FD-CF9B-BC68-6DE2CFFB728B}"/>
              </a:ext>
            </a:extLst>
          </p:cNvPr>
          <p:cNvSpPr/>
          <p:nvPr/>
        </p:nvSpPr>
        <p:spPr>
          <a:xfrm>
            <a:off x="4672739" y="1801368"/>
            <a:ext cx="6674965" cy="39227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87EB366-80C2-66E4-9859-91140162BC6C}"/>
              </a:ext>
            </a:extLst>
          </p:cNvPr>
          <p:cNvSpPr txBox="1"/>
          <p:nvPr/>
        </p:nvSpPr>
        <p:spPr>
          <a:xfrm>
            <a:off x="9295497" y="1883051"/>
            <a:ext cx="19504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defRPr>
            </a:lvl1pPr>
          </a:lstStyle>
          <a:p>
            <a:pPr algn="r"/>
            <a:r>
              <a:rPr lang="en-US" sz="1400"/>
              <a:t>Hypervisor host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CFA152A-7354-358A-89B9-8380F43D0E0F}"/>
              </a:ext>
            </a:extLst>
          </p:cNvPr>
          <p:cNvSpPr txBox="1"/>
          <p:nvPr/>
        </p:nvSpPr>
        <p:spPr>
          <a:xfrm>
            <a:off x="4797965" y="1883051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System RAM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357ECEC-28F2-C5BE-7516-00684F8BF7C9}"/>
              </a:ext>
            </a:extLst>
          </p:cNvPr>
          <p:cNvSpPr/>
          <p:nvPr/>
        </p:nvSpPr>
        <p:spPr>
          <a:xfrm>
            <a:off x="8302752" y="2386584"/>
            <a:ext cx="2768137" cy="129844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0EA6A2C-FF49-7C81-C768-88F2CD886A77}"/>
              </a:ext>
            </a:extLst>
          </p:cNvPr>
          <p:cNvSpPr txBox="1"/>
          <p:nvPr/>
        </p:nvSpPr>
        <p:spPr>
          <a:xfrm>
            <a:off x="8185077" y="4458253"/>
            <a:ext cx="1046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Private secure interface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4FDD798-15E8-840E-56C4-6590CC96EEF5}"/>
              </a:ext>
            </a:extLst>
          </p:cNvPr>
          <p:cNvSpPr txBox="1"/>
          <p:nvPr/>
        </p:nvSpPr>
        <p:spPr>
          <a:xfrm>
            <a:off x="4796492" y="4433534"/>
            <a:ext cx="21092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QNX Hypervisor microkernel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BC34BDD-EEB6-817A-F758-997AFC445054}"/>
              </a:ext>
            </a:extLst>
          </p:cNvPr>
          <p:cNvSpPr/>
          <p:nvPr/>
        </p:nvSpPr>
        <p:spPr>
          <a:xfrm>
            <a:off x="5130354" y="3154680"/>
            <a:ext cx="1211451" cy="528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+mn-ea"/>
                <a:cs typeface="+mn-cs"/>
              </a:rPr>
              <a:t>User </a:t>
            </a:r>
            <a:br>
              <a:rPr kumimoji="0" lang="en-CA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CA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+mn-ea"/>
                <a:cs typeface="+mn-cs"/>
              </a:rPr>
              <a:t>Process A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highlight>
                <a:srgbClr val="FFFF00"/>
              </a:highligh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FDD47F0-4857-06CA-3863-C23F96ACBB85}"/>
              </a:ext>
            </a:extLst>
          </p:cNvPr>
          <p:cNvSpPr/>
          <p:nvPr/>
        </p:nvSpPr>
        <p:spPr>
          <a:xfrm>
            <a:off x="5130354" y="3739896"/>
            <a:ext cx="1167966" cy="5339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+mn-ea"/>
                <a:cs typeface="+mn-cs"/>
              </a:rPr>
              <a:t>Driver Process B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highlight>
                <a:srgbClr val="FFFF00"/>
              </a:highligh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FE35433-EF82-08B5-A74E-E822FDF6F2C2}"/>
              </a:ext>
            </a:extLst>
          </p:cNvPr>
          <p:cNvSpPr txBox="1"/>
          <p:nvPr/>
        </p:nvSpPr>
        <p:spPr>
          <a:xfrm>
            <a:off x="8214857" y="3726951"/>
            <a:ext cx="11913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Create/destroy</a:t>
            </a: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3F7FC32-086D-EDC2-D43A-7680F4A93B2F}"/>
              </a:ext>
            </a:extLst>
          </p:cNvPr>
          <p:cNvSpPr txBox="1"/>
          <p:nvPr/>
        </p:nvSpPr>
        <p:spPr>
          <a:xfrm>
            <a:off x="9782518" y="3726951"/>
            <a:ext cx="13949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Command/control</a:t>
            </a: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Rounded Rectangle 8">
            <a:extLst>
              <a:ext uri="{FF2B5EF4-FFF2-40B4-BE49-F238E27FC236}">
                <a16:creationId xmlns:a16="http://schemas.microsoft.com/office/drawing/2014/main" id="{DADBD03A-723B-6849-F510-49B34714F56B}"/>
              </a:ext>
            </a:extLst>
          </p:cNvPr>
          <p:cNvSpPr/>
          <p:nvPr/>
        </p:nvSpPr>
        <p:spPr>
          <a:xfrm>
            <a:off x="4900719" y="4727194"/>
            <a:ext cx="3465576" cy="777494"/>
          </a:xfrm>
          <a:prstGeom prst="roundRect">
            <a:avLst>
              <a:gd name="adj" fmla="val 0"/>
            </a:avLst>
          </a:prstGeom>
          <a:noFill/>
          <a:ln w="19050">
            <a:solidFill>
              <a:srgbClr val="01BE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C2204FF8-2A92-5BB8-DC8E-7965B1D891B8}"/>
              </a:ext>
            </a:extLst>
          </p:cNvPr>
          <p:cNvSpPr txBox="1">
            <a:spLocks/>
          </p:cNvSpPr>
          <p:nvPr/>
        </p:nvSpPr>
        <p:spPr>
          <a:xfrm rot="10800000" flipV="1">
            <a:off x="11524693" y="6366598"/>
            <a:ext cx="263853" cy="26161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100" b="0" i="0" kern="12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CA" smtClean="0"/>
              <a:pPr/>
              <a:t>7</a:t>
            </a:fld>
            <a:endParaRPr lang="en-CA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149E28D-5377-9D6C-4E47-1DA0A96C0F7E}"/>
              </a:ext>
            </a:extLst>
          </p:cNvPr>
          <p:cNvSpPr txBox="1"/>
          <p:nvPr/>
        </p:nvSpPr>
        <p:spPr>
          <a:xfrm>
            <a:off x="8285709" y="2459736"/>
            <a:ext cx="28608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Guest OS running in</a:t>
            </a:r>
            <a:br>
              <a:rPr kumimoji="0" lang="en-US" sz="120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</a:br>
            <a:r>
              <a:rPr lang="en-US" sz="1200" kern="0">
                <a:solidFill>
                  <a:schemeClr val="bg1"/>
                </a:solidFill>
                <a:latin typeface="Arial"/>
                <a:cs typeface="Arial" panose="020B0604020202020204" pitchFamily="34" charset="0"/>
              </a:rPr>
              <a:t>a</a:t>
            </a:r>
            <a:r>
              <a:rPr kumimoji="0" lang="en-US" sz="120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virtual machine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CF5F9EF-19A9-AD6B-CF80-185485A7A7E5}"/>
              </a:ext>
            </a:extLst>
          </p:cNvPr>
          <p:cNvSpPr txBox="1"/>
          <p:nvPr/>
        </p:nvSpPr>
        <p:spPr>
          <a:xfrm>
            <a:off x="8363068" y="2940325"/>
            <a:ext cx="8815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vcpu0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BB19912-32DF-4B83-3896-F75CECF10486}"/>
              </a:ext>
            </a:extLst>
          </p:cNvPr>
          <p:cNvSpPr txBox="1"/>
          <p:nvPr/>
        </p:nvSpPr>
        <p:spPr>
          <a:xfrm>
            <a:off x="8363068" y="3238115"/>
            <a:ext cx="8540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vcpu1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2FF3491D-B87E-2785-86FC-0B14E3F15C06}"/>
              </a:ext>
            </a:extLst>
          </p:cNvPr>
          <p:cNvSpPr/>
          <p:nvPr/>
        </p:nvSpPr>
        <p:spPr>
          <a:xfrm>
            <a:off x="7525512" y="3099816"/>
            <a:ext cx="768096" cy="1728216"/>
          </a:xfrm>
          <a:custGeom>
            <a:avLst/>
            <a:gdLst>
              <a:gd name="connsiteX0" fmla="*/ 0 w 932688"/>
              <a:gd name="connsiteY0" fmla="*/ 1728216 h 1728216"/>
              <a:gd name="connsiteX1" fmla="*/ 0 w 932688"/>
              <a:gd name="connsiteY1" fmla="*/ 0 h 1728216"/>
              <a:gd name="connsiteX2" fmla="*/ 932688 w 932688"/>
              <a:gd name="connsiteY2" fmla="*/ 0 h 1728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32688" h="1728216">
                <a:moveTo>
                  <a:pt x="0" y="1728216"/>
                </a:moveTo>
                <a:lnTo>
                  <a:pt x="0" y="0"/>
                </a:lnTo>
                <a:lnTo>
                  <a:pt x="932688" y="0"/>
                </a:lnTo>
              </a:path>
            </a:pathLst>
          </a:custGeom>
          <a:noFill/>
          <a:ln w="19050">
            <a:solidFill>
              <a:schemeClr val="accent3"/>
            </a:solidFill>
            <a:prstDash val="sysDash"/>
            <a:headEnd type="none" w="med" len="med"/>
            <a:tailEnd type="arrow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568EC81B-209F-AD16-9B24-E2495532B535}"/>
              </a:ext>
            </a:extLst>
          </p:cNvPr>
          <p:cNvSpPr/>
          <p:nvPr/>
        </p:nvSpPr>
        <p:spPr>
          <a:xfrm>
            <a:off x="7680960" y="3394712"/>
            <a:ext cx="612648" cy="1728216"/>
          </a:xfrm>
          <a:custGeom>
            <a:avLst/>
            <a:gdLst>
              <a:gd name="connsiteX0" fmla="*/ 0 w 932688"/>
              <a:gd name="connsiteY0" fmla="*/ 1728216 h 1728216"/>
              <a:gd name="connsiteX1" fmla="*/ 0 w 932688"/>
              <a:gd name="connsiteY1" fmla="*/ 0 h 1728216"/>
              <a:gd name="connsiteX2" fmla="*/ 932688 w 932688"/>
              <a:gd name="connsiteY2" fmla="*/ 0 h 1728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32688" h="1728216">
                <a:moveTo>
                  <a:pt x="0" y="1728216"/>
                </a:moveTo>
                <a:lnTo>
                  <a:pt x="0" y="0"/>
                </a:lnTo>
                <a:lnTo>
                  <a:pt x="932688" y="0"/>
                </a:lnTo>
              </a:path>
            </a:pathLst>
          </a:custGeom>
          <a:noFill/>
          <a:ln w="19050">
            <a:solidFill>
              <a:schemeClr val="accent3"/>
            </a:solidFill>
            <a:prstDash val="sysDash"/>
            <a:headEnd type="none" w="med" len="med"/>
            <a:tailEnd type="arrow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DADBBCC-16F2-14E4-B8CE-0B1CFFE47D95}"/>
              </a:ext>
            </a:extLst>
          </p:cNvPr>
          <p:cNvSpPr/>
          <p:nvPr/>
        </p:nvSpPr>
        <p:spPr>
          <a:xfrm>
            <a:off x="5005298" y="4831407"/>
            <a:ext cx="498925" cy="57540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100" tIns="38100" rIns="38100" bIns="381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IPC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73B02084-C44D-0816-6CD4-49A7BD0E92E9}"/>
              </a:ext>
            </a:extLst>
          </p:cNvPr>
          <p:cNvSpPr/>
          <p:nvPr/>
        </p:nvSpPr>
        <p:spPr>
          <a:xfrm>
            <a:off x="5557233" y="4831407"/>
            <a:ext cx="845668" cy="57540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100" tIns="38100" rIns="38100" bIns="381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Scheduling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88364EB7-04A8-758F-C020-D6D4DC482A84}"/>
              </a:ext>
            </a:extLst>
          </p:cNvPr>
          <p:cNvSpPr/>
          <p:nvPr/>
        </p:nvSpPr>
        <p:spPr>
          <a:xfrm>
            <a:off x="6448620" y="4831407"/>
            <a:ext cx="739940" cy="57540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100" tIns="38100" rIns="38100" bIns="381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Memory allocation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E7F6A03A-B6AF-B1D1-CB03-C4D0377EC58A}"/>
              </a:ext>
            </a:extLst>
          </p:cNvPr>
          <p:cNvSpPr/>
          <p:nvPr/>
        </p:nvSpPr>
        <p:spPr>
          <a:xfrm>
            <a:off x="8769096" y="4014216"/>
            <a:ext cx="667512" cy="1005840"/>
          </a:xfrm>
          <a:custGeom>
            <a:avLst/>
            <a:gdLst>
              <a:gd name="connsiteX0" fmla="*/ 0 w 667512"/>
              <a:gd name="connsiteY0" fmla="*/ 0 h 1005840"/>
              <a:gd name="connsiteX1" fmla="*/ 0 w 667512"/>
              <a:gd name="connsiteY1" fmla="*/ 301752 h 1005840"/>
              <a:gd name="connsiteX2" fmla="*/ 667512 w 667512"/>
              <a:gd name="connsiteY2" fmla="*/ 301752 h 1005840"/>
              <a:gd name="connsiteX3" fmla="*/ 667512 w 667512"/>
              <a:gd name="connsiteY3" fmla="*/ 1005840 h 100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7512" h="1005840">
                <a:moveTo>
                  <a:pt x="0" y="0"/>
                </a:moveTo>
                <a:lnTo>
                  <a:pt x="0" y="301752"/>
                </a:lnTo>
                <a:lnTo>
                  <a:pt x="667512" y="301752"/>
                </a:lnTo>
                <a:lnTo>
                  <a:pt x="667512" y="1005840"/>
                </a:lnTo>
              </a:path>
            </a:pathLst>
          </a:cu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95ABE239-2FF9-A4D3-74F5-5B202EEBD082}"/>
              </a:ext>
            </a:extLst>
          </p:cNvPr>
          <p:cNvSpPr/>
          <p:nvPr/>
        </p:nvSpPr>
        <p:spPr>
          <a:xfrm flipH="1">
            <a:off x="9674680" y="4014216"/>
            <a:ext cx="667512" cy="1005840"/>
          </a:xfrm>
          <a:custGeom>
            <a:avLst/>
            <a:gdLst>
              <a:gd name="connsiteX0" fmla="*/ 0 w 667512"/>
              <a:gd name="connsiteY0" fmla="*/ 0 h 1005840"/>
              <a:gd name="connsiteX1" fmla="*/ 0 w 667512"/>
              <a:gd name="connsiteY1" fmla="*/ 301752 h 1005840"/>
              <a:gd name="connsiteX2" fmla="*/ 667512 w 667512"/>
              <a:gd name="connsiteY2" fmla="*/ 301752 h 1005840"/>
              <a:gd name="connsiteX3" fmla="*/ 667512 w 667512"/>
              <a:gd name="connsiteY3" fmla="*/ 1005840 h 100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7512" h="1005840">
                <a:moveTo>
                  <a:pt x="0" y="0"/>
                </a:moveTo>
                <a:lnTo>
                  <a:pt x="0" y="301752"/>
                </a:lnTo>
                <a:lnTo>
                  <a:pt x="667512" y="301752"/>
                </a:lnTo>
                <a:lnTo>
                  <a:pt x="667512" y="1005840"/>
                </a:lnTo>
              </a:path>
            </a:pathLst>
          </a:cu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8327520-084F-A4FA-30F3-03EAAF0BE1C1}"/>
              </a:ext>
            </a:extLst>
          </p:cNvPr>
          <p:cNvSpPr/>
          <p:nvPr/>
        </p:nvSpPr>
        <p:spPr>
          <a:xfrm>
            <a:off x="9064653" y="4952209"/>
            <a:ext cx="955777" cy="3281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200">
                <a:solidFill>
                  <a:schemeClr val="bg1"/>
                </a:solidFill>
                <a:highlight>
                  <a:srgbClr val="FFFF00"/>
                </a:highlight>
                <a:latin typeface="Arial"/>
              </a:rPr>
              <a:t>QVM</a:t>
            </a:r>
            <a:endParaRPr lang="en-US" sz="1200">
              <a:solidFill>
                <a:schemeClr val="bg1"/>
              </a:solidFill>
              <a:highlight>
                <a:srgbClr val="FFFF00"/>
              </a:highlight>
              <a:latin typeface="Arial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A63356D-FD9B-3267-7DA1-64B193E61B85}"/>
              </a:ext>
            </a:extLst>
          </p:cNvPr>
          <p:cNvCxnSpPr>
            <a:cxnSpLocks/>
          </p:cNvCxnSpPr>
          <p:nvPr/>
        </p:nvCxnSpPr>
        <p:spPr>
          <a:xfrm flipH="1">
            <a:off x="8184232" y="5138928"/>
            <a:ext cx="968912" cy="0"/>
          </a:xfrm>
          <a:prstGeom prst="line">
            <a:avLst/>
          </a:prstGeom>
          <a:ln w="19050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B37540A4-C1A8-0727-74BB-338CC1A4F45E}"/>
              </a:ext>
            </a:extLst>
          </p:cNvPr>
          <p:cNvSpPr/>
          <p:nvPr/>
        </p:nvSpPr>
        <p:spPr>
          <a:xfrm>
            <a:off x="7243424" y="4831408"/>
            <a:ext cx="1022287" cy="575409"/>
          </a:xfrm>
          <a:prstGeom prst="rect">
            <a:avLst/>
          </a:prstGeom>
          <a:solidFill>
            <a:schemeClr val="accent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100" tIns="38100" rIns="38100" bIns="381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5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Virtualization</a:t>
            </a:r>
            <a:r>
              <a:rPr kumimoji="0" lang="en-CA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CA" sz="105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extensions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EEE6AE-2EB8-1D8A-4955-74279F1613C1}"/>
              </a:ext>
            </a:extLst>
          </p:cNvPr>
          <p:cNvSpPr txBox="1"/>
          <p:nvPr/>
        </p:nvSpPr>
        <p:spPr>
          <a:xfrm>
            <a:off x="778790" y="1789551"/>
            <a:ext cx="3521990" cy="20856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400" b="1" i="0">
                <a:ln>
                  <a:noFill/>
                </a:ln>
                <a:solidFill>
                  <a:srgbClr val="0103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‘QVM’ VIRTUAL MACHINE MANAGER</a:t>
            </a:r>
          </a:p>
          <a:p>
            <a:pPr marL="222250" marR="0" lvl="0" indent="-22225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US" sz="1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Separate from the microkernel </a:t>
            </a:r>
          </a:p>
          <a:p>
            <a:pPr marL="222250" marR="0" lvl="0" indent="-22225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US" sz="1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Competes with other host processes for CPU time and resources based </a:t>
            </a:r>
            <a:br>
              <a:rPr lang="en-US" sz="1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priority </a:t>
            </a:r>
          </a:p>
          <a:p>
            <a:pPr marL="222250" marR="0" lvl="0" indent="-22225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US" sz="1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be given dedicated cores or share </a:t>
            </a:r>
          </a:p>
          <a:p>
            <a:pPr marL="222250" marR="0" lvl="0" indent="-22225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US" sz="1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Safety certified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4A327AC-642A-6787-6865-31608C59B90F}"/>
              </a:ext>
            </a:extLst>
          </p:cNvPr>
          <p:cNvSpPr txBox="1"/>
          <p:nvPr/>
        </p:nvSpPr>
        <p:spPr>
          <a:xfrm>
            <a:off x="774915" y="4086733"/>
            <a:ext cx="3370881" cy="1444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2250" indent="-222250">
              <a:lnSpc>
                <a:spcPts val="19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/>
            </a:pP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One QVM per guest</a:t>
            </a:r>
          </a:p>
          <a:p>
            <a:pPr marL="222250" indent="-222250">
              <a:lnSpc>
                <a:spcPts val="19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/>
            </a:pP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A QVM may be destroyed and restarted without rebooting</a:t>
            </a:r>
          </a:p>
          <a:p>
            <a:pPr marL="222250" indent="-222250">
              <a:lnSpc>
                <a:spcPts val="19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/>
            </a:pP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If QVM dies, the rest of the system continues operating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8FD8E01-53C5-9840-ECA1-02697B180E58}"/>
              </a:ext>
            </a:extLst>
          </p:cNvPr>
          <p:cNvCxnSpPr>
            <a:cxnSpLocks/>
          </p:cNvCxnSpPr>
          <p:nvPr/>
        </p:nvCxnSpPr>
        <p:spPr>
          <a:xfrm>
            <a:off x="860156" y="3975315"/>
            <a:ext cx="3239146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9168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DA2AF00-B1F2-5814-7184-4D9D3766DA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947" b="188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BDAC9FC-B9FB-F234-F1EA-C59FE553BD1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3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Android Logo PNG Vector (SVG) Free Download">
            <a:extLst>
              <a:ext uri="{FF2B5EF4-FFF2-40B4-BE49-F238E27FC236}">
                <a16:creationId xmlns:a16="http://schemas.microsoft.com/office/drawing/2014/main" id="{DCD32C07-D589-C8FC-21EA-0F906BA99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238" y="2308860"/>
            <a:ext cx="977961" cy="1146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">
            <a:extLst>
              <a:ext uri="{FF2B5EF4-FFF2-40B4-BE49-F238E27FC236}">
                <a16:creationId xmlns:a16="http://schemas.microsoft.com/office/drawing/2014/main" id="{E75BEC2F-0359-F86B-2329-E926E816B1B4}"/>
              </a:ext>
            </a:extLst>
          </p:cNvPr>
          <p:cNvSpPr txBox="1">
            <a:spLocks/>
          </p:cNvSpPr>
          <p:nvPr/>
        </p:nvSpPr>
        <p:spPr>
          <a:xfrm rot="10800000" flipV="1">
            <a:off x="11524693" y="6366598"/>
            <a:ext cx="263853" cy="26161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100" b="0" i="0" kern="12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CA" smtClean="0"/>
              <a:pPr/>
              <a:t>8</a:t>
            </a:fld>
            <a:endParaRPr lang="en-CA"/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1A18AF97-E673-11B9-5908-18CB193C7409}"/>
              </a:ext>
            </a:extLst>
          </p:cNvPr>
          <p:cNvSpPr txBox="1"/>
          <p:nvPr/>
        </p:nvSpPr>
        <p:spPr>
          <a:xfrm>
            <a:off x="2071332" y="6400871"/>
            <a:ext cx="2651761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>
            <a:spAutoFit/>
          </a:bodyPr>
          <a:lstStyle>
            <a:lvl1pPr algn="r">
              <a:defRPr sz="700">
                <a:solidFill>
                  <a:srgbClr val="FFFFFF"/>
                </a:solidFill>
              </a:defRPr>
            </a:lvl1pPr>
          </a:lstStyle>
          <a:p>
            <a:pPr algn="l"/>
            <a:r>
              <a:rPr sz="800" b="0" i="0">
                <a:latin typeface="Arial" panose="020B0604020202020204" pitchFamily="34" charset="0"/>
                <a:cs typeface="Arial" panose="020B0604020202020204" pitchFamily="34" charset="0"/>
              </a:rPr>
              <a:t>© 202</a:t>
            </a:r>
            <a:r>
              <a:rPr lang="en-CA" sz="800" b="0" i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sz="800" b="0" i="0">
                <a:latin typeface="Arial" panose="020B0604020202020204" pitchFamily="34" charset="0"/>
                <a:cs typeface="Arial" panose="020B0604020202020204" pitchFamily="34" charset="0"/>
              </a:rPr>
              <a:t> BlackBerry </a:t>
            </a:r>
            <a:r>
              <a:rPr lang="en-CA" sz="800">
                <a:latin typeface="Arial" panose="020B0604020202020204" pitchFamily="34" charset="0"/>
                <a:cs typeface="Arial" panose="020B0604020202020204" pitchFamily="34" charset="0"/>
              </a:rPr>
              <a:t>Limited</a:t>
            </a:r>
            <a:r>
              <a:rPr sz="800" b="0" i="0">
                <a:latin typeface="Arial" panose="020B0604020202020204" pitchFamily="34" charset="0"/>
                <a:cs typeface="Arial" panose="020B0604020202020204" pitchFamily="34" charset="0"/>
              </a:rPr>
              <a:t>. All Rights Reserved.</a:t>
            </a:r>
          </a:p>
        </p:txBody>
      </p:sp>
      <p:pic>
        <p:nvPicPr>
          <p:cNvPr id="9" name="Picture 10" descr="Picture 10">
            <a:extLst>
              <a:ext uri="{FF2B5EF4-FFF2-40B4-BE49-F238E27FC236}">
                <a16:creationId xmlns:a16="http://schemas.microsoft.com/office/drawing/2014/main" id="{C6449BF3-8D74-E91F-6A27-A1D74A1B053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753" y="6398679"/>
            <a:ext cx="1447867" cy="174864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115299F-1CAA-78D7-0336-C5BBB12C747B}"/>
              </a:ext>
            </a:extLst>
          </p:cNvPr>
          <p:cNvCxnSpPr>
            <a:cxnSpLocks/>
          </p:cNvCxnSpPr>
          <p:nvPr/>
        </p:nvCxnSpPr>
        <p:spPr>
          <a:xfrm>
            <a:off x="913541" y="2081048"/>
            <a:ext cx="0" cy="1738199"/>
          </a:xfrm>
          <a:prstGeom prst="line">
            <a:avLst/>
          </a:prstGeom>
          <a:ln w="25400">
            <a:gradFill>
              <a:gsLst>
                <a:gs pos="0">
                  <a:srgbClr val="01BEFF"/>
                </a:gs>
                <a:gs pos="100000">
                  <a:srgbClr val="1371DC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DA2D859-F5A8-8891-1941-47A093E1BCA0}"/>
              </a:ext>
            </a:extLst>
          </p:cNvPr>
          <p:cNvSpPr txBox="1"/>
          <p:nvPr/>
        </p:nvSpPr>
        <p:spPr>
          <a:xfrm>
            <a:off x="1386506" y="2081048"/>
            <a:ext cx="6385893" cy="1862048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>
              <a:lnSpc>
                <a:spcPts val="4600"/>
              </a:lnSpc>
            </a:pP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Virtualization of Android</a:t>
            </a:r>
          </a:p>
        </p:txBody>
      </p:sp>
    </p:spTree>
    <p:extLst>
      <p:ext uri="{BB962C8B-B14F-4D97-AF65-F5344CB8AC3E}">
        <p14:creationId xmlns:p14="http://schemas.microsoft.com/office/powerpoint/2010/main" val="4213261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BB0234B-F350-8EB8-B4CD-065F1B72D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Relaxation Break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B35CEA-B4F8-A1BB-70AA-C47DA4AEE3E8}"/>
              </a:ext>
            </a:extLst>
          </p:cNvPr>
          <p:cNvSpPr txBox="1"/>
          <p:nvPr/>
        </p:nvSpPr>
        <p:spPr>
          <a:xfrm>
            <a:off x="735026" y="5942352"/>
            <a:ext cx="641024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05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https://youtu.be/ULxMbnfbKUw</a:t>
            </a:r>
            <a:r>
              <a:rPr lang="en-CA" sz="105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used with permission</a:t>
            </a:r>
          </a:p>
        </p:txBody>
      </p:sp>
      <p:pic>
        <p:nvPicPr>
          <p:cNvPr id="13" name="Canada Warbler-ULxMbnfbKUw">
            <a:hlinkClick r:id="" action="ppaction://media"/>
            <a:extLst>
              <a:ext uri="{FF2B5EF4-FFF2-40B4-BE49-F238E27FC236}">
                <a16:creationId xmlns:a16="http://schemas.microsoft.com/office/drawing/2014/main" id="{49B3847E-8588-C7CC-ED1E-3770348F3F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0829" y="1547878"/>
            <a:ext cx="7736729" cy="43490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BCF0B64-C9E9-97DD-B598-0534B213F6E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" b="12501"/>
          <a:stretch/>
        </p:blipFill>
        <p:spPr>
          <a:xfrm>
            <a:off x="8946849" y="2947205"/>
            <a:ext cx="2665222" cy="2942152"/>
          </a:xfrm>
          <a:prstGeom prst="rect">
            <a:avLst/>
          </a:prstGeom>
        </p:spPr>
      </p:pic>
      <p:sp>
        <p:nvSpPr>
          <p:cNvPr id="2" name="Slide Number">
            <a:extLst>
              <a:ext uri="{FF2B5EF4-FFF2-40B4-BE49-F238E27FC236}">
                <a16:creationId xmlns:a16="http://schemas.microsoft.com/office/drawing/2014/main" id="{89DC62F6-DC48-2193-358B-DB4A4AAF2B3B}"/>
              </a:ext>
            </a:extLst>
          </p:cNvPr>
          <p:cNvSpPr txBox="1">
            <a:spLocks/>
          </p:cNvSpPr>
          <p:nvPr/>
        </p:nvSpPr>
        <p:spPr>
          <a:xfrm rot="10800000" flipV="1">
            <a:off x="11524693" y="6366598"/>
            <a:ext cx="263853" cy="26161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100" b="0" i="0" kern="12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CA" smtClean="0"/>
              <a:pPr/>
              <a:t>9</a:t>
            </a:fld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BCC555-2F3E-511B-33C6-E92990D951AE}"/>
              </a:ext>
            </a:extLst>
          </p:cNvPr>
          <p:cNvSpPr txBox="1"/>
          <p:nvPr/>
        </p:nvSpPr>
        <p:spPr>
          <a:xfrm>
            <a:off x="9101380" y="1454179"/>
            <a:ext cx="2421610" cy="12777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b="1" i="0">
                <a:ln>
                  <a:noFill/>
                </a:ln>
                <a:solidFill>
                  <a:srgbClr val="0103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CANADA WARBLER</a:t>
            </a:r>
          </a:p>
          <a:p>
            <a:pPr marL="184150" indent="-184150">
              <a:lnSpc>
                <a:spcPts val="19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Small, like a microkernel! </a:t>
            </a:r>
          </a:p>
          <a:p>
            <a:pPr marL="184150" indent="-184150">
              <a:lnSpc>
                <a:spcPts val="19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10 grams, 8 cm tall </a:t>
            </a:r>
          </a:p>
          <a:p>
            <a:pPr marL="184150" indent="-184150">
              <a:lnSpc>
                <a:spcPts val="19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Migrates over 5000 km</a:t>
            </a:r>
          </a:p>
        </p:txBody>
      </p:sp>
    </p:spTree>
    <p:extLst>
      <p:ext uri="{BB962C8B-B14F-4D97-AF65-F5344CB8AC3E}">
        <p14:creationId xmlns:p14="http://schemas.microsoft.com/office/powerpoint/2010/main" val="2490469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49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Blackberry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270C4"/>
      </a:accent1>
      <a:accent2>
        <a:srgbClr val="00359C"/>
      </a:accent2>
      <a:accent3>
        <a:srgbClr val="00023D"/>
      </a:accent3>
      <a:accent4>
        <a:srgbClr val="00359C"/>
      </a:accent4>
      <a:accent5>
        <a:srgbClr val="DA2028"/>
      </a:accent5>
      <a:accent6>
        <a:srgbClr val="009C56"/>
      </a:accent6>
      <a:hlink>
        <a:srgbClr val="F38C2B"/>
      </a:hlink>
      <a:folHlink>
        <a:srgbClr val="01BE9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466FEE7D715904D8FAF22B74325E2E9" ma:contentTypeVersion="21" ma:contentTypeDescription="Create a new document." ma:contentTypeScope="" ma:versionID="387ea50701b14c05a34519ec9eb36066">
  <xsd:schema xmlns:xsd="http://www.w3.org/2001/XMLSchema" xmlns:xs="http://www.w3.org/2001/XMLSchema" xmlns:p="http://schemas.microsoft.com/office/2006/metadata/properties" xmlns:ns2="be4ffd10-862b-4370-816b-5a00132f2d18" xmlns:ns3="cdedefcb-0a45-43d3-b276-3993fe89e6a0" targetNamespace="http://schemas.microsoft.com/office/2006/metadata/properties" ma:root="true" ma:fieldsID="80cb588746569d3dc7b0e85aacefdc69" ns2:_="" ns3:_="">
    <xsd:import namespace="be4ffd10-862b-4370-816b-5a00132f2d18"/>
    <xsd:import namespace="cdedefcb-0a45-43d3-b276-3993fe89e6a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3:SharedWithUsers" minOccurs="0"/>
                <xsd:element ref="ns2:MediaServiceOCR" minOccurs="0"/>
                <xsd:element ref="ns3:SharedWithDetail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Description0" minOccurs="0"/>
                <xsd:element ref="ns2:MediaServiceAutoKeyPoints" minOccurs="0"/>
                <xsd:element ref="ns2:MediaServiceKeyPoints" minOccurs="0"/>
                <xsd:element ref="ns2:Version_x0020_number"/>
                <xsd:element ref="ns2:Date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4ffd10-862b-4370-816b-5a00132f2d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Description0" ma:index="18" nillable="true" ma:displayName="Description" ma:internalName="Description0">
      <xsd:simpleType>
        <xsd:restriction base="dms:Note">
          <xsd:maxLength value="255"/>
        </xsd:restriction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Version_x0020_number" ma:index="21" ma:displayName="Version number" ma:default="1" ma:description="Version number of document" ma:internalName="Version_x0020_number">
      <xsd:simpleType>
        <xsd:restriction base="dms:Text">
          <xsd:maxLength value="255"/>
        </xsd:restriction>
      </xsd:simpleType>
    </xsd:element>
    <xsd:element name="Date" ma:index="22" nillable="true" ma:displayName="Date" ma:format="DateOnly" ma:internalName="Date">
      <xsd:simpleType>
        <xsd:restriction base="dms:DateTime"/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befbd4aa-c6d2-4b2d-b985-fe2a529cec1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edefcb-0a45-43d3-b276-3993fe89e6a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ce556d8b-50cf-4186-b39f-4110a08fd307}" ma:internalName="TaxCatchAll" ma:showField="CatchAllData" ma:web="cdedefcb-0a45-43d3-b276-3993fe89e6a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ersion_x0020_number xmlns="be4ffd10-862b-4370-816b-5a00132f2d18">1</Version_x0020_number>
    <TaxCatchAll xmlns="cdedefcb-0a45-43d3-b276-3993fe89e6a0" xsi:nil="true"/>
    <lcf76f155ced4ddcb4097134ff3c332f xmlns="be4ffd10-862b-4370-816b-5a00132f2d18">
      <Terms xmlns="http://schemas.microsoft.com/office/infopath/2007/PartnerControls"/>
    </lcf76f155ced4ddcb4097134ff3c332f>
    <Date xmlns="be4ffd10-862b-4370-816b-5a00132f2d18" xsi:nil="true"/>
    <Description0 xmlns="be4ffd10-862b-4370-816b-5a00132f2d18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0940332-6A79-49EE-9051-BB87E46DD352}">
  <ds:schemaRefs>
    <ds:schemaRef ds:uri="be4ffd10-862b-4370-816b-5a00132f2d18"/>
    <ds:schemaRef ds:uri="cdedefcb-0a45-43d3-b276-3993fe89e6a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424C81A-07BE-466D-ADE3-CA61097AE3CE}">
  <ds:schemaRefs>
    <ds:schemaRef ds:uri="be4ffd10-862b-4370-816b-5a00132f2d18"/>
    <ds:schemaRef ds:uri="cdedefcb-0a45-43d3-b276-3993fe89e6a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845BC45-7657-4028-958E-F4D661864DC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1900</Words>
  <Application>Microsoft Office PowerPoint</Application>
  <PresentationFormat>Widescreen</PresentationFormat>
  <Paragraphs>511</Paragraphs>
  <Slides>25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-apple-system</vt:lpstr>
      <vt:lpstr>Arial</vt:lpstr>
      <vt:lpstr>Calibri</vt:lpstr>
      <vt:lpstr>Wingdings</vt:lpstr>
      <vt:lpstr>Office Theme</vt:lpstr>
      <vt:lpstr>Custom Design</vt:lpstr>
      <vt:lpstr>PowerPoint Presentation</vt:lpstr>
      <vt:lpstr>Agenda</vt:lpstr>
      <vt:lpstr>Trends in Virtualization</vt:lpstr>
      <vt:lpstr>Hypervisor Designs</vt:lpstr>
      <vt:lpstr>Service OS in a Virtual Machine </vt:lpstr>
      <vt:lpstr>Service OS in Hypervisor Host</vt:lpstr>
      <vt:lpstr>QNX® Hypervisor Microkernel Design</vt:lpstr>
      <vt:lpstr>PowerPoint Presentation</vt:lpstr>
      <vt:lpstr>Relaxation Break</vt:lpstr>
      <vt:lpstr>Google and Android® Virtualization: Many Animals to Remember</vt:lpstr>
      <vt:lpstr>QNX Integration Goals  for trout Configuration</vt:lpstr>
      <vt:lpstr>Digital cockpit: No guests running yet</vt:lpstr>
      <vt:lpstr>Digital cockpit: Android guest</vt:lpstr>
      <vt:lpstr>Digital cockpit: Optional Linux guest</vt:lpstr>
      <vt:lpstr>Rear Seat Entertainment: No Guests Running Yet</vt:lpstr>
      <vt:lpstr>Rear Seat Entertainment: Android Guests</vt:lpstr>
      <vt:lpstr>A sample digital cockpit: Called “The Demonstrator”</vt:lpstr>
      <vt:lpstr>PowerPoint Presentation</vt:lpstr>
      <vt:lpstr>Foundational Virtual Devices: Provided by the QNX Hypervisor</vt:lpstr>
      <vt:lpstr>QNX® Advanced Virtualization</vt:lpstr>
      <vt:lpstr>Developing with graphics</vt:lpstr>
      <vt:lpstr>Example Virtual Device: Abstraction and Sharing of Audio: virtio-snd</vt:lpstr>
      <vt:lpstr>How QNX team can help</vt:lpstr>
      <vt:lpstr>Futures</vt:lpstr>
      <vt:lpstr>Thank you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Jamie Willows</dc:creator>
  <cp:keywords/>
  <dc:description/>
  <cp:lastModifiedBy>LARRY EADE</cp:lastModifiedBy>
  <cp:revision>3</cp:revision>
  <dcterms:created xsi:type="dcterms:W3CDTF">2022-08-12T14:57:32Z</dcterms:created>
  <dcterms:modified xsi:type="dcterms:W3CDTF">2022-12-07T15:31:09Z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0x010100B466FEE7D715904D8FAF22B74325E2E9</vt:lpwstr>
  </property>
  <property fmtid="{D5CDD505-2E9C-101B-9397-08002B2CF9AE}" pid="3" name="MediaServiceImageTags">
    <vt:lpwstr/>
  </property>
</Properties>
</file>