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Lst>
  <p:notesMasterIdLst>
    <p:notesMasterId r:id="rId27"/>
  </p:notesMasterIdLst>
  <p:sldIdLst>
    <p:sldId id="256" r:id="rId6"/>
    <p:sldId id="3100" r:id="rId7"/>
    <p:sldId id="2145705846" r:id="rId8"/>
    <p:sldId id="3095" r:id="rId9"/>
    <p:sldId id="3079" r:id="rId10"/>
    <p:sldId id="2145705847" r:id="rId11"/>
    <p:sldId id="2145705848" r:id="rId12"/>
    <p:sldId id="3127" r:id="rId13"/>
    <p:sldId id="3138" r:id="rId14"/>
    <p:sldId id="3041" r:id="rId15"/>
    <p:sldId id="3043" r:id="rId16"/>
    <p:sldId id="3044" r:id="rId17"/>
    <p:sldId id="3088" r:id="rId18"/>
    <p:sldId id="3084" r:id="rId19"/>
    <p:sldId id="5208" r:id="rId20"/>
    <p:sldId id="5213" r:id="rId21"/>
    <p:sldId id="5214" r:id="rId22"/>
    <p:sldId id="2946" r:id="rId23"/>
    <p:sldId id="2145705849" r:id="rId24"/>
    <p:sldId id="3067" r:id="rId25"/>
    <p:sldId id="4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pos="4747" userDrawn="1">
          <p15:clr>
            <a:srgbClr val="A4A3A4"/>
          </p15:clr>
        </p15:guide>
        <p15:guide id="4" orient="horz" pos="2273" userDrawn="1">
          <p15:clr>
            <a:srgbClr val="A4A3A4"/>
          </p15:clr>
        </p15:guide>
        <p15:guide id="5" orient="horz" pos="152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45FFEA-78E0-C7AD-AB97-04961549281E}" name="Carolyn Harman RGD" initials="CHR" userId="c7d49f3f7319a24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1DC"/>
    <a:srgbClr val="01BEFF"/>
    <a:srgbClr val="89D6F7"/>
    <a:srgbClr val="01359C"/>
    <a:srgbClr val="01033E"/>
    <a:srgbClr val="A1EFF7"/>
    <a:srgbClr val="7D7D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5C7E23-EF9E-1791-682E-B992A30BF0CD}" v="35" dt="2022-10-31T17:00:03.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1207"/>
        <p:guide pos="3840"/>
        <p:guide pos="4747"/>
        <p:guide orient="horz" pos="2273"/>
        <p:guide orient="horz" pos="152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Car" userId="S::anncar@blackberry.com::1aeceb0f-684a-4926-a88f-c89c4039a199" providerId="AD" clId="Web-{EF5C7E23-EF9E-1791-682E-B992A30BF0CD}"/>
    <pc:docChg chg="modSld">
      <pc:chgData name="Ann Car" userId="S::anncar@blackberry.com::1aeceb0f-684a-4926-a88f-c89c4039a199" providerId="AD" clId="Web-{EF5C7E23-EF9E-1791-682E-B992A30BF0CD}" dt="2022-10-31T17:00:02.920" v="20" actId="20577"/>
      <pc:docMkLst>
        <pc:docMk/>
      </pc:docMkLst>
      <pc:sldChg chg="modSp">
        <pc:chgData name="Ann Car" userId="S::anncar@blackberry.com::1aeceb0f-684a-4926-a88f-c89c4039a199" providerId="AD" clId="Web-{EF5C7E23-EF9E-1791-682E-B992A30BF0CD}" dt="2022-10-31T17:00:02.920" v="20" actId="20577"/>
        <pc:sldMkLst>
          <pc:docMk/>
          <pc:sldMk cId="4211390910" sldId="2946"/>
        </pc:sldMkLst>
        <pc:spChg chg="mod">
          <ac:chgData name="Ann Car" userId="S::anncar@blackberry.com::1aeceb0f-684a-4926-a88f-c89c4039a199" providerId="AD" clId="Web-{EF5C7E23-EF9E-1791-682E-B992A30BF0CD}" dt="2022-10-31T17:00:02.920" v="20" actId="20577"/>
          <ac:spMkLst>
            <pc:docMk/>
            <pc:sldMk cId="4211390910" sldId="2946"/>
            <ac:spMk id="4" creationId="{E923068C-6544-0706-65F3-FC80AD45EF43}"/>
          </ac:spMkLst>
        </pc:spChg>
        <pc:spChg chg="mod">
          <ac:chgData name="Ann Car" userId="S::anncar@blackberry.com::1aeceb0f-684a-4926-a88f-c89c4039a199" providerId="AD" clId="Web-{EF5C7E23-EF9E-1791-682E-B992A30BF0CD}" dt="2022-10-31T16:59:23.186" v="16" actId="20577"/>
          <ac:spMkLst>
            <pc:docMk/>
            <pc:sldMk cId="4211390910" sldId="2946"/>
            <ac:spMk id="29" creationId="{CD1BDCF1-1CAA-4B88-5B1E-D57075DB7A9D}"/>
          </ac:spMkLst>
        </pc:spChg>
      </pc:sldChg>
      <pc:sldChg chg="addSp delSp modSp">
        <pc:chgData name="Ann Car" userId="S::anncar@blackberry.com::1aeceb0f-684a-4926-a88f-c89c4039a199" providerId="AD" clId="Web-{EF5C7E23-EF9E-1791-682E-B992A30BF0CD}" dt="2022-10-31T16:52:41.930" v="13"/>
        <pc:sldMkLst>
          <pc:docMk/>
          <pc:sldMk cId="946633955" sldId="3044"/>
        </pc:sldMkLst>
        <pc:spChg chg="add del mod">
          <ac:chgData name="Ann Car" userId="S::anncar@blackberry.com::1aeceb0f-684a-4926-a88f-c89c4039a199" providerId="AD" clId="Web-{EF5C7E23-EF9E-1791-682E-B992A30BF0CD}" dt="2022-10-31T16:51:22.023" v="9" actId="20577"/>
          <ac:spMkLst>
            <pc:docMk/>
            <pc:sldMk cId="946633955" sldId="3044"/>
            <ac:spMk id="22" creationId="{5FFB8206-CA51-91E9-9D21-EACC8978FFD4}"/>
          </ac:spMkLst>
        </pc:spChg>
        <pc:graphicFrameChg chg="mod modGraphic">
          <ac:chgData name="Ann Car" userId="S::anncar@blackberry.com::1aeceb0f-684a-4926-a88f-c89c4039a199" providerId="AD" clId="Web-{EF5C7E23-EF9E-1791-682E-B992A30BF0CD}" dt="2022-10-31T16:52:41.930" v="13"/>
          <ac:graphicFrameMkLst>
            <pc:docMk/>
            <pc:sldMk cId="946633955" sldId="3044"/>
            <ac:graphicFrameMk id="20" creationId="{1B372A51-DD91-B2CC-7DAA-AE9333D90ADB}"/>
          </ac:graphicFrameMkLst>
        </pc:graphicFrameChg>
      </pc:sldChg>
      <pc:sldChg chg="modSp">
        <pc:chgData name="Ann Car" userId="S::anncar@blackberry.com::1aeceb0f-684a-4926-a88f-c89c4039a199" providerId="AD" clId="Web-{EF5C7E23-EF9E-1791-682E-B992A30BF0CD}" dt="2022-10-31T16:45:25.894" v="1" actId="20577"/>
        <pc:sldMkLst>
          <pc:docMk/>
          <pc:sldMk cId="2933585929" sldId="3095"/>
        </pc:sldMkLst>
        <pc:spChg chg="mod">
          <ac:chgData name="Ann Car" userId="S::anncar@blackberry.com::1aeceb0f-684a-4926-a88f-c89c4039a199" providerId="AD" clId="Web-{EF5C7E23-EF9E-1791-682E-B992A30BF0CD}" dt="2022-10-31T16:45:25.894" v="1" actId="20577"/>
          <ac:spMkLst>
            <pc:docMk/>
            <pc:sldMk cId="2933585929" sldId="3095"/>
            <ac:spMk id="4" creationId="{A34678A6-CB9F-21B0-D526-2D8B7FC35F4B}"/>
          </ac:spMkLst>
        </pc:spChg>
      </pc:sldChg>
      <pc:sldChg chg="modSp">
        <pc:chgData name="Ann Car" userId="S::anncar@blackberry.com::1aeceb0f-684a-4926-a88f-c89c4039a199" providerId="AD" clId="Web-{EF5C7E23-EF9E-1791-682E-B992A30BF0CD}" dt="2022-10-31T16:56:00.449" v="14" actId="20577"/>
        <pc:sldMkLst>
          <pc:docMk/>
          <pc:sldMk cId="4142586490" sldId="5208"/>
        </pc:sldMkLst>
        <pc:spChg chg="mod">
          <ac:chgData name="Ann Car" userId="S::anncar@blackberry.com::1aeceb0f-684a-4926-a88f-c89c4039a199" providerId="AD" clId="Web-{EF5C7E23-EF9E-1791-682E-B992A30BF0CD}" dt="2022-10-31T16:56:00.449" v="14" actId="20577"/>
          <ac:spMkLst>
            <pc:docMk/>
            <pc:sldMk cId="4142586490" sldId="5208"/>
            <ac:spMk id="39" creationId="{7C6C83E4-82F7-AB15-E7C1-D99FA6DD510C}"/>
          </ac:spMkLst>
        </pc:spChg>
      </pc:sldChg>
    </pc:docChg>
  </pc:docChgLst>
  <pc:docChgLst>
    <pc:chgData name="Navya Sharma" userId="0e6803ec-820a-4d37-bcc6-deb5c150f8a5" providerId="ADAL" clId="{C4455396-5D91-4739-BDF0-B8793DACCC9E}"/>
    <pc:docChg chg="modMainMaster">
      <pc:chgData name="Navya Sharma" userId="0e6803ec-820a-4d37-bcc6-deb5c150f8a5" providerId="ADAL" clId="{C4455396-5D91-4739-BDF0-B8793DACCC9E}" dt="2022-11-01T15:26:57.722" v="19" actId="20577"/>
      <pc:docMkLst>
        <pc:docMk/>
      </pc:docMkLst>
      <pc:sldMasterChg chg="modSldLayout">
        <pc:chgData name="Navya Sharma" userId="0e6803ec-820a-4d37-bcc6-deb5c150f8a5" providerId="ADAL" clId="{C4455396-5D91-4739-BDF0-B8793DACCC9E}" dt="2022-11-01T15:26:48.746" v="9" actId="20577"/>
        <pc:sldMasterMkLst>
          <pc:docMk/>
          <pc:sldMasterMk cId="3678189228" sldId="2147483648"/>
        </pc:sldMasterMkLst>
        <pc:sldLayoutChg chg="modSp mod">
          <pc:chgData name="Navya Sharma" userId="0e6803ec-820a-4d37-bcc6-deb5c150f8a5" providerId="ADAL" clId="{C4455396-5D91-4739-BDF0-B8793DACCC9E}" dt="2022-11-01T15:26:48.746" v="9" actId="20577"/>
          <pc:sldLayoutMkLst>
            <pc:docMk/>
            <pc:sldMasterMk cId="3678189228" sldId="2147483648"/>
            <pc:sldLayoutMk cId="3101283247" sldId="2147483652"/>
          </pc:sldLayoutMkLst>
          <pc:spChg chg="mod">
            <ac:chgData name="Navya Sharma" userId="0e6803ec-820a-4d37-bcc6-deb5c150f8a5" providerId="ADAL" clId="{C4455396-5D91-4739-BDF0-B8793DACCC9E}" dt="2022-11-01T15:26:48.746" v="9" actId="20577"/>
            <ac:spMkLst>
              <pc:docMk/>
              <pc:sldMasterMk cId="3678189228" sldId="2147483648"/>
              <pc:sldLayoutMk cId="3101283247" sldId="2147483652"/>
              <ac:spMk id="11" creationId="{C12ABF38-9DBF-070D-65E4-4A43F9220818}"/>
            </ac:spMkLst>
          </pc:spChg>
        </pc:sldLayoutChg>
      </pc:sldMasterChg>
      <pc:sldMasterChg chg="modSp mod">
        <pc:chgData name="Navya Sharma" userId="0e6803ec-820a-4d37-bcc6-deb5c150f8a5" providerId="ADAL" clId="{C4455396-5D91-4739-BDF0-B8793DACCC9E}" dt="2022-11-01T15:26:57.722" v="19" actId="20577"/>
        <pc:sldMasterMkLst>
          <pc:docMk/>
          <pc:sldMasterMk cId="2253227099" sldId="2147483657"/>
        </pc:sldMasterMkLst>
        <pc:spChg chg="mod">
          <ac:chgData name="Navya Sharma" userId="0e6803ec-820a-4d37-bcc6-deb5c150f8a5" providerId="ADAL" clId="{C4455396-5D91-4739-BDF0-B8793DACCC9E}" dt="2022-11-01T15:26:57.722" v="19" actId="20577"/>
          <ac:spMkLst>
            <pc:docMk/>
            <pc:sldMasterMk cId="2253227099" sldId="2147483657"/>
            <ac:spMk id="12" creationId="{819E7F20-77E4-2E9D-F745-ADEB351A7DF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4A3A2AD5-14E7-4D4F-AA1B-07C3D7FF1FB5}" type="datetimeFigureOut">
              <a:rPr lang="en-US" smtClean="0"/>
              <a:pPr/>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4D71C5D-9F06-8142-AC61-5E8BDE4B285A}" type="slidenum">
              <a:rPr lang="en-US" smtClean="0"/>
              <a:pPr/>
              <a:t>‹#›</a:t>
            </a:fld>
            <a:endParaRPr lang="en-US"/>
          </a:p>
        </p:txBody>
      </p:sp>
    </p:spTree>
    <p:extLst>
      <p:ext uri="{BB962C8B-B14F-4D97-AF65-F5344CB8AC3E}">
        <p14:creationId xmlns:p14="http://schemas.microsoft.com/office/powerpoint/2010/main" val="25249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ot-analytics.com/industrial-internet-disrupt-smart-factor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scoop.eu/industry-4-0/"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i-scoop.eu/sustainability-sustainable-developmen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r>
              <a:rPr lang="en-US" b="1"/>
              <a:t>BACKGROUND</a:t>
            </a:r>
          </a:p>
          <a:p>
            <a:pPr algn="l" defTabSz="457200" rtl="0" latinLnBrk="0"/>
            <a:r>
              <a:rPr lang="en-US" b="1"/>
              <a:t>The purpose of this presentation</a:t>
            </a:r>
          </a:p>
          <a:p>
            <a:pPr marL="171450" indent="-171450" algn="l" defTabSz="457200" rtl="0" latinLnBrk="0">
              <a:buFont typeface="Arial" panose="020B0604020202020204" pitchFamily="34" charset="0"/>
              <a:buChar char="•"/>
            </a:pPr>
            <a:r>
              <a:rPr lang="en-US" b="0"/>
              <a:t>This presentation is intended for an in-person or virtual session between a member of our Sales team and key decision-makers within a targeted OEM.</a:t>
            </a:r>
          </a:p>
          <a:p>
            <a:pPr marL="171450" indent="-171450" algn="l" defTabSz="457200" rtl="0" latinLnBrk="0">
              <a:buFont typeface="Arial" panose="020B0604020202020204" pitchFamily="34" charset="0"/>
              <a:buChar char="•"/>
            </a:pPr>
            <a:r>
              <a:rPr lang="en-US" b="0"/>
              <a:t>It ensures we tell our story with a consistent and up-to-date narrative.</a:t>
            </a:r>
          </a:p>
          <a:p>
            <a:pPr marL="171450" indent="-171450" algn="l" defTabSz="457200" rtl="0" latinLnBrk="0">
              <a:buFont typeface="Arial" panose="020B0604020202020204" pitchFamily="34" charset="0"/>
              <a:buChar char="•"/>
            </a:pPr>
            <a:r>
              <a:rPr lang="en-US" b="0"/>
              <a:t>The intended outcome is a set of next steps with a view to, for example, an executive sponsorship of a proof-of-concept or similar activity, allowing us to demonstrate our capabilities, and thus potentially lead to new business. </a:t>
            </a:r>
          </a:p>
          <a:p>
            <a:pPr marL="171450" indent="-171450" algn="l" defTabSz="457200" rtl="0" latinLnBrk="0">
              <a:buFont typeface="Arial" panose="020B0604020202020204" pitchFamily="34" charset="0"/>
              <a:buChar char="•"/>
            </a:pPr>
            <a:r>
              <a:rPr lang="en-US" b="0"/>
              <a:t>It is not death by PowerPoint </a:t>
            </a:r>
            <a:r>
              <a:rPr lang="en-US" b="0">
                <a:sym typeface="Wingdings" pitchFamily="2" charset="2"/>
              </a:rPr>
              <a:t></a:t>
            </a:r>
            <a:endParaRPr lang="en-US" b="0"/>
          </a:p>
          <a:p>
            <a:pPr marL="171450" indent="-171450" algn="l" defTabSz="457200" rtl="0" latinLnBrk="0">
              <a:buFont typeface="Arial" panose="020B0604020202020204" pitchFamily="34" charset="0"/>
              <a:buChar char="•"/>
            </a:pPr>
            <a:endParaRPr lang="en-US" b="0"/>
          </a:p>
          <a:p>
            <a:pPr algn="l" defTabSz="457200" rtl="0" latinLnBrk="0"/>
            <a:r>
              <a:rPr lang="en-US" b="1"/>
              <a:t>How it works</a:t>
            </a:r>
          </a:p>
          <a:p>
            <a:pPr marL="171450" indent="-171450" algn="l" defTabSz="457200" rtl="0" latinLnBrk="0">
              <a:buFont typeface="Arial" panose="020B0604020202020204" pitchFamily="34" charset="0"/>
              <a:buChar char="•"/>
            </a:pPr>
            <a:r>
              <a:rPr lang="en-US" b="0"/>
              <a:t>The presentation starts off with defining the business challenges in the industry, around achieving the Software-Defined Vehicle (SDV), that keep ‘keep OEMs awake at night’.</a:t>
            </a:r>
          </a:p>
          <a:p>
            <a:pPr marL="171450" indent="-171450" algn="l" defTabSz="457200" rtl="0" latinLnBrk="0">
              <a:buFont typeface="Arial" panose="020B0604020202020204" pitchFamily="34" charset="0"/>
              <a:buChar char="•"/>
            </a:pPr>
            <a:r>
              <a:rPr lang="en-US" b="0"/>
              <a:t>We then show how these challenges place numerous demands on OEMs – with the key message that to meet the demands, software and development processes are becoming increasingly complex.</a:t>
            </a:r>
          </a:p>
          <a:p>
            <a:pPr marL="171450" indent="-171450" algn="l" defTabSz="457200" rtl="0" latinLnBrk="0">
              <a:buFont typeface="Arial" panose="020B0604020202020204" pitchFamily="34" charset="0"/>
              <a:buChar char="•"/>
            </a:pPr>
            <a:endParaRPr lang="en-US" b="0"/>
          </a:p>
          <a:p>
            <a:pPr marL="171450" indent="-171450" algn="l" defTabSz="457200" rtl="0" latinLnBrk="0">
              <a:buFont typeface="Arial" panose="020B0604020202020204" pitchFamily="34" charset="0"/>
              <a:buChar char="•"/>
            </a:pPr>
            <a:r>
              <a:rPr lang="en-US" b="0"/>
              <a:t>Our narrative then walks through each business challenge, one by one at a high level, showing how we address by our product portfolio.</a:t>
            </a:r>
          </a:p>
          <a:p>
            <a:pPr marL="171450" indent="-171450" algn="l" defTabSz="457200" rtl="0" latinLnBrk="0">
              <a:buFont typeface="Arial" panose="020B0604020202020204" pitchFamily="34" charset="0"/>
              <a:buChar char="•"/>
            </a:pPr>
            <a:r>
              <a:rPr lang="en-US" b="0"/>
              <a:t>The purpose up to this point is to demonstrate to the OEMs that we understand the dynamics of the industry. We’re not talking at them nor lecturing, and we can’t come across that way! The point is to get some heads nodding at certain business challenges.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solidFill>
                  <a:schemeClr val="tx2">
                    <a:lumMod val="20000"/>
                    <a:lumOff val="80000"/>
                  </a:schemeClr>
                </a:solidFill>
              </a:rPr>
              <a:t>This should take about of 15 min of presentation – 10 slides or so. Done.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solidFill>
                <a:schemeClr val="tx2">
                  <a:lumMod val="20000"/>
                  <a:lumOff val="80000"/>
                </a:schemeClr>
              </a:solidFil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solidFill>
                  <a:schemeClr val="tx2">
                    <a:lumMod val="20000"/>
                    <a:lumOff val="80000"/>
                  </a:schemeClr>
                </a:solidFill>
              </a:rPr>
              <a:t>Then crucially, we pause and ask “Let’s talk about your business challenges and next steps on how we could help” – this is key to the next part – a two-way discussion.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solidFill>
                <a:schemeClr val="tx2">
                  <a:lumMod val="20000"/>
                  <a:lumOff val="80000"/>
                </a:schemeClr>
              </a:solidFil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solidFill>
                  <a:schemeClr val="tx2">
                    <a:lumMod val="20000"/>
                    <a:lumOff val="80000"/>
                  </a:schemeClr>
                </a:solidFill>
              </a:rPr>
              <a:t>The remaining slides are optional – they allow the Sales team member to use her/his judgement and choose where to go, in a bit more detail, depending on what’s resonating with the OEM, to reinforce points, answer/take away questions, talk about our success etc.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 intent for this open-conversation is 45min, making a one-hour meeting in total.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solidFill>
                  <a:schemeClr val="tx2">
                    <a:lumMod val="20000"/>
                    <a:lumOff val="80000"/>
                  </a:schemeClr>
                </a:solidFill>
              </a:rPr>
              <a:t>A concrete set of actional next steps should be agreed to before the session ends.</a:t>
            </a:r>
            <a:endParaRPr lang="en-US" b="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Living document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Our narrative and associated messaging will subtly evolve as we go forward, for example, in cloudification we’re developing solutions to be announced in due course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Therefore, it’s expected that we’ll put out an updated version of this deck every 2-3 months. Product Marketing will push this out to the Sales team and advise of changes.</a:t>
            </a:r>
          </a:p>
          <a:p>
            <a:endParaRPr lang="en-US"/>
          </a:p>
        </p:txBody>
      </p:sp>
      <p:sp>
        <p:nvSpPr>
          <p:cNvPr id="4" name="Slide Number Placeholder 3"/>
          <p:cNvSpPr>
            <a:spLocks noGrp="1"/>
          </p:cNvSpPr>
          <p:nvPr>
            <p:ph type="sldNum" sz="quarter" idx="5"/>
          </p:nvPr>
        </p:nvSpPr>
        <p:spPr/>
        <p:txBody>
          <a:bodyPr/>
          <a:lstStyle/>
          <a:p>
            <a:fld id="{E4D71C5D-9F06-8142-AC61-5E8BDE4B285A}" type="slidenum">
              <a:rPr lang="en-US" smtClean="0"/>
              <a:t>1</a:t>
            </a:fld>
            <a:endParaRPr lang="en-US"/>
          </a:p>
        </p:txBody>
      </p:sp>
    </p:spTree>
    <p:extLst>
      <p:ext uri="{BB962C8B-B14F-4D97-AF65-F5344CB8AC3E}">
        <p14:creationId xmlns:p14="http://schemas.microsoft.com/office/powerpoint/2010/main" val="61818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are functional safety standards trying to achieve. As I pointed out before, these standards recommend a set of practices, methodologies and processes to manage the lifecycle of safety products. This has been the subject of recent BlackBerry QNX webinars, for example those from my colleague Chris Hobbs, so I invite you to look at e-cast and BlackBerry website for such past webcasts.</a:t>
            </a:r>
          </a:p>
          <a:p>
            <a:r>
              <a:rPr lang="en-US"/>
              <a:t>But for the purpose of this webinar, what I want to highlight is the standards also define safety goals, in the form of safety integrity levels (SIL).</a:t>
            </a:r>
            <a:endParaRPr lang="en-CA"/>
          </a:p>
          <a:p>
            <a:r>
              <a:rPr lang="en-US"/>
              <a:t>These goals apply to what is called the safety function, or functions (plural). The SIL are applied to the safety function, not necessarily the whole system, based on risk analysis and classification exercises. These are exercises meant to identify the systematic ability of the system to respond to faults, for example using Failure Mode and Effects or Hazard and Risk Analyses. The outcome of such analyses is usually a set of safety requirements that must be fulfilled by design, implementation and verification techniques.</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430A49A3-C1DB-4138-B7C4-20ACB0B03DEE}" type="slidenum">
              <a:rPr lang="en-CA" smtClean="0"/>
              <a:t>10</a:t>
            </a:fld>
            <a:endParaRPr lang="en-CA"/>
          </a:p>
        </p:txBody>
      </p:sp>
    </p:spTree>
    <p:extLst>
      <p:ext uri="{BB962C8B-B14F-4D97-AF65-F5344CB8AC3E}">
        <p14:creationId xmlns:p14="http://schemas.microsoft.com/office/powerpoint/2010/main" val="2912921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To be suitable for safety integrity levels, the system must demonstrate it can avoid or control potential systematic failures in hardware and software, as well as control random failures in hardware.</a:t>
            </a:r>
            <a:endParaRPr lang="en-US">
              <a:cs typeface="Arial" panose="020B0604020202020204" pitchFamily="34" charset="0"/>
            </a:endParaRPr>
          </a:p>
          <a:p>
            <a:r>
              <a:rPr lang="en-CA"/>
              <a:t>It varies from a standard to another, but it is usually an exercise in measuring confidence in the ability for the system to control systematic fault in hardware and software, or avoid them entirely at the system or software level. The standards define appropriate group of techniques and measures must be used to implement and verify these requirements.</a:t>
            </a:r>
            <a:endParaRPr lang="en-CA">
              <a:cs typeface="Arial" panose="020B0604020202020204" pitchFamily="34" charset="0"/>
            </a:endParaRPr>
          </a:p>
          <a:p>
            <a:r>
              <a:rPr lang="en-CA"/>
              <a:t>Control of random failures in HW is called by IEC 61508 explicitly, and usually rely on statistical techniques, modeling or historical, to measure the probability of failure on demand and per hour.</a:t>
            </a:r>
            <a:endParaRPr lang="en-US">
              <a:cs typeface="Arial" panose="020B0604020202020204" pitchFamily="34" charset="0"/>
            </a:endParaRPr>
          </a:p>
          <a:p>
            <a:pPr>
              <a:spcBef>
                <a:spcPts val="600"/>
              </a:spcBef>
            </a:pPr>
            <a:endParaRPr lang="en-CA">
              <a:cs typeface="Arial" panose="020B0604020202020204" pitchFamily="34" charset="0"/>
            </a:endParaRPr>
          </a:p>
        </p:txBody>
      </p:sp>
      <p:sp>
        <p:nvSpPr>
          <p:cNvPr id="4" name="Slide Number Placeholder 3"/>
          <p:cNvSpPr>
            <a:spLocks noGrp="1"/>
          </p:cNvSpPr>
          <p:nvPr>
            <p:ph type="sldNum" sz="quarter" idx="5"/>
          </p:nvPr>
        </p:nvSpPr>
        <p:spPr/>
        <p:txBody>
          <a:bodyPr/>
          <a:lstStyle/>
          <a:p>
            <a:fld id="{430A49A3-C1DB-4138-B7C4-20ACB0B03DEE}" type="slidenum">
              <a:rPr lang="en-CA" smtClean="0"/>
              <a:t>11</a:t>
            </a:fld>
            <a:endParaRPr lang="en-CA"/>
          </a:p>
        </p:txBody>
      </p:sp>
    </p:spTree>
    <p:extLst>
      <p:ext uri="{BB962C8B-B14F-4D97-AF65-F5344CB8AC3E}">
        <p14:creationId xmlns:p14="http://schemas.microsoft.com/office/powerpoint/2010/main" val="360865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alluded to a few minutes ago, the SIL doesn’t apply to the full system, but rather the safety function. However, as stated by functional safety standards in general, it is assumed that all software must be subjected to the highest SIL, unless freedom of interference with the software implementing the safety function can be demonstrated.</a:t>
            </a:r>
          </a:p>
          <a:p>
            <a:r>
              <a:rPr lang="en-US"/>
              <a:t>This is a very important point, as the subject of today’s discussion is about designing mixed criticality systems, thus the introduction of the concept of freedom of interference measures.</a:t>
            </a:r>
          </a:p>
          <a:p>
            <a:r>
              <a:rPr lang="en-US"/>
              <a:t>IEC 61508 defines a few freedom of interference measures, 2 specifically relate to the execution environment, that is the spatial (read above) and temporal (read above).</a:t>
            </a:r>
          </a:p>
          <a:p>
            <a:r>
              <a:rPr lang="en-US"/>
              <a:t>One other form of freedom of interference measure not shown is the slide is the need for communication freedom of interference, and my colleague </a:t>
            </a:r>
            <a:r>
              <a:rPr lang="en-US" err="1"/>
              <a:t>Louay</a:t>
            </a:r>
            <a:r>
              <a:rPr lang="en-US"/>
              <a:t> will speak of this later.</a:t>
            </a:r>
          </a:p>
          <a:p>
            <a:r>
              <a:rPr lang="en-US"/>
              <a:t>Important to note also that the freedom of interference measures must be implemented according to the highest SIL.</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430A49A3-C1DB-4138-B7C4-20ACB0B03DEE}" type="slidenum">
              <a:rPr lang="en-CA" smtClean="0"/>
              <a:t>12</a:t>
            </a:fld>
            <a:endParaRPr lang="en-CA"/>
          </a:p>
        </p:txBody>
      </p:sp>
    </p:spTree>
    <p:extLst>
      <p:ext uri="{BB962C8B-B14F-4D97-AF65-F5344CB8AC3E}">
        <p14:creationId xmlns:p14="http://schemas.microsoft.com/office/powerpoint/2010/main" val="1426162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see the embedded operating system as the most important foundational piece for the development of safety software. In this diagram, on the left hand side is shown a simple use case where a control application is used for applying brakes, for example on rail rolling stock, through a GPIO. That application, which implements the safety function, is marked in green along with the components that need to be also implemented according to functional safety standards. On the right hand side is a remote communication application, communicating through TCP/IP and over ethernet to others systems. The components are marked in red as they have no impact on the safety function.</a:t>
            </a:r>
          </a:p>
          <a:p>
            <a:r>
              <a:rPr lang="en-US"/>
              <a:t>What is important here is to demonstrate that safety components can be hosted in a same execution environment alongside other non-safety components, and that freedom of interference measures must be in place to allow this, so let’s dive into more details on what these measures are.</a:t>
            </a:r>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430A49A3-C1DB-4138-B7C4-20ACB0B03DEE}" type="slidenum">
              <a:rPr lang="en-CA" smtClean="0"/>
              <a:t>13</a:t>
            </a:fld>
            <a:endParaRPr lang="en-CA"/>
          </a:p>
        </p:txBody>
      </p:sp>
    </p:spTree>
    <p:extLst>
      <p:ext uri="{BB962C8B-B14F-4D97-AF65-F5344CB8AC3E}">
        <p14:creationId xmlns:p14="http://schemas.microsoft.com/office/powerpoint/2010/main" val="102807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working with BlackBerry QNX you can expect foundational values to bring your projects to success. </a:t>
            </a:r>
          </a:p>
          <a:p>
            <a:r>
              <a:rPr lang="en-US">
                <a:ea typeface="ＭＳ Ｐゴシック"/>
                <a:cs typeface="Arial" panose="020B0604020202020204" pitchFamily="34" charset="0"/>
              </a:rPr>
              <a:t>In regards to safety, our approach has been to invest in the foundational pieces we’ve talked during this webinar and we have built a broad safety product portfolio. </a:t>
            </a:r>
          </a:p>
          <a:p>
            <a:r>
              <a:rPr lang="en-US"/>
              <a:t>We have recognized brand value for security and QNX software has state of the art security features. </a:t>
            </a:r>
          </a:p>
          <a:p>
            <a:r>
              <a:rPr lang="en-US"/>
              <a:t>We have decades of proven reliability in mission critical systems deploying our microkernel. </a:t>
            </a:r>
          </a:p>
          <a:p>
            <a:pPr>
              <a:defRPr/>
            </a:pPr>
            <a:r>
              <a:rPr lang="en-US"/>
              <a:t>We have Deeply embedded to complex system pedigree, POSIX compliance and Linux compatibility to leverage talent and technology </a:t>
            </a:r>
            <a:endParaRPr lang="en-CA"/>
          </a:p>
          <a:p>
            <a:pPr defTabSz="914400">
              <a:defRPr/>
            </a:pPr>
            <a:r>
              <a:rPr kumimoji="0" lang="en-US" b="0" i="0" u="none" strike="noStrike" kern="1200" cap="none" spc="0" normalizeH="0" baseline="0" noProof="0">
                <a:ln>
                  <a:noFill/>
                </a:ln>
                <a:effectLst/>
                <a:uLnTx/>
                <a:uFillTx/>
              </a:rPr>
              <a:t>Realtime OS pedigree and adherence to standards, Best in class system performance and tools.</a:t>
            </a:r>
            <a:r>
              <a:rPr lang="en-US"/>
              <a:t> </a:t>
            </a:r>
            <a:endParaRPr lang="en-CA"/>
          </a:p>
          <a:p>
            <a:pPr defTabSz="914400">
              <a:defRPr/>
            </a:pPr>
            <a:r>
              <a:rPr kumimoji="0" lang="en-US" b="0" i="0" u="none" strike="noStrike" kern="1200" cap="none" spc="0" normalizeH="0" baseline="0" noProof="0">
                <a:ln>
                  <a:noFill/>
                </a:ln>
                <a:effectLst/>
                <a:uLnTx/>
                <a:uFillTx/>
              </a:rPr>
              <a:t>We are trusted to deliver on commitments, and we have a 100% start of production success.</a:t>
            </a:r>
            <a:r>
              <a:rPr lang="en-US"/>
              <a:t> </a:t>
            </a:r>
            <a:endParaRPr lang="en-CA">
              <a:ea typeface="+mn-ea"/>
              <a:cs typeface="+mn-cs"/>
            </a:endParaRPr>
          </a:p>
          <a:p>
            <a:pPr defTabSz="914400">
              <a:defRPr/>
            </a:pPr>
            <a:r>
              <a:rPr lang="en-US">
                <a:ea typeface="ＭＳ Ｐゴシック"/>
                <a:cs typeface="Arial" panose="020B0604020202020204" pitchFamily="34" charset="0"/>
              </a:rPr>
              <a:t> </a:t>
            </a:r>
            <a:endParaRPr lang="en-CA">
              <a:ea typeface="ＭＳ Ｐゴシック"/>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A49A3-C1DB-4138-B7C4-20ACB0B03DEE}" type="slidenum">
              <a:rPr kumimoji="0" lang="en-CA"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197234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 if you want to dig deeper into functional safety, please feel free to visit our website or consult a QNX sales representative.</a:t>
            </a:r>
            <a:endParaRPr lang="en-US"/>
          </a:p>
          <a:p>
            <a:r>
              <a:rPr lang="en-CA"/>
              <a:t>The safety experts at BlackBerry QNX know the unique challenges of embedded systems and the effort and costs of certifying them.</a:t>
            </a:r>
          </a:p>
          <a:p>
            <a:r>
              <a:rPr lang="en-CA"/>
              <a:t>We’ve built courses based on that expertise, starting with an introduction to Functional Safety that covers the basics as it applies to embedded system design and can be customized to focus on specific industry standards.</a:t>
            </a:r>
          </a:p>
          <a:p>
            <a:r>
              <a:rPr lang="en-CA"/>
              <a:t>We also have a Functional Safety discovery workshop, where our safety experts will facilitate a system design review to identify the safety function and the safety goal of your system, outline relevant safety products and processes and help you on your certification journey.</a:t>
            </a:r>
          </a:p>
          <a:p>
            <a:r>
              <a:rPr lang="en-CA"/>
              <a:t>Both workshop can be carried virtually, and split into a few short sessions.</a:t>
            </a:r>
          </a:p>
          <a:p>
            <a:endParaRPr lang="en-CA">
              <a:cs typeface="Arial" panose="020B0604020202020204" pitchFamily="34" charset="0"/>
            </a:endParaRPr>
          </a:p>
        </p:txBody>
      </p:sp>
      <p:sp>
        <p:nvSpPr>
          <p:cNvPr id="4" name="Slide Number Placeholder 3"/>
          <p:cNvSpPr>
            <a:spLocks noGrp="1"/>
          </p:cNvSpPr>
          <p:nvPr>
            <p:ph type="sldNum" sz="quarter" idx="5"/>
          </p:nvPr>
        </p:nvSpPr>
        <p:spPr/>
        <p:txBody>
          <a:bodyPr/>
          <a:lstStyle/>
          <a:p>
            <a:fld id="{9A4CA853-DA6F-4BFA-9DE6-1E597A3CE9EF}" type="slidenum">
              <a:rPr lang="en-US" smtClean="0"/>
              <a:t>19</a:t>
            </a:fld>
            <a:endParaRPr lang="en-US"/>
          </a:p>
        </p:txBody>
      </p:sp>
    </p:spTree>
    <p:extLst>
      <p:ext uri="{BB962C8B-B14F-4D97-AF65-F5344CB8AC3E}">
        <p14:creationId xmlns:p14="http://schemas.microsoft.com/office/powerpoint/2010/main" val="838930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 hope this webinar was a useful introduction to functional safety in regards to mixed-criticality systems, and we are ready to answer any questions that you might have in a short Q&amp;A session for the remainder of this webinar</a:t>
            </a:r>
            <a:r>
              <a:rPr kumimoji="0" lang="en-US" b="0" u="none" strike="noStrike" cap="none" normalizeH="0" baseline="0">
                <a:ln>
                  <a:noFill/>
                </a:ln>
                <a:effectLst/>
              </a:rPr>
              <a:t>.</a:t>
            </a:r>
            <a:endParaRPr lang="en-US"/>
          </a:p>
          <a:p>
            <a:endParaRPr lang="en-US" altLang="en-US">
              <a:latin typeface="Arial"/>
              <a:cs typeface="Arial"/>
            </a:endParaRPr>
          </a:p>
        </p:txBody>
      </p:sp>
      <p:sp>
        <p:nvSpPr>
          <p:cNvPr id="4" name="Slide Number Placeholder 3"/>
          <p:cNvSpPr>
            <a:spLocks noGrp="1"/>
          </p:cNvSpPr>
          <p:nvPr>
            <p:ph type="sldNum" sz="quarter" idx="5"/>
          </p:nvPr>
        </p:nvSpPr>
        <p:spPr/>
        <p:txBody>
          <a:bodyPr/>
          <a:lstStyle/>
          <a:p>
            <a:fld id="{430A49A3-C1DB-4138-B7C4-20ACB0B03DEE}" type="slidenum">
              <a:rPr lang="en-CA" smtClean="0"/>
              <a:t>20</a:t>
            </a:fld>
            <a:endParaRPr lang="en-CA"/>
          </a:p>
        </p:txBody>
      </p:sp>
    </p:spTree>
    <p:extLst>
      <p:ext uri="{BB962C8B-B14F-4D97-AF65-F5344CB8AC3E}">
        <p14:creationId xmlns:p14="http://schemas.microsoft.com/office/powerpoint/2010/main" val="294495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8620" indent="-342900">
              <a:spcBef>
                <a:spcPts val="600"/>
              </a:spcBef>
              <a:buFont typeface="Arial,Sans-Serif"/>
              <a:buChar char="•"/>
            </a:pPr>
            <a:r>
              <a:rPr lang="en-CA"/>
              <a:t>Automation</a:t>
            </a:r>
          </a:p>
          <a:p>
            <a:pPr marL="388620" indent="-342900">
              <a:spcBef>
                <a:spcPts val="600"/>
              </a:spcBef>
              <a:buFont typeface="Arial,Sans-Serif"/>
              <a:buChar char="•"/>
            </a:pPr>
            <a:r>
              <a:rPr lang="en-CA"/>
              <a:t>Connectivity</a:t>
            </a:r>
          </a:p>
          <a:p>
            <a:pPr marL="388620" indent="-342900">
              <a:spcBef>
                <a:spcPts val="600"/>
              </a:spcBef>
              <a:buFont typeface="Arial,Sans-Serif"/>
              <a:buChar char="•"/>
            </a:pPr>
            <a:r>
              <a:rPr lang="en-CA"/>
              <a:t>Affects</a:t>
            </a:r>
            <a:endParaRPr lang="en-US"/>
          </a:p>
          <a:p>
            <a:pPr marL="800100" lvl="1" indent="-220345">
              <a:spcBef>
                <a:spcPts val="600"/>
              </a:spcBef>
              <a:buFont typeface="Arial,Sans-Serif"/>
              <a:buChar char="•"/>
            </a:pPr>
            <a:r>
              <a:rPr lang="en-CA"/>
              <a:t>Transportation</a:t>
            </a:r>
          </a:p>
          <a:p>
            <a:pPr marL="800100" lvl="1" indent="-220345">
              <a:spcBef>
                <a:spcPts val="600"/>
              </a:spcBef>
              <a:buFont typeface="Arial,Sans-Serif"/>
              <a:buChar char="•"/>
            </a:pPr>
            <a:r>
              <a:rPr lang="en-CA"/>
              <a:t>Life-sciences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A49A3-C1DB-4138-B7C4-20ACB0B03DEE}" type="slidenum">
              <a:rPr kumimoji="0" lang="en-CA"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64030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CA" b="1">
                <a:solidFill>
                  <a:srgbClr val="222222"/>
                </a:solidFill>
                <a:effectLst/>
              </a:rPr>
              <a:t>Becoming digital is no longer an option – it’s a requirement.  The market today is as complex as any time in history – increasing customer demands, rapidly changing customer preferences and the emergence of new supply channels are all putting enormous pressure on manufacturers. </a:t>
            </a:r>
          </a:p>
          <a:p>
            <a:pPr marL="0" marR="0" lvl="0" indent="0" algn="l" defTabSz="457200" rtl="0" eaLnBrk="0" fontAlgn="base" latinLnBrk="0" hangingPunct="0">
              <a:lnSpc>
                <a:spcPct val="100000"/>
              </a:lnSpc>
              <a:spcBef>
                <a:spcPct val="30000"/>
              </a:spcBef>
              <a:spcAft>
                <a:spcPct val="0"/>
              </a:spcAft>
              <a:buClrTx/>
              <a:buSzTx/>
              <a:buFont typeface="Arial"/>
              <a:buNone/>
              <a:tabLst/>
              <a:defRPr/>
            </a:pPr>
            <a:r>
              <a:rPr lang="en-CA" b="1">
                <a:solidFill>
                  <a:srgbClr val="222222"/>
                </a:solidFill>
                <a:effectLst/>
              </a:rPr>
              <a:t>Digital experience/reality assisting the workforce in tasks such as design or remote support</a:t>
            </a:r>
          </a:p>
          <a:p>
            <a:pPr algn="l">
              <a:buFont typeface="Arial" panose="020B0604020202020204" pitchFamily="34" charset="0"/>
              <a:buChar char="•"/>
            </a:pPr>
            <a:r>
              <a:rPr lang="en-CA" b="1">
                <a:solidFill>
                  <a:srgbClr val="222222"/>
                </a:solidFill>
                <a:effectLst/>
              </a:rPr>
              <a:t>Data analytics and artificial intelligence to predict and augment decisions from assembly operations to material movement</a:t>
            </a:r>
          </a:p>
          <a:p>
            <a:pPr algn="l">
              <a:buFont typeface="Arial" panose="020B0604020202020204" pitchFamily="34" charset="0"/>
              <a:buChar char="•"/>
            </a:pPr>
            <a:r>
              <a:rPr lang="en-CA" b="1">
                <a:solidFill>
                  <a:srgbClr val="222222"/>
                </a:solidFill>
                <a:effectLst/>
              </a:rPr>
              <a:t>Distributed platforms to run the ML/AI in the location that best optimizes the cost and computation needed for the data connectivity in support of those systems</a:t>
            </a:r>
          </a:p>
          <a:p>
            <a:pPr algn="l">
              <a:buFont typeface="Arial" panose="020B0604020202020204" pitchFamily="34" charset="0"/>
              <a:buChar char="•"/>
            </a:pPr>
            <a:r>
              <a:rPr lang="en-CA" b="1">
                <a:solidFill>
                  <a:srgbClr val="222222"/>
                </a:solidFill>
                <a:effectLst/>
              </a:rPr>
              <a:t>Automation opportunities through the deployment of traditional robots, collaborative robots, and drones will make teams more productive and safer</a:t>
            </a:r>
          </a:p>
          <a:p>
            <a:pPr marL="0" marR="0" lvl="0" indent="0" algn="l" defTabSz="457200" rtl="0" eaLnBrk="0" fontAlgn="base" latinLnBrk="0" hangingPunct="0">
              <a:lnSpc>
                <a:spcPct val="100000"/>
              </a:lnSpc>
              <a:spcBef>
                <a:spcPct val="30000"/>
              </a:spcBef>
              <a:spcAft>
                <a:spcPct val="0"/>
              </a:spcAft>
              <a:buClrTx/>
              <a:buSzTx/>
              <a:buFont typeface="Arial"/>
              <a:buNone/>
              <a:tabLst/>
              <a:defRPr/>
            </a:pPr>
            <a:endParaRPr lang="en-CA" b="1">
              <a:solidFill>
                <a:srgbClr val="222222"/>
              </a:solidFill>
              <a:effectLst/>
            </a:endParaRPr>
          </a:p>
          <a:p>
            <a:pPr>
              <a:buFont typeface="Arial"/>
              <a:buNone/>
            </a:pPr>
            <a:endParaRPr lang="en-C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A49A3-C1DB-4138-B7C4-20ACB0B03DEE}" type="slidenum">
              <a:rPr kumimoji="0" lang="en-CA"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5955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are the growth drivers and some of the challenges for the general embedded market?</a:t>
            </a:r>
            <a:endParaRPr lang="en-US"/>
          </a:p>
          <a:p>
            <a:r>
              <a:rPr lang="en-GB"/>
              <a:t>We have list what we consider the top 8 drivers including smart homes, military, medical, automotive and industrial applications where embedded systems are becoming increasingly interconnected via IoT and automated. </a:t>
            </a:r>
            <a:endParaRPr lang="en-US"/>
          </a:p>
          <a:p>
            <a:r>
              <a:rPr lang="en-GB"/>
              <a:t>We have identified the top 3 challenges for achieving these new functions. Firstly,  the significantly complex design for embedded systems which is moving towards system consolidation on a single system on chip. Secondly Security management due to the fact that embedded systems are becoming increasingly interconnected and will have internet access which increases the entry points of attack .</a:t>
            </a:r>
            <a:endParaRPr lang="en-US"/>
          </a:p>
          <a:p>
            <a:r>
              <a:rPr lang="en-CA"/>
              <a:t>Lastly is functional safety. This is due to the fact</a:t>
            </a:r>
            <a:r>
              <a:rPr lang="en-GB"/>
              <a:t> embedded systems are now interacting more and more directly and indirectly with the surrounding environment including people which makes this the functional safety aspect of the underlying software becomes increasingly vital. the last thing you want is for your software to accidently harm anyone around it.</a:t>
            </a:r>
            <a:endParaRPr lang="en-US"/>
          </a:p>
          <a:p>
            <a:r>
              <a:rPr lang="en-GB"/>
              <a:t>We are going to primarily focus on the functional safety aspect of embedded software in this discussion which for a 1 hour webinar is going to be tight but we will provide you with enough detail to make think about functional safety of software differently and holistically. if we tried to talk about all 3 challenges in detail it would be more like a week long webinar.</a:t>
            </a:r>
            <a:endParaRPr lang="en-US"/>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A49A3-C1DB-4138-B7C4-20ACB0B03DEE}" type="slidenum">
              <a:rPr kumimoji="0" lang="en-CA"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9690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https://iot-analytics.com/industrial-internet-disrupt-smart-factory/</a:t>
            </a:r>
            <a:endParaRPr lang="en-US"/>
          </a:p>
          <a:p>
            <a:r>
              <a:rPr lang="en-CA"/>
              <a:t>If we look at the components of smart factories of the future, we divided them, into IoT related and non IoT related. But as you can see automation, smart decisions and sensor integration are the core of it of the  new products that will be used in these facilities like robotics. That means the embedded systems that were generally used at manufacturing facilities before have to drastically evolve on both the hardware and software side to support these intended functions. That means that big part of the development of these systems is to ensure that they are considered Functionally safe. The last thing we want is for a self driving car hitting a wall or worse hitting a worker due to faulty software or an edge case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A49A3-C1DB-4138-B7C4-20ACB0B03DEE}" type="slidenum">
              <a:rPr kumimoji="0" lang="en-CA"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009423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CA">
                <a:solidFill>
                  <a:srgbClr val="383838"/>
                </a:solidFill>
                <a:effectLst/>
              </a:rPr>
              <a:t>The term Industry 5.0 popped up several years ago as a reaction to the vision of </a:t>
            </a:r>
            <a:r>
              <a:rPr lang="en-CA" u="none" strike="noStrike">
                <a:solidFill>
                  <a:srgbClr val="00B3CE"/>
                </a:solidFill>
                <a:effectLst/>
                <a:hlinkClick r:id="rId3"/>
              </a:rPr>
              <a:t>Industry 4.0</a:t>
            </a:r>
            <a:r>
              <a:rPr lang="en-CA">
                <a:solidFill>
                  <a:srgbClr val="383838"/>
                </a:solidFill>
                <a:effectLst/>
              </a:rPr>
              <a:t>. Driven by the impact of the pandemic, the focus on topics such as </a:t>
            </a:r>
            <a:r>
              <a:rPr lang="en-CA" u="none" strike="noStrike">
                <a:solidFill>
                  <a:srgbClr val="00B3CE"/>
                </a:solidFill>
                <a:effectLst/>
                <a:hlinkClick r:id="rId4"/>
              </a:rPr>
              <a:t>sustainability</a:t>
            </a:r>
            <a:r>
              <a:rPr lang="en-CA">
                <a:solidFill>
                  <a:srgbClr val="383838"/>
                </a:solidFill>
                <a:effectLst/>
              </a:rPr>
              <a:t> and resilience, and the call to put people more central again, it has become a subject policymakers and organizations increasingly pay attention to.</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68EE4C5-E7EF-4965-850C-216DAC1224B5}" type="slidenum">
              <a:rPr lang="en-US"/>
              <a:pPr>
                <a:defRPr/>
              </a:pPr>
              <a:t>6</a:t>
            </a:fld>
            <a:endParaRPr lang="en-US"/>
          </a:p>
        </p:txBody>
      </p:sp>
    </p:spTree>
    <p:extLst>
      <p:ext uri="{BB962C8B-B14F-4D97-AF65-F5344CB8AC3E}">
        <p14:creationId xmlns:p14="http://schemas.microsoft.com/office/powerpoint/2010/main" val="3001558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ea typeface="ＭＳ Ｐゴシック"/>
                <a:cs typeface="Arial" panose="020B0604020202020204" pitchFamily="34" charset="0"/>
              </a:rPr>
              <a:t>https://www.themanufacturer.com/articles/uk-industrial-robots-installations-increase-third-year-row/</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68EE4C5-E7EF-4965-850C-216DAC1224B5}" type="slidenum">
              <a:rPr lang="en-US"/>
              <a:pPr>
                <a:defRPr/>
              </a:pPr>
              <a:t>7</a:t>
            </a:fld>
            <a:endParaRPr lang="en-US"/>
          </a:p>
        </p:txBody>
      </p:sp>
    </p:spTree>
    <p:extLst>
      <p:ext uri="{BB962C8B-B14F-4D97-AF65-F5344CB8AC3E}">
        <p14:creationId xmlns:p14="http://schemas.microsoft.com/office/powerpoint/2010/main" val="1267857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ea typeface="ＭＳ Ｐゴシック"/>
                <a:cs typeface="Arial" panose="020B0604020202020204" pitchFamily="34" charset="0"/>
              </a:rPr>
              <a:t>Which brings us to the functional safety standard. </a:t>
            </a:r>
          </a:p>
          <a:p>
            <a:pPr>
              <a:spcBef>
                <a:spcPts val="0"/>
              </a:spcBef>
              <a:spcAft>
                <a:spcPts val="0"/>
              </a:spcAft>
            </a:pPr>
            <a:r>
              <a:rPr lang="en-US">
                <a:ea typeface="ＭＳ Ｐゴシック"/>
                <a:cs typeface="Arial" panose="020B0604020202020204" pitchFamily="34" charset="0"/>
              </a:rPr>
              <a:t>What is functional safety you might ask, well it’s defined as “the part of the overall safety of a electronic system or piece of equipment that depends on automatic protection operating correctly in response to its inputs or failure in a predictable manner.” </a:t>
            </a:r>
          </a:p>
          <a:p>
            <a:pPr>
              <a:spcBef>
                <a:spcPts val="0"/>
              </a:spcBef>
              <a:spcAft>
                <a:spcPts val="0"/>
              </a:spcAft>
            </a:pPr>
            <a:r>
              <a:rPr lang="en-US">
                <a:ea typeface="ＭＳ Ｐゴシック"/>
                <a:cs typeface="Arial" panose="020B0604020202020204" pitchFamily="34" charset="0"/>
              </a:rPr>
              <a:t>They’ve emerged from a demand for detection of potentially dangerous conditions in electric, electronic and programmable electronic safety-related systems. That detection can either lead to the activation of a protective measures, corrective action to prevent hazardous events arising or provide mitigation to reduce the consequence of the hazardous events.</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68EE4C5-E7EF-4965-850C-216DAC1224B5}" type="slidenum">
              <a:rPr lang="en-US"/>
              <a:pPr>
                <a:defRPr/>
              </a:pPr>
              <a:t>8</a:t>
            </a:fld>
            <a:endParaRPr lang="en-US"/>
          </a:p>
        </p:txBody>
      </p:sp>
    </p:spTree>
    <p:extLst>
      <p:ext uri="{BB962C8B-B14F-4D97-AF65-F5344CB8AC3E}">
        <p14:creationId xmlns:p14="http://schemas.microsoft.com/office/powerpoint/2010/main" val="228078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ea typeface="ＭＳ Ｐゴシック"/>
                <a:cs typeface="Arial" panose="020B0604020202020204" pitchFamily="34" charset="0"/>
              </a:rPr>
              <a:t>The original Functional Safety Standard for such systems, called IEC 61508, was published 2 decades ago. </a:t>
            </a:r>
            <a:endParaRPr lang="en-US">
              <a:ea typeface="ＭＳ Ｐゴシック"/>
              <a:cs typeface="Arial" panose="020B0604020202020204" pitchFamily="34" charset="0"/>
            </a:endParaRPr>
          </a:p>
          <a:p>
            <a:r>
              <a:rPr lang="en-CA">
                <a:ea typeface="ＭＳ Ｐゴシック"/>
                <a:cs typeface="Arial" panose="020B0604020202020204" pitchFamily="34" charset="0"/>
              </a:rPr>
              <a:t>It has since been used at the basis for other functional safety standards, which have been adapted to specific “fields”. </a:t>
            </a:r>
          </a:p>
          <a:p>
            <a:r>
              <a:rPr lang="en-CA">
                <a:ea typeface="ＭＳ Ｐゴシック"/>
                <a:cs typeface="Arial" panose="020B0604020202020204" pitchFamily="34" charset="0"/>
              </a:rPr>
              <a:t>And they are not one side fits all, IEC 61508 is prescriptive and calls for specific techniques, while ISO 26262 for automotive is more goal based, EN 50128 calls for independence and role definition and IEC 62304 is more about following your own processes. </a:t>
            </a:r>
          </a:p>
          <a:p>
            <a:r>
              <a:rPr lang="en-CA">
                <a:ea typeface="ＭＳ Ｐゴシック"/>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A49A3-C1DB-4138-B7C4-20ACB0B03DEE}" type="slidenum">
              <a:rPr kumimoji="0" lang="en-CA" sz="1200" u="none" strike="noStrike" kern="1200" cap="none" spc="0" normalizeH="0" baseline="0" noProof="0" smtClean="0">
                <a:ln>
                  <a:noFill/>
                </a:ln>
                <a:solidFill>
                  <a:prstClr val="black"/>
                </a:solidFill>
                <a:effectLst/>
                <a:uLnTx/>
                <a:uFillTx/>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u="none" strike="noStrike" kern="1200" cap="none" spc="0" normalizeH="0" baseline="0" noProof="0">
              <a:ln>
                <a:noFill/>
              </a:ln>
              <a:solidFill>
                <a:prstClr val="black"/>
              </a:solidFill>
              <a:effectLst/>
              <a:uLnTx/>
              <a:uFillTx/>
              <a:ea typeface="ＭＳ Ｐゴシック" charset="-128"/>
              <a:cs typeface="+mn-cs"/>
            </a:endParaRPr>
          </a:p>
        </p:txBody>
      </p:sp>
    </p:spTree>
    <p:extLst>
      <p:ext uri="{BB962C8B-B14F-4D97-AF65-F5344CB8AC3E}">
        <p14:creationId xmlns:p14="http://schemas.microsoft.com/office/powerpoint/2010/main" val="3146015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577369"/>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id="{1418EE70-C842-9B73-5114-0767807A55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cxnSp>
        <p:nvCxnSpPr>
          <p:cNvPr id="4" name="Straight Connector 3">
            <a:extLst>
              <a:ext uri="{FF2B5EF4-FFF2-40B4-BE49-F238E27FC236}">
                <a16:creationId xmlns:a16="http://schemas.microsoft.com/office/drawing/2014/main" id="{D5119B4C-CFB2-6272-4D03-F5F08D103F75}"/>
              </a:ext>
            </a:extLst>
          </p:cNvPr>
          <p:cNvCxnSpPr>
            <a:cxnSpLocks/>
          </p:cNvCxnSpPr>
          <p:nvPr userDrawn="1"/>
        </p:nvCxnSpPr>
        <p:spPr>
          <a:xfrm>
            <a:off x="913541"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58BE18E-458C-DAC3-7B1A-AC4605520D42}"/>
              </a:ext>
            </a:extLst>
          </p:cNvPr>
          <p:cNvSpPr txBox="1"/>
          <p:nvPr userDrawn="1"/>
        </p:nvSpPr>
        <p:spPr>
          <a:xfrm>
            <a:off x="1386507" y="2081048"/>
            <a:ext cx="3768560" cy="1862048"/>
          </a:xfrm>
          <a:prstGeom prst="rect">
            <a:avLst/>
          </a:prstGeom>
          <a:noFill/>
        </p:spPr>
        <p:txBody>
          <a:bodyPr wrap="square" rtlCol="0" anchor="ctr" anchorCtr="0">
            <a:noAutofit/>
          </a:bodyPr>
          <a:lstStyle/>
          <a:p>
            <a:pPr>
              <a:lnSpc>
                <a:spcPts val="4600"/>
              </a:lnSpc>
            </a:pPr>
            <a:r>
              <a:rPr lang="en-US" sz="440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84657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M_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59AD-CE7E-8B49-19C3-3AB03AA731BA}"/>
              </a:ext>
            </a:extLst>
          </p:cNvPr>
          <p:cNvSpPr>
            <a:spLocks noGrp="1"/>
          </p:cNvSpPr>
          <p:nvPr>
            <p:ph type="title"/>
          </p:nvPr>
        </p:nvSpPr>
        <p:spPr>
          <a:xfrm>
            <a:off x="838200" y="763059"/>
            <a:ext cx="10515600" cy="1325563"/>
          </a:xfrm>
          <a:prstGeom prst="rect">
            <a:avLst/>
          </a:prstGeom>
        </p:spPr>
        <p:txBody>
          <a:bodyPr lIns="0"/>
          <a:lstStyle>
            <a:lvl1pPr>
              <a:defRPr sz="3100" b="0" i="0">
                <a:solidFill>
                  <a:srgbClr val="1371D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3ED731DB-CB64-E448-98AA-EBD2C5BCFA2B}"/>
              </a:ext>
            </a:extLst>
          </p:cNvPr>
          <p:cNvSpPr>
            <a:spLocks noGrp="1"/>
          </p:cNvSpPr>
          <p:nvPr>
            <p:ph type="sldNum" sz="quarter" idx="10"/>
          </p:nvPr>
        </p:nvSpPr>
        <p:spPr/>
        <p:txBody>
          <a:bodyPr/>
          <a:lstStyle/>
          <a:p>
            <a:fld id="{86CB4B4D-7CA3-9044-876B-883B54F8677D}" type="slidenum">
              <a:rPr lang="en-CA" smtClean="0"/>
              <a:pPr/>
              <a:t>‹#›</a:t>
            </a:fld>
            <a:endParaRPr lang="en-CA"/>
          </a:p>
        </p:txBody>
      </p:sp>
      <p:sp>
        <p:nvSpPr>
          <p:cNvPr id="10" name="Text Placeholder 9">
            <a:extLst>
              <a:ext uri="{FF2B5EF4-FFF2-40B4-BE49-F238E27FC236}">
                <a16:creationId xmlns:a16="http://schemas.microsoft.com/office/drawing/2014/main" id="{2C4DCB5D-CC44-041D-1BA2-E4190E703A26}"/>
              </a:ext>
            </a:extLst>
          </p:cNvPr>
          <p:cNvSpPr>
            <a:spLocks noGrp="1"/>
          </p:cNvSpPr>
          <p:nvPr>
            <p:ph type="body" sz="quarter" idx="11" hasCustomPrompt="1"/>
          </p:nvPr>
        </p:nvSpPr>
        <p:spPr>
          <a:xfrm>
            <a:off x="847197" y="439740"/>
            <a:ext cx="8034336" cy="279930"/>
          </a:xfrm>
          <a:prstGeom prst="rect">
            <a:avLst/>
          </a:prstGeom>
          <a:noFill/>
        </p:spPr>
        <p:txBody>
          <a:bodyPr wrap="square" lIns="0" tIns="0" rIns="0" rtlCol="0" anchor="t" anchorCtr="0">
            <a:noAutofit/>
          </a:bodyPr>
          <a:lstStyle>
            <a:lvl1pPr marL="0" indent="0">
              <a:buNone/>
              <a:defRPr lang="en-US" sz="1300" b="1">
                <a:solidFill>
                  <a:srgbClr val="01033E"/>
                </a:solidFill>
                <a:latin typeface="Arial" panose="020B0604020202020204" pitchFamily="34" charset="0"/>
                <a:cs typeface="Arial" panose="020B0604020202020204" pitchFamily="34" charset="0"/>
              </a:defRPr>
            </a:lvl1pPr>
          </a:lstStyle>
          <a:p>
            <a:pPr marL="0" lvl="0">
              <a:lnSpc>
                <a:spcPts val="2000"/>
              </a:lnSpc>
            </a:pPr>
            <a:r>
              <a:rPr lang="en-US"/>
              <a:t>CLICK TO EDIT MASTER TEXT STYLES</a:t>
            </a:r>
          </a:p>
        </p:txBody>
      </p:sp>
    </p:spTree>
    <p:extLst>
      <p:ext uri="{BB962C8B-B14F-4D97-AF65-F5344CB8AC3E}">
        <p14:creationId xmlns:p14="http://schemas.microsoft.com/office/powerpoint/2010/main" val="3280971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Bullet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C1F987-8591-114D-A618-D02DB0BED118}"/>
              </a:ext>
            </a:extLst>
          </p:cNvPr>
          <p:cNvPicPr>
            <a:picLocks noChangeAspect="1"/>
          </p:cNvPicPr>
          <p:nvPr/>
        </p:nvPicPr>
        <p:blipFill>
          <a:blip r:embed="rId2">
            <a:alphaModFix amt="15000"/>
          </a:blip>
          <a:stretch>
            <a:fillRect/>
          </a:stretch>
        </p:blipFill>
        <p:spPr>
          <a:xfrm>
            <a:off x="9982200" y="-3581400"/>
            <a:ext cx="7691629" cy="11603624"/>
          </a:xfrm>
          <a:prstGeom prst="rect">
            <a:avLst/>
          </a:prstGeom>
        </p:spPr>
      </p:pic>
      <p:pic>
        <p:nvPicPr>
          <p:cNvPr id="20" name="Picture 19">
            <a:extLst>
              <a:ext uri="{FF2B5EF4-FFF2-40B4-BE49-F238E27FC236}">
                <a16:creationId xmlns:a16="http://schemas.microsoft.com/office/drawing/2014/main" id="{2D1B5023-06AD-C646-850E-5ADEAE660A7B}"/>
              </a:ext>
            </a:extLst>
          </p:cNvPr>
          <p:cNvPicPr>
            <a:picLocks noChangeAspect="1"/>
          </p:cNvPicPr>
          <p:nvPr/>
        </p:nvPicPr>
        <p:blipFill>
          <a:blip r:embed="rId3">
            <a:alphaModFix amt="72000"/>
          </a:blip>
          <a:stretch>
            <a:fillRect/>
          </a:stretch>
        </p:blipFill>
        <p:spPr>
          <a:xfrm flipH="1">
            <a:off x="10526015" y="4056068"/>
            <a:ext cx="3987800" cy="5410200"/>
          </a:xfrm>
          <a:prstGeom prst="rect">
            <a:avLst/>
          </a:prstGeom>
        </p:spPr>
      </p:pic>
      <p:sp>
        <p:nvSpPr>
          <p:cNvPr id="14" name="Slide Number Placeholder 4"/>
          <p:cNvSpPr txBox="1">
            <a:spLocks noGrp="1"/>
          </p:cNvSpPr>
          <p:nvPr/>
        </p:nvSpPr>
        <p:spPr bwMode="auto">
          <a:xfrm rot="10800000" flipV="1">
            <a:off x="11479514" y="6159521"/>
            <a:ext cx="407687" cy="219587"/>
          </a:xfrm>
          <a:prstGeom prst="rect">
            <a:avLst/>
          </a:prstGeom>
          <a:noFill/>
          <a:ln w="9525">
            <a:noFill/>
            <a:miter lim="800000"/>
            <a:headEnd/>
            <a:tailEnd/>
          </a:ln>
        </p:spPr>
        <p:txBody>
          <a:bodyPr anchor="ctr"/>
          <a:lstStyle/>
          <a:p>
            <a:pPr marL="0" marR="0" lvl="0" indent="0" algn="r" defTabSz="914377"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tx2"/>
                </a:solidFill>
                <a:effectLst/>
                <a:uLnTx/>
                <a:uFillTx/>
                <a:latin typeface="Arial" panose="020B0604020202020204" pitchFamily="34" charset="0"/>
              </a:rPr>
              <a:pPr marL="0" marR="0" lvl="0" indent="0" algn="r" defTabSz="914377"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tx2"/>
              </a:solidFill>
              <a:effectLst/>
              <a:uLnTx/>
              <a:uFillTx/>
              <a:latin typeface="Arial" panose="020B0604020202020204" pitchFamily="34" charset="0"/>
            </a:endParaRPr>
          </a:p>
        </p:txBody>
      </p:sp>
      <p:sp>
        <p:nvSpPr>
          <p:cNvPr id="10" name="TextBox 9"/>
          <p:cNvSpPr txBox="1"/>
          <p:nvPr/>
        </p:nvSpPr>
        <p:spPr>
          <a:xfrm>
            <a:off x="9167037" y="6379109"/>
            <a:ext cx="2743200" cy="200055"/>
          </a:xfrm>
          <a:prstGeom prst="rect">
            <a:avLst/>
          </a:prstGeom>
          <a:noFill/>
        </p:spPr>
        <p:txBody>
          <a:bodyPr wrap="square" rtlCol="0">
            <a:spAutoFit/>
          </a:bodyPr>
          <a:lstStyle/>
          <a:p>
            <a:pPr algn="r"/>
            <a:r>
              <a:rPr lang="en-US" sz="700" b="0" i="0">
                <a:solidFill>
                  <a:schemeClr val="tx2"/>
                </a:solidFill>
                <a:latin typeface="Arial" panose="020B0604020202020204" pitchFamily="34" charset="0"/>
              </a:rPr>
              <a:t>© 2020 </a:t>
            </a:r>
            <a:r>
              <a:rPr lang="en-US" sz="700" b="0" i="0" baseline="0">
                <a:solidFill>
                  <a:schemeClr val="tx2"/>
                </a:solidFill>
                <a:latin typeface="Arial" panose="020B0604020202020204" pitchFamily="34" charset="0"/>
              </a:rPr>
              <a:t>BlackBerry QNX</a:t>
            </a:r>
            <a:r>
              <a:rPr lang="en-US" sz="700" b="0" i="0">
                <a:solidFill>
                  <a:schemeClr val="tx2"/>
                </a:solidFill>
                <a:latin typeface="Arial" panose="020B0604020202020204" pitchFamily="34" charset="0"/>
              </a:rPr>
              <a:t>. All Rights Reserved.</a:t>
            </a:r>
          </a:p>
        </p:txBody>
      </p:sp>
      <p:sp>
        <p:nvSpPr>
          <p:cNvPr id="8" name="Title 37">
            <a:extLst>
              <a:ext uri="{FF2B5EF4-FFF2-40B4-BE49-F238E27FC236}">
                <a16:creationId xmlns:a16="http://schemas.microsoft.com/office/drawing/2014/main" id="{BE025984-BC54-9F47-8347-9FE214CDB435}"/>
              </a:ext>
            </a:extLst>
          </p:cNvPr>
          <p:cNvSpPr>
            <a:spLocks noGrp="1"/>
          </p:cNvSpPr>
          <p:nvPr>
            <p:ph type="title" hasCustomPrompt="1"/>
          </p:nvPr>
        </p:nvSpPr>
        <p:spPr>
          <a:xfrm>
            <a:off x="914401" y="663883"/>
            <a:ext cx="10433319" cy="763285"/>
          </a:xfrm>
        </p:spPr>
        <p:txBody>
          <a:bodyPr anchor="t" anchorCtr="0">
            <a:normAutofit/>
          </a:bodyPr>
          <a:lstStyle>
            <a:lvl1pPr>
              <a:defRPr sz="3200" baseline="0">
                <a:solidFill>
                  <a:schemeClr val="tx2"/>
                </a:solidFill>
                <a:latin typeface="Arial" panose="020B0604020202020204" pitchFamily="34" charset="0"/>
                <a:cs typeface="Arial" panose="020B0604020202020204" pitchFamily="34" charset="0"/>
              </a:defRPr>
            </a:lvl1pPr>
          </a:lstStyle>
          <a:p>
            <a:r>
              <a:rPr lang="en-US"/>
              <a:t>Click and edit Master title style</a:t>
            </a:r>
          </a:p>
        </p:txBody>
      </p:sp>
      <p:sp>
        <p:nvSpPr>
          <p:cNvPr id="16" name="Text Placeholder 17">
            <a:extLst>
              <a:ext uri="{FF2B5EF4-FFF2-40B4-BE49-F238E27FC236}">
                <a16:creationId xmlns:a16="http://schemas.microsoft.com/office/drawing/2014/main" id="{B4BD2DB7-1B7D-DF46-AEBA-63AC1977251F}"/>
              </a:ext>
            </a:extLst>
          </p:cNvPr>
          <p:cNvSpPr>
            <a:spLocks noGrp="1"/>
          </p:cNvSpPr>
          <p:nvPr>
            <p:ph type="body" sz="quarter" idx="10"/>
          </p:nvPr>
        </p:nvSpPr>
        <p:spPr>
          <a:xfrm>
            <a:off x="920483" y="1676400"/>
            <a:ext cx="10427236" cy="3810000"/>
          </a:xfrm>
          <a:prstGeom prst="rect">
            <a:avLst/>
          </a:prstGeom>
        </p:spPr>
        <p:txBody>
          <a:bodyPr/>
          <a:lstStyle>
            <a:lvl1pPr marL="45719" indent="0">
              <a:lnSpc>
                <a:spcPct val="100000"/>
              </a:lnSpc>
              <a:spcBef>
                <a:spcPts val="600"/>
              </a:spcBef>
              <a:buClr>
                <a:schemeClr val="accent4"/>
              </a:buClr>
              <a:buFontTx/>
              <a:buNone/>
              <a:defRPr sz="2400" b="0" i="0" baseline="0">
                <a:solidFill>
                  <a:schemeClr val="tx2"/>
                </a:solidFill>
                <a:latin typeface="Arial" panose="020B0604020202020204" pitchFamily="34" charset="0"/>
              </a:defRPr>
            </a:lvl1pPr>
            <a:lvl2pPr marL="457189" indent="-220657">
              <a:lnSpc>
                <a:spcPct val="100000"/>
              </a:lnSpc>
              <a:spcBef>
                <a:spcPts val="600"/>
              </a:spcBef>
              <a:buClr>
                <a:schemeClr val="accent4"/>
              </a:buClr>
              <a:buFont typeface="Wingdings" panose="05000000000000000000" pitchFamily="2" charset="2"/>
              <a:buChar char="§"/>
              <a:defRPr sz="2000" b="0" i="0">
                <a:latin typeface="Arial" panose="020B0604020202020204" pitchFamily="34" charset="0"/>
              </a:defRPr>
            </a:lvl2pPr>
            <a:lvl3pPr marL="571486" indent="-187321">
              <a:lnSpc>
                <a:spcPct val="100000"/>
              </a:lnSpc>
              <a:spcBef>
                <a:spcPts val="600"/>
              </a:spcBef>
              <a:buClr>
                <a:schemeClr val="accent4"/>
              </a:buClr>
              <a:buFont typeface="Arial" panose="020B0604020202020204" pitchFamily="34" charset="0"/>
              <a:buChar char="•"/>
              <a:tabLst/>
              <a:defRPr sz="1600" b="0" i="0" baseline="0">
                <a:latin typeface="Arial" panose="020B0604020202020204" pitchFamily="34" charset="0"/>
              </a:defRPr>
            </a:lvl3pPr>
            <a:lvl4pPr marL="914377" indent="-231769">
              <a:lnSpc>
                <a:spcPct val="130000"/>
              </a:lnSpc>
              <a:spcBef>
                <a:spcPts val="600"/>
              </a:spcBef>
              <a:buClr>
                <a:schemeClr val="accent2"/>
              </a:buClr>
              <a:buFont typeface="Arial" panose="020B0604020202020204" pitchFamily="34" charset="0"/>
              <a:buChar char="•"/>
              <a:defRPr sz="1600">
                <a:solidFill>
                  <a:schemeClr val="accent2">
                    <a:lumMod val="75000"/>
                  </a:schemeClr>
                </a:solidFill>
              </a:defRPr>
            </a:lvl4pPr>
            <a:lvl5pPr marL="868658" indent="-118869">
              <a:lnSpc>
                <a:spcPct val="100000"/>
              </a:lnSpc>
              <a:spcBef>
                <a:spcPts val="600"/>
              </a:spcBef>
              <a:buClr>
                <a:schemeClr val="accent4"/>
              </a:buClr>
              <a:buFont typeface="Wingdings" charset="2"/>
              <a:buChar char="§"/>
              <a:defRPr sz="10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178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C1F987-8591-114D-A618-D02DB0BED118}"/>
              </a:ext>
            </a:extLst>
          </p:cNvPr>
          <p:cNvPicPr>
            <a:picLocks noChangeAspect="1"/>
          </p:cNvPicPr>
          <p:nvPr/>
        </p:nvPicPr>
        <p:blipFill>
          <a:blip r:embed="rId2">
            <a:alphaModFix amt="15000"/>
          </a:blip>
          <a:stretch>
            <a:fillRect/>
          </a:stretch>
        </p:blipFill>
        <p:spPr>
          <a:xfrm>
            <a:off x="9982200" y="-3581400"/>
            <a:ext cx="7691629" cy="11603624"/>
          </a:xfrm>
          <a:prstGeom prst="rect">
            <a:avLst/>
          </a:prstGeom>
        </p:spPr>
      </p:pic>
      <p:pic>
        <p:nvPicPr>
          <p:cNvPr id="20" name="Picture 19">
            <a:extLst>
              <a:ext uri="{FF2B5EF4-FFF2-40B4-BE49-F238E27FC236}">
                <a16:creationId xmlns:a16="http://schemas.microsoft.com/office/drawing/2014/main" id="{2D1B5023-06AD-C646-850E-5ADEAE660A7B}"/>
              </a:ext>
            </a:extLst>
          </p:cNvPr>
          <p:cNvPicPr>
            <a:picLocks noChangeAspect="1"/>
          </p:cNvPicPr>
          <p:nvPr/>
        </p:nvPicPr>
        <p:blipFill>
          <a:blip r:embed="rId3">
            <a:alphaModFix amt="72000"/>
          </a:blip>
          <a:stretch>
            <a:fillRect/>
          </a:stretch>
        </p:blipFill>
        <p:spPr>
          <a:xfrm flipH="1">
            <a:off x="10526015" y="4056068"/>
            <a:ext cx="3987800" cy="5410200"/>
          </a:xfrm>
          <a:prstGeom prst="rect">
            <a:avLst/>
          </a:prstGeom>
        </p:spPr>
      </p:pic>
      <p:sp>
        <p:nvSpPr>
          <p:cNvPr id="10" name="TextBox 9"/>
          <p:cNvSpPr txBox="1"/>
          <p:nvPr/>
        </p:nvSpPr>
        <p:spPr>
          <a:xfrm>
            <a:off x="9167037" y="6379109"/>
            <a:ext cx="2743200" cy="200055"/>
          </a:xfrm>
          <a:prstGeom prst="rect">
            <a:avLst/>
          </a:prstGeom>
          <a:noFill/>
        </p:spPr>
        <p:txBody>
          <a:bodyPr wrap="square" rtlCol="0">
            <a:spAutoFit/>
          </a:bodyPr>
          <a:lstStyle/>
          <a:p>
            <a:pPr algn="r"/>
            <a:r>
              <a:rPr lang="en-US" sz="700" b="0" i="0">
                <a:solidFill>
                  <a:schemeClr val="tx2"/>
                </a:solidFill>
                <a:latin typeface="Arial" panose="020B0604020202020204" pitchFamily="34" charset="0"/>
              </a:rPr>
              <a:t>© 2022 </a:t>
            </a:r>
            <a:r>
              <a:rPr lang="en-US" sz="700" b="0" i="0" baseline="0">
                <a:solidFill>
                  <a:schemeClr val="tx2"/>
                </a:solidFill>
                <a:latin typeface="Arial" panose="020B0604020202020204" pitchFamily="34" charset="0"/>
              </a:rPr>
              <a:t>BlackBerry QNX</a:t>
            </a:r>
            <a:r>
              <a:rPr lang="en-US" sz="700" b="0" i="0">
                <a:solidFill>
                  <a:schemeClr val="tx2"/>
                </a:solidFill>
                <a:latin typeface="Arial" panose="020B0604020202020204" pitchFamily="34" charset="0"/>
              </a:rPr>
              <a:t>. All Rights Reserved.</a:t>
            </a:r>
          </a:p>
        </p:txBody>
      </p:sp>
      <p:sp>
        <p:nvSpPr>
          <p:cNvPr id="8" name="Title 37">
            <a:extLst>
              <a:ext uri="{FF2B5EF4-FFF2-40B4-BE49-F238E27FC236}">
                <a16:creationId xmlns:a16="http://schemas.microsoft.com/office/drawing/2014/main" id="{BE025984-BC54-9F47-8347-9FE214CDB435}"/>
              </a:ext>
            </a:extLst>
          </p:cNvPr>
          <p:cNvSpPr>
            <a:spLocks noGrp="1"/>
          </p:cNvSpPr>
          <p:nvPr>
            <p:ph type="title"/>
          </p:nvPr>
        </p:nvSpPr>
        <p:spPr>
          <a:xfrm>
            <a:off x="914401" y="663883"/>
            <a:ext cx="10433319" cy="763285"/>
          </a:xfrm>
          <a:prstGeom prst="rect">
            <a:avLst/>
          </a:prstGeom>
        </p:spPr>
        <p:txBody>
          <a:bodyPr anchor="t" anchorCtr="0">
            <a:normAutofit/>
          </a:bodyPr>
          <a:lstStyle>
            <a:lvl1pPr>
              <a:defRPr sz="3200" baseline="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D31AEF06-CF94-6847-980D-FCA3C3866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379109"/>
            <a:ext cx="1337733" cy="164745"/>
          </a:xfrm>
          <a:prstGeom prst="rect">
            <a:avLst/>
          </a:prstGeom>
        </p:spPr>
      </p:pic>
    </p:spTree>
    <p:extLst>
      <p:ext uri="{BB962C8B-B14F-4D97-AF65-F5344CB8AC3E}">
        <p14:creationId xmlns:p14="http://schemas.microsoft.com/office/powerpoint/2010/main" val="374240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Bullets_Dar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64733-F5BB-8145-8AF5-FC6B3803E024}"/>
              </a:ext>
            </a:extLst>
          </p:cNvPr>
          <p:cNvPicPr>
            <a:picLocks noChangeAspect="1"/>
          </p:cNvPicPr>
          <p:nvPr/>
        </p:nvPicPr>
        <p:blipFill>
          <a:blip r:embed="rId2">
            <a:alphaModFix amt="79000"/>
          </a:blip>
          <a:stretch>
            <a:fillRect/>
          </a:stretch>
        </p:blipFill>
        <p:spPr>
          <a:xfrm flipH="1">
            <a:off x="10526015" y="4056068"/>
            <a:ext cx="3987800" cy="5410200"/>
          </a:xfrm>
          <a:prstGeom prst="rect">
            <a:avLst/>
          </a:prstGeom>
        </p:spPr>
      </p:pic>
      <p:pic>
        <p:nvPicPr>
          <p:cNvPr id="13" name="Picture 12">
            <a:extLst>
              <a:ext uri="{FF2B5EF4-FFF2-40B4-BE49-F238E27FC236}">
                <a16:creationId xmlns:a16="http://schemas.microsoft.com/office/drawing/2014/main" id="{6BF27846-993D-7849-8EDF-1BC86695940E}"/>
              </a:ext>
            </a:extLst>
          </p:cNvPr>
          <p:cNvPicPr>
            <a:picLocks noChangeAspect="1"/>
          </p:cNvPicPr>
          <p:nvPr/>
        </p:nvPicPr>
        <p:blipFill>
          <a:blip r:embed="rId3">
            <a:alphaModFix amt="26000"/>
          </a:blip>
          <a:stretch>
            <a:fillRect/>
          </a:stretch>
        </p:blipFill>
        <p:spPr>
          <a:xfrm>
            <a:off x="9982200" y="-4125412"/>
            <a:ext cx="7691629" cy="11603624"/>
          </a:xfrm>
          <a:prstGeom prst="rect">
            <a:avLst/>
          </a:prstGeom>
        </p:spPr>
      </p:pic>
      <p:sp>
        <p:nvSpPr>
          <p:cNvPr id="14" name="Slide Number Placeholder 4"/>
          <p:cNvSpPr txBox="1">
            <a:spLocks noGrp="1"/>
          </p:cNvSpPr>
          <p:nvPr/>
        </p:nvSpPr>
        <p:spPr bwMode="auto">
          <a:xfrm rot="10800000" flipV="1">
            <a:off x="5892158" y="6445281"/>
            <a:ext cx="407687" cy="219587"/>
          </a:xfrm>
          <a:prstGeom prst="rect">
            <a:avLst/>
          </a:prstGeom>
          <a:noFill/>
          <a:ln w="9525">
            <a:noFill/>
            <a:miter lim="800000"/>
            <a:headEnd/>
            <a:tailEnd/>
          </a:ln>
        </p:spPr>
        <p:txBody>
          <a:bodyPr anchor="ctr"/>
          <a:lstStyle/>
          <a:p>
            <a:pPr marL="0" marR="0" lvl="0" indent="0" algn="r" defTabSz="914377"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rPr>
              <a:pPr marL="0" marR="0" lvl="0" indent="0" algn="r" defTabSz="914377"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10" name="TextBox 9"/>
          <p:cNvSpPr txBox="1"/>
          <p:nvPr/>
        </p:nvSpPr>
        <p:spPr>
          <a:xfrm>
            <a:off x="9167037" y="6379109"/>
            <a:ext cx="2743200" cy="200055"/>
          </a:xfrm>
          <a:prstGeom prst="rect">
            <a:avLst/>
          </a:prstGeom>
          <a:noFill/>
        </p:spPr>
        <p:txBody>
          <a:bodyPr wrap="square" rtlCol="0">
            <a:spAutoFit/>
          </a:bodyPr>
          <a:lstStyle/>
          <a:p>
            <a:pPr algn="r"/>
            <a:r>
              <a:rPr lang="en-US" sz="700" b="0" i="0">
                <a:solidFill>
                  <a:schemeClr val="bg1"/>
                </a:solidFill>
                <a:latin typeface="Arial" panose="020B0604020202020204" pitchFamily="34" charset="0"/>
              </a:rPr>
              <a:t>© 2020 </a:t>
            </a:r>
            <a:r>
              <a:rPr lang="en-US" sz="700" b="0" i="0" baseline="0">
                <a:solidFill>
                  <a:schemeClr val="bg1"/>
                </a:solidFill>
                <a:latin typeface="Arial" panose="020B0604020202020204" pitchFamily="34" charset="0"/>
              </a:rPr>
              <a:t>BlackBerry QNX</a:t>
            </a:r>
            <a:r>
              <a:rPr lang="en-US" sz="700" b="0" i="0">
                <a:solidFill>
                  <a:schemeClr val="bg1"/>
                </a:solidFill>
                <a:latin typeface="Arial" panose="020B0604020202020204" pitchFamily="34" charset="0"/>
              </a:rPr>
              <a:t>. All Rights Reserved.</a:t>
            </a:r>
          </a:p>
        </p:txBody>
      </p:sp>
      <p:sp>
        <p:nvSpPr>
          <p:cNvPr id="8" name="Title 37">
            <a:extLst>
              <a:ext uri="{FF2B5EF4-FFF2-40B4-BE49-F238E27FC236}">
                <a16:creationId xmlns:a16="http://schemas.microsoft.com/office/drawing/2014/main" id="{BE025984-BC54-9F47-8347-9FE214CDB435}"/>
              </a:ext>
            </a:extLst>
          </p:cNvPr>
          <p:cNvSpPr>
            <a:spLocks noGrp="1"/>
          </p:cNvSpPr>
          <p:nvPr>
            <p:ph type="title" hasCustomPrompt="1"/>
          </p:nvPr>
        </p:nvSpPr>
        <p:spPr>
          <a:xfrm>
            <a:off x="914401" y="663883"/>
            <a:ext cx="10433319" cy="763285"/>
          </a:xfrm>
        </p:spPr>
        <p:txBody>
          <a:bodyPr anchor="t" anchorCtr="0">
            <a:normAutofit/>
          </a:bodyPr>
          <a:lstStyle>
            <a:lvl1pPr>
              <a:defRPr sz="3200" baseline="0">
                <a:solidFill>
                  <a:schemeClr val="bg1"/>
                </a:solidFill>
                <a:latin typeface="Arial" panose="020B0604020202020204" pitchFamily="34" charset="0"/>
                <a:cs typeface="Arial" panose="020B0604020202020204" pitchFamily="34" charset="0"/>
              </a:defRPr>
            </a:lvl1pPr>
          </a:lstStyle>
          <a:p>
            <a:r>
              <a:rPr lang="en-US"/>
              <a:t>Click and edit Master title style</a:t>
            </a:r>
          </a:p>
        </p:txBody>
      </p:sp>
      <p:sp>
        <p:nvSpPr>
          <p:cNvPr id="16" name="Text Placeholder 17">
            <a:extLst>
              <a:ext uri="{FF2B5EF4-FFF2-40B4-BE49-F238E27FC236}">
                <a16:creationId xmlns:a16="http://schemas.microsoft.com/office/drawing/2014/main" id="{B4BD2DB7-1B7D-DF46-AEBA-63AC1977251F}"/>
              </a:ext>
            </a:extLst>
          </p:cNvPr>
          <p:cNvSpPr>
            <a:spLocks noGrp="1"/>
          </p:cNvSpPr>
          <p:nvPr>
            <p:ph type="body" sz="quarter" idx="10"/>
          </p:nvPr>
        </p:nvSpPr>
        <p:spPr>
          <a:xfrm>
            <a:off x="920482" y="1676400"/>
            <a:ext cx="10433319" cy="3810000"/>
          </a:xfrm>
          <a:prstGeom prst="rect">
            <a:avLst/>
          </a:prstGeom>
        </p:spPr>
        <p:txBody>
          <a:bodyPr/>
          <a:lstStyle>
            <a:lvl1pPr marL="45719" indent="0">
              <a:lnSpc>
                <a:spcPct val="100000"/>
              </a:lnSpc>
              <a:spcBef>
                <a:spcPts val="600"/>
              </a:spcBef>
              <a:buClr>
                <a:schemeClr val="accent4"/>
              </a:buClr>
              <a:buFontTx/>
              <a:buNone/>
              <a:defRPr sz="2400" b="0" i="0" baseline="0">
                <a:solidFill>
                  <a:schemeClr val="bg1"/>
                </a:solidFill>
                <a:latin typeface="Arial" panose="020B0604020202020204" pitchFamily="34" charset="0"/>
              </a:defRPr>
            </a:lvl1pPr>
            <a:lvl2pPr marL="571486" indent="-334954">
              <a:lnSpc>
                <a:spcPct val="100000"/>
              </a:lnSpc>
              <a:spcBef>
                <a:spcPts val="600"/>
              </a:spcBef>
              <a:buClr>
                <a:schemeClr val="accent4"/>
              </a:buClr>
              <a:buFont typeface="Wingdings" panose="05000000000000000000" pitchFamily="2" charset="2"/>
              <a:buChar char="§"/>
              <a:defRPr sz="2000" b="0" i="0">
                <a:solidFill>
                  <a:schemeClr val="bg1"/>
                </a:solidFill>
                <a:latin typeface="Arial" panose="020B0604020202020204" pitchFamily="34" charset="0"/>
              </a:defRPr>
            </a:lvl2pPr>
            <a:lvl3pPr marL="1028674" indent="-288918">
              <a:lnSpc>
                <a:spcPct val="100000"/>
              </a:lnSpc>
              <a:spcBef>
                <a:spcPts val="600"/>
              </a:spcBef>
              <a:buClr>
                <a:schemeClr val="accent4"/>
              </a:buClr>
              <a:buFont typeface="Arial" panose="020B0604020202020204" pitchFamily="34" charset="0"/>
              <a:buChar char="−"/>
              <a:defRPr sz="1600" b="0" i="0" baseline="0">
                <a:solidFill>
                  <a:schemeClr val="bg1"/>
                </a:solidFill>
                <a:latin typeface="Arial" panose="020B0604020202020204" pitchFamily="34" charset="0"/>
              </a:defRPr>
            </a:lvl3pPr>
            <a:lvl4pPr marL="685783" indent="-118869">
              <a:lnSpc>
                <a:spcPct val="130000"/>
              </a:lnSpc>
              <a:spcBef>
                <a:spcPts val="600"/>
              </a:spcBef>
              <a:buClr>
                <a:schemeClr val="accent4"/>
              </a:buClr>
              <a:buFont typeface="Wingdings" charset="2"/>
              <a:buChar char="§"/>
              <a:defRPr sz="1000">
                <a:solidFill>
                  <a:schemeClr val="bg1"/>
                </a:solidFill>
              </a:defRPr>
            </a:lvl4pPr>
            <a:lvl5pPr marL="868658" indent="-118869">
              <a:lnSpc>
                <a:spcPct val="100000"/>
              </a:lnSpc>
              <a:spcBef>
                <a:spcPts val="600"/>
              </a:spcBef>
              <a:buClr>
                <a:schemeClr val="accent4"/>
              </a:buClr>
              <a:buFont typeface="Wingdings" charset="2"/>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0F954B14-A679-1E49-8775-A4AE5709A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390330"/>
            <a:ext cx="1337733" cy="164745"/>
          </a:xfrm>
          <a:prstGeom prst="rect">
            <a:avLst/>
          </a:prstGeom>
        </p:spPr>
      </p:pic>
    </p:spTree>
    <p:extLst>
      <p:ext uri="{BB962C8B-B14F-4D97-AF65-F5344CB8AC3E}">
        <p14:creationId xmlns:p14="http://schemas.microsoft.com/office/powerpoint/2010/main" val="170661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ection Divider_Dark">
    <p:bg>
      <p:bgPr>
        <a:solidFill>
          <a:schemeClr val="tx2"/>
        </a:solidFill>
        <a:effectLst/>
      </p:bgPr>
    </p:bg>
    <p:spTree>
      <p:nvGrpSpPr>
        <p:cNvPr id="1" name=""/>
        <p:cNvGrpSpPr/>
        <p:nvPr/>
      </p:nvGrpSpPr>
      <p:grpSpPr>
        <a:xfrm>
          <a:off x="0" y="0"/>
          <a:ext cx="0" cy="0"/>
          <a:chOff x="0" y="0"/>
          <a:chExt cx="0" cy="0"/>
        </a:xfrm>
      </p:grpSpPr>
      <p:sp>
        <p:nvSpPr>
          <p:cNvPr id="18" name="Title 1"/>
          <p:cNvSpPr>
            <a:spLocks noGrp="1"/>
          </p:cNvSpPr>
          <p:nvPr>
            <p:ph type="ctrTitle" hasCustomPrompt="1"/>
          </p:nvPr>
        </p:nvSpPr>
        <p:spPr>
          <a:xfrm>
            <a:off x="1295400" y="3060310"/>
            <a:ext cx="5486400" cy="1450975"/>
          </a:xfrm>
          <a:prstGeom prst="rect">
            <a:avLst/>
          </a:prstGeom>
        </p:spPr>
        <p:txBody>
          <a:bodyPr anchor="b" anchorCtr="0">
            <a:normAutofit/>
          </a:bodyPr>
          <a:lstStyle>
            <a:lvl1pPr>
              <a:defRPr sz="4200" b="0" i="0" baseline="0">
                <a:solidFill>
                  <a:srgbClr val="FFFFFF"/>
                </a:solidFill>
                <a:latin typeface="Arial" panose="020B0604020202020204" pitchFamily="34" charset="0"/>
              </a:defRPr>
            </a:lvl1pPr>
          </a:lstStyle>
          <a:p>
            <a:r>
              <a:rPr lang="en-US"/>
              <a:t>Presentation Section</a:t>
            </a:r>
            <a:br>
              <a:rPr lang="en-US"/>
            </a:br>
            <a:r>
              <a:rPr lang="en-US"/>
              <a:t>Divider Title</a:t>
            </a:r>
          </a:p>
        </p:txBody>
      </p:sp>
      <p:sp>
        <p:nvSpPr>
          <p:cNvPr id="19" name="Subtitle 2"/>
          <p:cNvSpPr>
            <a:spLocks noGrp="1"/>
          </p:cNvSpPr>
          <p:nvPr>
            <p:ph type="subTitle" idx="1" hasCustomPrompt="1"/>
          </p:nvPr>
        </p:nvSpPr>
        <p:spPr>
          <a:xfrm>
            <a:off x="1295400" y="4695325"/>
            <a:ext cx="10363200" cy="685800"/>
          </a:xfrm>
          <a:prstGeom prst="rect">
            <a:avLst/>
          </a:prstGeom>
        </p:spPr>
        <p:txBody>
          <a:bodyPr/>
          <a:lstStyle>
            <a:lvl1pPr marL="0" indent="0" algn="l">
              <a:buNone/>
              <a:defRPr sz="2200" b="0" i="0" baseline="0">
                <a:solidFill>
                  <a:srgbClr val="FFFFFF"/>
                </a:solidFill>
                <a:latin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a:t>
            </a:r>
          </a:p>
        </p:txBody>
      </p:sp>
      <p:pic>
        <p:nvPicPr>
          <p:cNvPr id="2" name="Picture 1">
            <a:extLst>
              <a:ext uri="{FF2B5EF4-FFF2-40B4-BE49-F238E27FC236}">
                <a16:creationId xmlns:a16="http://schemas.microsoft.com/office/drawing/2014/main" id="{6E7326DB-2FE6-8C42-B924-3A065C06F761}"/>
              </a:ext>
            </a:extLst>
          </p:cNvPr>
          <p:cNvPicPr>
            <a:picLocks noChangeAspect="1"/>
          </p:cNvPicPr>
          <p:nvPr/>
        </p:nvPicPr>
        <p:blipFill>
          <a:blip r:embed="rId2">
            <a:alphaModFix amt="26000"/>
          </a:blip>
          <a:stretch>
            <a:fillRect/>
          </a:stretch>
        </p:blipFill>
        <p:spPr>
          <a:xfrm>
            <a:off x="8718720" y="-2372812"/>
            <a:ext cx="7691629" cy="11603624"/>
          </a:xfrm>
          <a:prstGeom prst="rect">
            <a:avLst/>
          </a:prstGeom>
        </p:spPr>
      </p:pic>
      <p:pic>
        <p:nvPicPr>
          <p:cNvPr id="12" name="Picture 11">
            <a:extLst>
              <a:ext uri="{FF2B5EF4-FFF2-40B4-BE49-F238E27FC236}">
                <a16:creationId xmlns:a16="http://schemas.microsoft.com/office/drawing/2014/main" id="{A46FAAC3-84F1-2D4B-BE93-674CCB973EDB}"/>
              </a:ext>
            </a:extLst>
          </p:cNvPr>
          <p:cNvPicPr>
            <a:picLocks noChangeAspect="1"/>
          </p:cNvPicPr>
          <p:nvPr/>
        </p:nvPicPr>
        <p:blipFill>
          <a:blip r:embed="rId3"/>
          <a:stretch>
            <a:fillRect/>
          </a:stretch>
        </p:blipFill>
        <p:spPr>
          <a:xfrm>
            <a:off x="9781961" y="3055027"/>
            <a:ext cx="4385545" cy="5167547"/>
          </a:xfrm>
          <a:prstGeom prst="rect">
            <a:avLst/>
          </a:prstGeom>
        </p:spPr>
      </p:pic>
      <p:sp>
        <p:nvSpPr>
          <p:cNvPr id="16" name="TextBox 15">
            <a:extLst>
              <a:ext uri="{FF2B5EF4-FFF2-40B4-BE49-F238E27FC236}">
                <a16:creationId xmlns:a16="http://schemas.microsoft.com/office/drawing/2014/main" id="{42170A23-083E-0D44-87F3-4B79728C980D}"/>
              </a:ext>
            </a:extLst>
          </p:cNvPr>
          <p:cNvSpPr txBox="1"/>
          <p:nvPr/>
        </p:nvSpPr>
        <p:spPr>
          <a:xfrm>
            <a:off x="7239000" y="6372674"/>
            <a:ext cx="2743200" cy="200055"/>
          </a:xfrm>
          <a:prstGeom prst="rect">
            <a:avLst/>
          </a:prstGeom>
          <a:noFill/>
        </p:spPr>
        <p:txBody>
          <a:bodyPr wrap="square" rtlCol="0">
            <a:spAutoFit/>
          </a:bodyPr>
          <a:lstStyle/>
          <a:p>
            <a:pPr algn="r"/>
            <a:r>
              <a:rPr lang="en-US" sz="700" b="0" i="0">
                <a:solidFill>
                  <a:schemeClr val="bg1"/>
                </a:solidFill>
                <a:latin typeface="Arial" panose="020B0604020202020204" pitchFamily="34" charset="0"/>
              </a:rPr>
              <a:t>© 2022 </a:t>
            </a:r>
            <a:r>
              <a:rPr lang="en-US" sz="700" b="0" i="0" baseline="0">
                <a:solidFill>
                  <a:schemeClr val="bg1"/>
                </a:solidFill>
                <a:latin typeface="Arial" panose="020B0604020202020204" pitchFamily="34" charset="0"/>
              </a:rPr>
              <a:t>BlackBerry QNX</a:t>
            </a:r>
            <a:r>
              <a:rPr lang="en-US" sz="700" b="0" i="0">
                <a:solidFill>
                  <a:schemeClr val="bg1"/>
                </a:solidFill>
                <a:latin typeface="Arial" panose="020B0604020202020204" pitchFamily="34" charset="0"/>
              </a:rPr>
              <a:t>. All Rights Reserved.</a:t>
            </a:r>
          </a:p>
        </p:txBody>
      </p:sp>
      <p:pic>
        <p:nvPicPr>
          <p:cNvPr id="17" name="Picture 16">
            <a:extLst>
              <a:ext uri="{FF2B5EF4-FFF2-40B4-BE49-F238E27FC236}">
                <a16:creationId xmlns:a16="http://schemas.microsoft.com/office/drawing/2014/main" id="{34195762-79CB-FD47-B6AA-2481BA41C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390330"/>
            <a:ext cx="1337733" cy="164745"/>
          </a:xfrm>
          <a:prstGeom prst="rect">
            <a:avLst/>
          </a:prstGeom>
        </p:spPr>
      </p:pic>
    </p:spTree>
    <p:extLst>
      <p:ext uri="{BB962C8B-B14F-4D97-AF65-F5344CB8AC3E}">
        <p14:creationId xmlns:p14="http://schemas.microsoft.com/office/powerpoint/2010/main" val="254856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D17D5D-3646-9343-8325-D7985C157190}"/>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12" name="Straight Connector 11">
            <a:extLst>
              <a:ext uri="{FF2B5EF4-FFF2-40B4-BE49-F238E27FC236}">
                <a16:creationId xmlns:a16="http://schemas.microsoft.com/office/drawing/2014/main" id="{14E0F167-FA71-5A44-A588-81261CF733B0}"/>
              </a:ext>
            </a:extLst>
          </p:cNvPr>
          <p:cNvCxnSpPr>
            <a:cxnSpLocks/>
          </p:cNvCxnSpPr>
          <p:nvPr userDrawn="1"/>
        </p:nvCxnSpPr>
        <p:spPr>
          <a:xfrm>
            <a:off x="4408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15088"/>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D17D5D-3646-9343-8325-D7985C157190}"/>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12" name="Straight Connector 11">
            <a:extLst>
              <a:ext uri="{FF2B5EF4-FFF2-40B4-BE49-F238E27FC236}">
                <a16:creationId xmlns:a16="http://schemas.microsoft.com/office/drawing/2014/main" id="{14E0F167-FA71-5A44-A588-81261CF733B0}"/>
              </a:ext>
            </a:extLst>
          </p:cNvPr>
          <p:cNvCxnSpPr>
            <a:cxnSpLocks/>
          </p:cNvCxnSpPr>
          <p:nvPr userDrawn="1"/>
        </p:nvCxnSpPr>
        <p:spPr>
          <a:xfrm>
            <a:off x="4408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135320"/>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D17D5D-3646-9343-8325-D7985C157190}"/>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12" name="Straight Connector 11">
            <a:extLst>
              <a:ext uri="{FF2B5EF4-FFF2-40B4-BE49-F238E27FC236}">
                <a16:creationId xmlns:a16="http://schemas.microsoft.com/office/drawing/2014/main" id="{14E0F167-FA71-5A44-A588-81261CF733B0}"/>
              </a:ext>
            </a:extLst>
          </p:cNvPr>
          <p:cNvCxnSpPr>
            <a:cxnSpLocks/>
          </p:cNvCxnSpPr>
          <p:nvPr userDrawn="1"/>
        </p:nvCxnSpPr>
        <p:spPr>
          <a:xfrm>
            <a:off x="4408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777325"/>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descr="A picture containing indoor&#10;&#10;Description automatically generated">
            <a:extLst>
              <a:ext uri="{FF2B5EF4-FFF2-40B4-BE49-F238E27FC236}">
                <a16:creationId xmlns:a16="http://schemas.microsoft.com/office/drawing/2014/main" id="{F055B2F7-D843-C133-BEB5-5CD0AD450E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397761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411503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4150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dirty="0">
                <a:latin typeface="Arial" panose="020B0604020202020204" pitchFamily="34" charset="0"/>
                <a:cs typeface="Arial" panose="020B0604020202020204" pitchFamily="34" charset="0"/>
              </a:rPr>
              <a:t>© 202</a:t>
            </a:r>
            <a:r>
              <a:rPr lang="en-CA" sz="800" b="0" i="0" dirty="0">
                <a:latin typeface="Arial" panose="020B0604020202020204" pitchFamily="34" charset="0"/>
                <a:cs typeface="Arial" panose="020B0604020202020204" pitchFamily="34" charset="0"/>
              </a:rPr>
              <a:t>2</a:t>
            </a:r>
            <a:r>
              <a:rPr sz="800" b="0" i="0" dirty="0">
                <a:latin typeface="Arial" panose="020B0604020202020204" pitchFamily="34" charset="0"/>
                <a:cs typeface="Arial" panose="020B0604020202020204" pitchFamily="34" charset="0"/>
              </a:rPr>
              <a:t> BlackBerry </a:t>
            </a:r>
            <a:r>
              <a:rPr lang="en-CA" sz="800" b="0" i="0" dirty="0">
                <a:latin typeface="Arial" panose="020B0604020202020204" pitchFamily="34" charset="0"/>
                <a:cs typeface="Arial" panose="020B0604020202020204" pitchFamily="34" charset="0"/>
              </a:rPr>
              <a:t>Limited</a:t>
            </a:r>
            <a:r>
              <a:rPr sz="800" b="0" i="0" dirty="0">
                <a:latin typeface="Arial" panose="020B0604020202020204" pitchFamily="34" charset="0"/>
                <a:cs typeface="Arial" panose="020B0604020202020204" pitchFamily="34" charset="0"/>
              </a:rPr>
              <a:t>.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pic>
        <p:nvPicPr>
          <p:cNvPr id="2" name="Picture 1" descr="Logo&#10;&#10;Description automatically generated">
            <a:extLst>
              <a:ext uri="{FF2B5EF4-FFF2-40B4-BE49-F238E27FC236}">
                <a16:creationId xmlns:a16="http://schemas.microsoft.com/office/drawing/2014/main" id="{CCC2B08D-CB95-482E-F350-17085359F3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1753" y="922087"/>
            <a:ext cx="3340100" cy="393700"/>
          </a:xfrm>
          <a:prstGeom prst="rect">
            <a:avLst/>
          </a:prstGeom>
        </p:spPr>
      </p:pic>
    </p:spTree>
    <p:extLst>
      <p:ext uri="{BB962C8B-B14F-4D97-AF65-F5344CB8AC3E}">
        <p14:creationId xmlns:p14="http://schemas.microsoft.com/office/powerpoint/2010/main" val="3101283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id="{C502D71C-A392-C8D4-41B9-E91DD910A0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sp>
        <p:nvSpPr>
          <p:cNvPr id="4" name="TextBox 3">
            <a:extLst>
              <a:ext uri="{FF2B5EF4-FFF2-40B4-BE49-F238E27FC236}">
                <a16:creationId xmlns:a16="http://schemas.microsoft.com/office/drawing/2014/main" id="{9541CE6C-BDFE-6542-42A1-BB869125C1DC}"/>
              </a:ext>
            </a:extLst>
          </p:cNvPr>
          <p:cNvSpPr txBox="1"/>
          <p:nvPr userDrawn="1"/>
        </p:nvSpPr>
        <p:spPr>
          <a:xfrm>
            <a:off x="1384191" y="2081048"/>
            <a:ext cx="3768560" cy="1862048"/>
          </a:xfrm>
          <a:prstGeom prst="rect">
            <a:avLst/>
          </a:prstGeom>
          <a:noFill/>
        </p:spPr>
        <p:txBody>
          <a:bodyPr wrap="square" rtlCol="0" anchor="ctr" anchorCtr="0">
            <a:noAutofit/>
          </a:bodyPr>
          <a:lstStyle/>
          <a:p>
            <a:pPr>
              <a:lnSpc>
                <a:spcPts val="4600"/>
              </a:lnSpc>
            </a:pPr>
            <a:r>
              <a:rPr lang="en-US" sz="4400">
                <a:solidFill>
                  <a:schemeClr val="bg1"/>
                </a:solidFill>
                <a:latin typeface="Arial" panose="020B0604020202020204" pitchFamily="34" charset="0"/>
                <a:cs typeface="Arial" panose="020B0604020202020204" pitchFamily="34" charset="0"/>
              </a:rPr>
              <a:t>Automotive</a:t>
            </a:r>
            <a:br>
              <a:rPr lang="en-US" sz="4400">
                <a:solidFill>
                  <a:schemeClr val="bg1"/>
                </a:solidFill>
                <a:latin typeface="Arial" panose="020B0604020202020204" pitchFamily="34" charset="0"/>
                <a:cs typeface="Arial" panose="020B0604020202020204" pitchFamily="34" charset="0"/>
              </a:rPr>
            </a:br>
            <a:r>
              <a:rPr lang="en-US" sz="4400">
                <a:solidFill>
                  <a:schemeClr val="bg1"/>
                </a:solidFill>
                <a:latin typeface="Arial" panose="020B0604020202020204" pitchFamily="34" charset="0"/>
                <a:cs typeface="Arial" panose="020B0604020202020204" pitchFamily="34" charset="0"/>
              </a:rPr>
              <a:t>Executive</a:t>
            </a:r>
            <a:br>
              <a:rPr lang="en-US" sz="4400">
                <a:solidFill>
                  <a:schemeClr val="bg1"/>
                </a:solidFill>
                <a:latin typeface="Arial" panose="020B0604020202020204" pitchFamily="34" charset="0"/>
                <a:cs typeface="Arial" panose="020B0604020202020204" pitchFamily="34" charset="0"/>
              </a:rPr>
            </a:br>
            <a:r>
              <a:rPr lang="en-US" sz="4400">
                <a:solidFill>
                  <a:schemeClr val="bg1"/>
                </a:solidFill>
                <a:latin typeface="Arial" panose="020B0604020202020204" pitchFamily="34" charset="0"/>
                <a:cs typeface="Arial" panose="020B0604020202020204" pitchFamily="34" charset="0"/>
              </a:rPr>
              <a:t>Summary</a:t>
            </a:r>
          </a:p>
        </p:txBody>
      </p:sp>
      <p:cxnSp>
        <p:nvCxnSpPr>
          <p:cNvPr id="5" name="Straight Connector 4">
            <a:extLst>
              <a:ext uri="{FF2B5EF4-FFF2-40B4-BE49-F238E27FC236}">
                <a16:creationId xmlns:a16="http://schemas.microsoft.com/office/drawing/2014/main" id="{451CF054-EB42-3710-1D88-F0C9C51A9E28}"/>
              </a:ext>
            </a:extLst>
          </p:cNvPr>
          <p:cNvCxnSpPr>
            <a:cxnSpLocks/>
          </p:cNvCxnSpPr>
          <p:nvPr userDrawn="1"/>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235657"/>
      </p:ext>
    </p:extLst>
  </p:cSld>
  <p:clrMapOvr>
    <a:masterClrMapping/>
  </p:clrMapOvr>
  <p:extLst>
    <p:ext uri="{DCECCB84-F9BA-43D5-87BE-67443E8EF086}">
      <p15:sldGuideLst xmlns:p15="http://schemas.microsoft.com/office/powerpoint/2012/main">
        <p15:guide id="1" pos="3840" userDrawn="1">
          <p15:clr>
            <a:srgbClr val="FBAE40"/>
          </p15:clr>
        </p15:guide>
        <p15:guide id="2" pos="39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06F05D-B0F1-A891-3F2A-31BBDC10E78E}"/>
              </a:ext>
            </a:extLst>
          </p:cNvPr>
          <p:cNvPicPr>
            <a:picLocks noChangeAspect="1"/>
          </p:cNvPicPr>
          <p:nvPr userDrawn="1"/>
        </p:nvPicPr>
        <p:blipFill>
          <a:blip r:embed="rId12"/>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4658D8E-AAE0-7636-45DA-250F7F0CEA50}"/>
              </a:ext>
            </a:extLst>
          </p:cNvPr>
          <p:cNvSpPr>
            <a:spLocks noGrp="1"/>
          </p:cNvSpPr>
          <p:nvPr>
            <p:ph type="title"/>
          </p:nvPr>
        </p:nvSpPr>
        <p:spPr>
          <a:xfrm>
            <a:off x="911225" y="445325"/>
            <a:ext cx="10515600" cy="1193470"/>
          </a:xfrm>
          <a:prstGeom prst="rect">
            <a:avLst/>
          </a:prstGeom>
        </p:spPr>
        <p:txBody>
          <a:bodyPr vert="horz" lIns="91440" tIns="45720" rIns="91440" bIns="45720" rtlCol="0" anchor="ctr">
            <a:normAutofit/>
          </a:bodyPr>
          <a:lstStyle/>
          <a:p>
            <a:r>
              <a:rPr lang="en-US"/>
              <a:t>Click to edit Master title style</a:t>
            </a:r>
          </a:p>
        </p:txBody>
      </p:sp>
      <p:sp>
        <p:nvSpPr>
          <p:cNvPr id="7" name="Slide Number">
            <a:extLst>
              <a:ext uri="{FF2B5EF4-FFF2-40B4-BE49-F238E27FC236}">
                <a16:creationId xmlns:a16="http://schemas.microsoft.com/office/drawing/2014/main" id="{4BAE0019-8411-5BB3-C2B3-061D3398BCD6}"/>
              </a:ext>
            </a:extLst>
          </p:cNvPr>
          <p:cNvSpPr txBox="1">
            <a:spLocks noGrp="1"/>
          </p:cNvSpPr>
          <p:nvPr>
            <p:ph type="sldNum" sz="quarter" idx="4"/>
          </p:nvPr>
        </p:nvSpPr>
        <p:spPr>
          <a:xfrm rot="10800000" flipV="1">
            <a:off x="11524693" y="6366598"/>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sp>
        <p:nvSpPr>
          <p:cNvPr id="8" name="TextBox 9">
            <a:extLst>
              <a:ext uri="{FF2B5EF4-FFF2-40B4-BE49-F238E27FC236}">
                <a16:creationId xmlns:a16="http://schemas.microsoft.com/office/drawing/2014/main" id="{5B69400E-E2AB-B209-EF5D-522D501A29A3}"/>
              </a:ext>
            </a:extLst>
          </p:cNvPr>
          <p:cNvSpPr txBox="1"/>
          <p:nvPr userDrawn="1"/>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9" name="Picture 10" descr="Picture 10">
            <a:extLst>
              <a:ext uri="{FF2B5EF4-FFF2-40B4-BE49-F238E27FC236}">
                <a16:creationId xmlns:a16="http://schemas.microsoft.com/office/drawing/2014/main" id="{0800D80B-2B5B-45CB-1274-523BC841C94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367818922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60" r:id="rId4"/>
    <p:sldLayoutId id="2147483649" r:id="rId5"/>
    <p:sldLayoutId id="2147483654" r:id="rId6"/>
    <p:sldLayoutId id="2147483659" r:id="rId7"/>
    <p:sldLayoutId id="2147483652" r:id="rId8"/>
    <p:sldLayoutId id="2147483651" r:id="rId9"/>
    <p:sldLayoutId id="2147483653" r:id="rId10"/>
  </p:sldLayoutIdLst>
  <p:txStyles>
    <p:titleStyle>
      <a:lvl1pPr algn="l" defTabSz="914400" rtl="0" eaLnBrk="1" latinLnBrk="0" hangingPunct="1">
        <a:lnSpc>
          <a:spcPct val="90000"/>
        </a:lnSpc>
        <a:spcBef>
          <a:spcPct val="0"/>
        </a:spcBef>
        <a:buNone/>
        <a:defRPr sz="3100" b="0" i="0" kern="1200">
          <a:solidFill>
            <a:srgbClr val="89D6F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4" userDrawn="1">
          <p15:clr>
            <a:srgbClr val="F26B43"/>
          </p15:clr>
        </p15:guide>
        <p15:guide id="2" pos="279" userDrawn="1">
          <p15:clr>
            <a:srgbClr val="F26B43"/>
          </p15:clr>
        </p15:guide>
        <p15:guide id="3" pos="8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598A05-1034-28EB-55BA-6A8F20A73AE2}"/>
              </a:ext>
            </a:extLst>
          </p:cNvPr>
          <p:cNvPicPr>
            <a:picLocks noChangeAspect="1"/>
          </p:cNvPicPr>
          <p:nvPr userDrawn="1"/>
        </p:nvPicPr>
        <p:blipFill>
          <a:blip r:embed="rId7"/>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9272EB5A-C50F-C6D6-55D1-947EBE255BB1}"/>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Slide Number">
            <a:extLst>
              <a:ext uri="{FF2B5EF4-FFF2-40B4-BE49-F238E27FC236}">
                <a16:creationId xmlns:a16="http://schemas.microsoft.com/office/drawing/2014/main" id="{8B733D85-7246-31EF-9802-85FEBE8FC981}"/>
              </a:ext>
            </a:extLst>
          </p:cNvPr>
          <p:cNvSpPr txBox="1">
            <a:spLocks noGrp="1"/>
          </p:cNvSpPr>
          <p:nvPr>
            <p:ph type="sldNum" sz="quarter" idx="4"/>
          </p:nvPr>
        </p:nvSpPr>
        <p:spPr>
          <a:xfrm rot="10800000" flipV="1">
            <a:off x="11524693" y="6366598"/>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sp>
        <p:nvSpPr>
          <p:cNvPr id="12" name="TextBox 9">
            <a:extLst>
              <a:ext uri="{FF2B5EF4-FFF2-40B4-BE49-F238E27FC236}">
                <a16:creationId xmlns:a16="http://schemas.microsoft.com/office/drawing/2014/main" id="{819E7F20-77E4-2E9D-F745-ADEB351A7DF0}"/>
              </a:ext>
            </a:extLst>
          </p:cNvPr>
          <p:cNvSpPr txBox="1"/>
          <p:nvPr userDrawn="1"/>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dirty="0">
                <a:solidFill>
                  <a:schemeClr val="bg1">
                    <a:lumMod val="50000"/>
                  </a:schemeClr>
                </a:solidFill>
                <a:latin typeface="Arial" panose="020B0604020202020204" pitchFamily="34" charset="0"/>
                <a:cs typeface="Arial" panose="020B0604020202020204" pitchFamily="34" charset="0"/>
              </a:rPr>
              <a:t>© 202</a:t>
            </a:r>
            <a:r>
              <a:rPr lang="en-CA" sz="800" b="0" i="0" dirty="0">
                <a:solidFill>
                  <a:schemeClr val="bg1">
                    <a:lumMod val="50000"/>
                  </a:schemeClr>
                </a:solidFill>
                <a:latin typeface="Arial" panose="020B0604020202020204" pitchFamily="34" charset="0"/>
                <a:cs typeface="Arial" panose="020B0604020202020204" pitchFamily="34" charset="0"/>
              </a:rPr>
              <a:t>2</a:t>
            </a:r>
            <a:r>
              <a:rPr sz="800" b="0" i="0" dirty="0">
                <a:solidFill>
                  <a:schemeClr val="bg1">
                    <a:lumMod val="50000"/>
                  </a:schemeClr>
                </a:solidFill>
                <a:latin typeface="Arial" panose="020B0604020202020204" pitchFamily="34" charset="0"/>
                <a:cs typeface="Arial" panose="020B0604020202020204" pitchFamily="34" charset="0"/>
              </a:rPr>
              <a:t> BlackBerry </a:t>
            </a:r>
            <a:r>
              <a:rPr lang="en-CA" sz="800" b="0" i="0" dirty="0">
                <a:solidFill>
                  <a:schemeClr val="bg1">
                    <a:lumMod val="50000"/>
                  </a:schemeClr>
                </a:solidFill>
                <a:latin typeface="Arial" panose="020B0604020202020204" pitchFamily="34" charset="0"/>
                <a:cs typeface="Arial" panose="020B0604020202020204" pitchFamily="34" charset="0"/>
              </a:rPr>
              <a:t>Limited</a:t>
            </a:r>
            <a:r>
              <a:rPr sz="800" b="0" i="0" dirty="0">
                <a:solidFill>
                  <a:schemeClr val="bg1">
                    <a:lumMod val="50000"/>
                  </a:schemeClr>
                </a:solidFill>
                <a:latin typeface="Arial" panose="020B0604020202020204" pitchFamily="34" charset="0"/>
                <a:cs typeface="Arial" panose="020B0604020202020204" pitchFamily="34" charset="0"/>
              </a:rPr>
              <a:t>. All Rights Reserved.</a:t>
            </a:r>
          </a:p>
        </p:txBody>
      </p:sp>
      <p:pic>
        <p:nvPicPr>
          <p:cNvPr id="13" name="Picture 14" descr="Picture 14">
            <a:extLst>
              <a:ext uri="{FF2B5EF4-FFF2-40B4-BE49-F238E27FC236}">
                <a16:creationId xmlns:a16="http://schemas.microsoft.com/office/drawing/2014/main" id="{96C4A7D9-075C-798B-4397-559D5684B13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73075" y="6400871"/>
            <a:ext cx="1337733" cy="164746"/>
          </a:xfrm>
          <a:prstGeom prst="rect">
            <a:avLst/>
          </a:prstGeom>
          <a:ln w="12700">
            <a:miter lim="400000"/>
          </a:ln>
        </p:spPr>
      </p:pic>
    </p:spTree>
    <p:extLst>
      <p:ext uri="{BB962C8B-B14F-4D97-AF65-F5344CB8AC3E}">
        <p14:creationId xmlns:p14="http://schemas.microsoft.com/office/powerpoint/2010/main" val="2253227099"/>
      </p:ext>
    </p:extLst>
  </p:cSld>
  <p:clrMap bg1="lt1" tx1="dk1" bg2="lt2" tx2="dk2" accent1="accent1" accent2="accent2" accent3="accent3" accent4="accent4" accent5="accent5" accent6="accent6" hlink="hlink" folHlink="folHlink"/>
  <p:sldLayoutIdLst>
    <p:sldLayoutId id="2147483658"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35.emf"/><Relationship Id="rId1" Type="http://schemas.openxmlformats.org/officeDocument/2006/relationships/slideLayout" Target="../slideLayouts/slideLayout11.xml"/><Relationship Id="rId6" Type="http://schemas.openxmlformats.org/officeDocument/2006/relationships/image" Target="../media/image39.emf"/><Relationship Id="rId11" Type="http://schemas.openxmlformats.org/officeDocument/2006/relationships/image" Target="../media/image44.svg"/><Relationship Id="rId5" Type="http://schemas.openxmlformats.org/officeDocument/2006/relationships/image" Target="../media/image38.emf"/><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hyperlink" Target="http://www.cartoonistgroup.com/store/add.php?iid=169867"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04B05916-5167-6C24-F2E7-868EEE727562}"/>
              </a:ext>
            </a:extLst>
          </p:cNvPr>
          <p:cNvSpPr txBox="1">
            <a:spLocks/>
          </p:cNvSpPr>
          <p:nvPr/>
        </p:nvSpPr>
        <p:spPr>
          <a:xfrm>
            <a:off x="1129474" y="2301507"/>
            <a:ext cx="7161771" cy="1193945"/>
          </a:xfrm>
          <a:prstGeom prst="rect">
            <a:avLst/>
          </a:prstGeom>
          <a:noFill/>
        </p:spPr>
        <p:txBody>
          <a:bodyPr wrap="square" rtlCol="0" anchor="ctr" anchorCtr="0">
            <a:noAutofit/>
          </a:bodyPr>
          <a:lstStyle>
            <a:defPPr>
              <a:defRPr lang="en-US"/>
            </a:defPPr>
            <a:lvl1pPr>
              <a:lnSpc>
                <a:spcPts val="4600"/>
              </a:lnSpc>
              <a:defRPr sz="4400">
                <a:solidFill>
                  <a:schemeClr val="bg1"/>
                </a:solidFill>
                <a:latin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300"/>
              <a:t>The Industrial Software </a:t>
            </a:r>
            <a:br>
              <a:rPr lang="en-US" sz="3300"/>
            </a:br>
            <a:r>
              <a:rPr lang="en-US" sz="3300"/>
              <a:t>Revolution and Functional Safety – </a:t>
            </a:r>
            <a:br>
              <a:rPr lang="en-US" sz="3300"/>
            </a:br>
            <a:r>
              <a:rPr lang="en-US" sz="3300"/>
              <a:t>Designing with QNX Safety Products</a:t>
            </a:r>
          </a:p>
        </p:txBody>
      </p:sp>
      <p:sp>
        <p:nvSpPr>
          <p:cNvPr id="4" name="Text Placeholder 8">
            <a:extLst>
              <a:ext uri="{FF2B5EF4-FFF2-40B4-BE49-F238E27FC236}">
                <a16:creationId xmlns:a16="http://schemas.microsoft.com/office/drawing/2014/main" id="{DC13E262-BA69-3369-3D43-41D5864F7D2A}"/>
              </a:ext>
            </a:extLst>
          </p:cNvPr>
          <p:cNvSpPr txBox="1">
            <a:spLocks/>
          </p:cNvSpPr>
          <p:nvPr/>
        </p:nvSpPr>
        <p:spPr>
          <a:xfrm>
            <a:off x="1197643" y="4393333"/>
            <a:ext cx="3338064" cy="1331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err="1">
                <a:solidFill>
                  <a:schemeClr val="bg1"/>
                </a:solidFill>
                <a:latin typeface="Arial" panose="020B0604020202020204" pitchFamily="34" charset="0"/>
                <a:cs typeface="Arial" panose="020B0604020202020204" pitchFamily="34" charset="0"/>
              </a:rPr>
              <a:t>Louay</a:t>
            </a:r>
            <a:r>
              <a:rPr lang="en-US" sz="2400">
                <a:solidFill>
                  <a:schemeClr val="bg1"/>
                </a:solidFill>
                <a:latin typeface="Arial" panose="020B0604020202020204" pitchFamily="34" charset="0"/>
                <a:cs typeface="Arial" panose="020B0604020202020204" pitchFamily="34" charset="0"/>
              </a:rPr>
              <a:t> Abdelkader</a:t>
            </a:r>
            <a:br>
              <a:rPr lang="en-US" sz="2400">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Product Manager</a:t>
            </a:r>
          </a:p>
        </p:txBody>
      </p:sp>
      <p:cxnSp>
        <p:nvCxnSpPr>
          <p:cNvPr id="5" name="Straight Connector 4">
            <a:extLst>
              <a:ext uri="{FF2B5EF4-FFF2-40B4-BE49-F238E27FC236}">
                <a16:creationId xmlns:a16="http://schemas.microsoft.com/office/drawing/2014/main" id="{C22D2AC5-A223-9837-C0E4-E57BB38792E6}"/>
              </a:ext>
            </a:extLst>
          </p:cNvPr>
          <p:cNvCxnSpPr>
            <a:cxnSpLocks/>
          </p:cNvCxnSpPr>
          <p:nvPr/>
        </p:nvCxnSpPr>
        <p:spPr>
          <a:xfrm>
            <a:off x="913541"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227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41317A-A262-2788-D25F-531DD92F1B44}"/>
              </a:ext>
            </a:extLst>
          </p:cNvPr>
          <p:cNvSpPr>
            <a:spLocks noGrp="1"/>
          </p:cNvSpPr>
          <p:nvPr>
            <p:ph type="title"/>
          </p:nvPr>
        </p:nvSpPr>
        <p:spPr>
          <a:xfrm>
            <a:off x="838200" y="763059"/>
            <a:ext cx="6141720" cy="1325563"/>
          </a:xfrm>
        </p:spPr>
        <p:txBody>
          <a:bodyPr/>
          <a:lstStyle/>
          <a:p>
            <a:r>
              <a:rPr lang="en-US"/>
              <a:t>What are functional safety standards trying to achieve?</a:t>
            </a:r>
          </a:p>
        </p:txBody>
      </p:sp>
      <p:sp>
        <p:nvSpPr>
          <p:cNvPr id="14" name="Slide Number Placeholder 2">
            <a:extLst>
              <a:ext uri="{FF2B5EF4-FFF2-40B4-BE49-F238E27FC236}">
                <a16:creationId xmlns:a16="http://schemas.microsoft.com/office/drawing/2014/main" id="{4FD0D17E-8D99-BD96-7831-00E2A0546639}"/>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10</a:t>
            </a:fld>
            <a:endParaRPr lang="en-CA"/>
          </a:p>
        </p:txBody>
      </p:sp>
      <p:sp>
        <p:nvSpPr>
          <p:cNvPr id="17" name="Oval 16">
            <a:extLst>
              <a:ext uri="{FF2B5EF4-FFF2-40B4-BE49-F238E27FC236}">
                <a16:creationId xmlns:a16="http://schemas.microsoft.com/office/drawing/2014/main" id="{515D2390-37F3-A016-F569-F4A905E82389}"/>
              </a:ext>
            </a:extLst>
          </p:cNvPr>
          <p:cNvSpPr/>
          <p:nvPr/>
        </p:nvSpPr>
        <p:spPr>
          <a:xfrm>
            <a:off x="6942392" y="1144469"/>
            <a:ext cx="4557010" cy="455701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D17E87-8E0E-141E-5075-081112F4C153}"/>
              </a:ext>
            </a:extLst>
          </p:cNvPr>
          <p:cNvSpPr txBox="1"/>
          <p:nvPr/>
        </p:nvSpPr>
        <p:spPr>
          <a:xfrm>
            <a:off x="777240" y="1916113"/>
            <a:ext cx="4949791" cy="43242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marL="268288" indent="-268288">
              <a:spcAft>
                <a:spcPts val="1000"/>
              </a:spcAft>
              <a:buFont typeface="Arial" panose="020B0604020202020204" pitchFamily="34" charset="0"/>
              <a:buChar char="•"/>
            </a:pPr>
            <a:r>
              <a:rPr lang="en-US" sz="1500" b="0"/>
              <a:t>Internal fault protection</a:t>
            </a:r>
          </a:p>
          <a:p>
            <a:pPr marL="268288" indent="-268288">
              <a:spcAft>
                <a:spcPts val="1000"/>
              </a:spcAft>
              <a:buFont typeface="Arial" panose="020B0604020202020204" pitchFamily="34" charset="0"/>
              <a:buChar char="•"/>
            </a:pPr>
            <a:r>
              <a:rPr lang="en-US" sz="1500" b="0" i="0">
                <a:solidFill>
                  <a:schemeClr val="tx1"/>
                </a:solidFill>
                <a:latin typeface="Arial" panose="020B0604020202020204" pitchFamily="34" charset="0"/>
                <a:cs typeface="Arial" panose="020B0604020202020204" pitchFamily="34" charset="0"/>
              </a:rPr>
              <a:t>External Standards try to eliminate or reduce risk while ensuring the systems have automatic protection mechanisms that respond to faults </a:t>
            </a:r>
            <a:br>
              <a:rPr lang="en-US" sz="1500" b="0" i="0">
                <a:solidFill>
                  <a:schemeClr val="tx1"/>
                </a:solidFill>
                <a:latin typeface="Arial" panose="020B0604020202020204" pitchFamily="34" charset="0"/>
                <a:cs typeface="Arial" panose="020B0604020202020204" pitchFamily="34" charset="0"/>
              </a:rPr>
            </a:br>
            <a:r>
              <a:rPr lang="en-US" sz="1500" b="0" i="0">
                <a:solidFill>
                  <a:schemeClr val="tx1"/>
                </a:solidFill>
                <a:latin typeface="Arial" panose="020B0604020202020204" pitchFamily="34" charset="0"/>
                <a:cs typeface="Arial" panose="020B0604020202020204" pitchFamily="34" charset="0"/>
              </a:rPr>
              <a:t>when they arise</a:t>
            </a:r>
          </a:p>
          <a:p>
            <a:pPr marL="268288" indent="-268288">
              <a:spcAft>
                <a:spcPts val="1000"/>
              </a:spcAft>
              <a:buFont typeface="Arial" panose="020B0604020202020204" pitchFamily="34" charset="0"/>
              <a:buChar char="•"/>
            </a:pPr>
            <a:r>
              <a:rPr lang="en-US" sz="1500" b="0" i="0">
                <a:solidFill>
                  <a:schemeClr val="tx1"/>
                </a:solidFill>
                <a:latin typeface="Arial" panose="020B0604020202020204" pitchFamily="34" charset="0"/>
                <a:cs typeface="Arial" panose="020B0604020202020204" pitchFamily="34" charset="0"/>
              </a:rPr>
              <a:t>Functional Safety standards define Safety Integrity Levels (SIL)</a:t>
            </a:r>
          </a:p>
          <a:p>
            <a:pPr marL="268288" indent="-268288">
              <a:spcAft>
                <a:spcPts val="1000"/>
              </a:spcAft>
              <a:buFont typeface="Arial" panose="020B0604020202020204" pitchFamily="34" charset="0"/>
              <a:buChar char="•"/>
            </a:pPr>
            <a:r>
              <a:rPr lang="en-US" sz="1500" b="0" i="0">
                <a:solidFill>
                  <a:schemeClr val="tx1"/>
                </a:solidFill>
                <a:latin typeface="Arial" panose="020B0604020202020204" pitchFamily="34" charset="0"/>
                <a:cs typeface="Arial" panose="020B0604020202020204" pitchFamily="34" charset="0"/>
              </a:rPr>
              <a:t>SIL only applies to “safety functions” identified by </a:t>
            </a:r>
            <a:br>
              <a:rPr lang="en-US" sz="1500" b="0" i="0">
                <a:solidFill>
                  <a:schemeClr val="tx1"/>
                </a:solidFill>
                <a:latin typeface="Arial" panose="020B0604020202020204" pitchFamily="34" charset="0"/>
                <a:cs typeface="Arial" panose="020B0604020202020204" pitchFamily="34" charset="0"/>
              </a:rPr>
            </a:br>
            <a:r>
              <a:rPr lang="en-US" sz="1500" b="0" i="0">
                <a:solidFill>
                  <a:schemeClr val="tx1"/>
                </a:solidFill>
                <a:latin typeface="Arial" panose="020B0604020202020204" pitchFamily="34" charset="0"/>
                <a:cs typeface="Arial" panose="020B0604020202020204" pitchFamily="34" charset="0"/>
              </a:rPr>
              <a:t>risk analysis</a:t>
            </a:r>
          </a:p>
          <a:p>
            <a:pPr marL="268288" indent="-268288">
              <a:spcAft>
                <a:spcPts val="1000"/>
              </a:spcAft>
              <a:buFont typeface="Arial" panose="020B0604020202020204" pitchFamily="34" charset="0"/>
              <a:buChar char="•"/>
            </a:pPr>
            <a:r>
              <a:rPr lang="en-US" sz="1500" b="0" i="0">
                <a:solidFill>
                  <a:schemeClr val="tx1"/>
                </a:solidFill>
                <a:latin typeface="Arial" panose="020B0604020202020204" pitchFamily="34" charset="0"/>
                <a:cs typeface="Arial" panose="020B0604020202020204" pitchFamily="34" charset="0"/>
              </a:rPr>
              <a:t>Goal of safety function is to put equipment into </a:t>
            </a:r>
            <a:br>
              <a:rPr lang="en-US" sz="1500" b="0" i="0">
                <a:solidFill>
                  <a:schemeClr val="tx1"/>
                </a:solidFill>
                <a:latin typeface="Arial" panose="020B0604020202020204" pitchFamily="34" charset="0"/>
                <a:cs typeface="Arial" panose="020B0604020202020204" pitchFamily="34" charset="0"/>
              </a:rPr>
            </a:br>
            <a:r>
              <a:rPr lang="en-US" sz="1500" b="0" i="0">
                <a:solidFill>
                  <a:schemeClr val="tx1"/>
                </a:solidFill>
                <a:latin typeface="Arial" panose="020B0604020202020204" pitchFamily="34" charset="0"/>
                <a:cs typeface="Arial" panose="020B0604020202020204" pitchFamily="34" charset="0"/>
              </a:rPr>
              <a:t>a safe state, not necessarily increase availability</a:t>
            </a:r>
          </a:p>
          <a:p>
            <a:pPr marL="268288" indent="-268288">
              <a:spcAft>
                <a:spcPts val="1000"/>
              </a:spcAft>
              <a:buFont typeface="Arial" panose="020B0604020202020204" pitchFamily="34" charset="0"/>
              <a:buChar char="•"/>
            </a:pPr>
            <a:r>
              <a:rPr lang="en-US" sz="1500" b="0" i="0">
                <a:solidFill>
                  <a:schemeClr val="tx1"/>
                </a:solidFill>
                <a:latin typeface="Arial" panose="020B0604020202020204" pitchFamily="34" charset="0"/>
                <a:cs typeface="Arial" panose="020B0604020202020204" pitchFamily="34" charset="0"/>
              </a:rPr>
              <a:t>Strictly speaking, there is no SIL for systems, but only SIL for safety functions</a:t>
            </a:r>
          </a:p>
          <a:p>
            <a:pPr marL="268288" indent="-268288">
              <a:spcAft>
                <a:spcPts val="1000"/>
              </a:spcAft>
              <a:buFont typeface="Arial" panose="020B0604020202020204" pitchFamily="34" charset="0"/>
              <a:buChar char="•"/>
            </a:pPr>
            <a:r>
              <a:rPr lang="en-US" sz="1500" b="0" i="0">
                <a:solidFill>
                  <a:schemeClr val="tx1"/>
                </a:solidFill>
                <a:latin typeface="Arial" panose="020B0604020202020204" pitchFamily="34" charset="0"/>
                <a:cs typeface="Arial" panose="020B0604020202020204" pitchFamily="34" charset="0"/>
              </a:rPr>
              <a:t>SIL is a way to identify process, architectural and technical requirements defined by the standard</a:t>
            </a:r>
            <a:endParaRPr lang="en-US" sz="1500" b="0"/>
          </a:p>
        </p:txBody>
      </p:sp>
    </p:spTree>
    <p:extLst>
      <p:ext uri="{BB962C8B-B14F-4D97-AF65-F5344CB8AC3E}">
        <p14:creationId xmlns:p14="http://schemas.microsoft.com/office/powerpoint/2010/main" val="350033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1613D3-4029-DC1D-8DFA-2ACE8ED2D01A}"/>
              </a:ext>
            </a:extLst>
          </p:cNvPr>
          <p:cNvSpPr>
            <a:spLocks noGrp="1"/>
          </p:cNvSpPr>
          <p:nvPr>
            <p:ph type="title"/>
          </p:nvPr>
        </p:nvSpPr>
        <p:spPr/>
        <p:txBody>
          <a:bodyPr/>
          <a:lstStyle/>
          <a:p>
            <a:r>
              <a:rPr lang="en-US"/>
              <a:t>IEC 61508 Functional Safety Standard</a:t>
            </a:r>
          </a:p>
        </p:txBody>
      </p:sp>
      <p:pic>
        <p:nvPicPr>
          <p:cNvPr id="9" name="Picture 8">
            <a:extLst>
              <a:ext uri="{FF2B5EF4-FFF2-40B4-BE49-F238E27FC236}">
                <a16:creationId xmlns:a16="http://schemas.microsoft.com/office/drawing/2014/main" id="{C5C1C07A-9D7F-16C2-3475-73E7BB78586D}"/>
              </a:ext>
            </a:extLst>
          </p:cNvPr>
          <p:cNvPicPr>
            <a:picLocks noChangeAspect="1"/>
          </p:cNvPicPr>
          <p:nvPr/>
        </p:nvPicPr>
        <p:blipFill>
          <a:blip r:embed="rId3"/>
          <a:stretch>
            <a:fillRect/>
          </a:stretch>
        </p:blipFill>
        <p:spPr>
          <a:xfrm>
            <a:off x="1393372" y="1539291"/>
            <a:ext cx="4626428" cy="4492582"/>
          </a:xfrm>
          <a:prstGeom prst="rect">
            <a:avLst/>
          </a:prstGeom>
        </p:spPr>
      </p:pic>
      <p:pic>
        <p:nvPicPr>
          <p:cNvPr id="11" name="Picture 10">
            <a:extLst>
              <a:ext uri="{FF2B5EF4-FFF2-40B4-BE49-F238E27FC236}">
                <a16:creationId xmlns:a16="http://schemas.microsoft.com/office/drawing/2014/main" id="{41B47981-683F-CB27-2A67-DB96E977C5EF}"/>
              </a:ext>
            </a:extLst>
          </p:cNvPr>
          <p:cNvPicPr>
            <a:picLocks noChangeAspect="1"/>
          </p:cNvPicPr>
          <p:nvPr/>
        </p:nvPicPr>
        <p:blipFill>
          <a:blip r:embed="rId4"/>
          <a:stretch>
            <a:fillRect/>
          </a:stretch>
        </p:blipFill>
        <p:spPr>
          <a:xfrm>
            <a:off x="5716211" y="2677582"/>
            <a:ext cx="4978400" cy="2074333"/>
          </a:xfrm>
          <a:prstGeom prst="rect">
            <a:avLst/>
          </a:prstGeom>
        </p:spPr>
      </p:pic>
      <p:sp>
        <p:nvSpPr>
          <p:cNvPr id="14" name="Slide Number Placeholder 2">
            <a:extLst>
              <a:ext uri="{FF2B5EF4-FFF2-40B4-BE49-F238E27FC236}">
                <a16:creationId xmlns:a16="http://schemas.microsoft.com/office/drawing/2014/main" id="{FA8649EF-5D14-4F01-C3A3-A3DFE5F4CB72}"/>
              </a:ext>
            </a:extLst>
          </p:cNvPr>
          <p:cNvSpPr>
            <a:spLocks noGrp="1"/>
          </p:cNvSpPr>
          <p:nvPr>
            <p:ph type="sldNum" sz="quarter" idx="10"/>
          </p:nvPr>
        </p:nvSpPr>
        <p:spPr>
          <a:xfrm rot="10800000" flipV="1">
            <a:off x="11534967" y="6367210"/>
            <a:ext cx="263853" cy="261610"/>
          </a:xfrm>
        </p:spPr>
        <p:txBody>
          <a:bodyPr/>
          <a:lstStyle/>
          <a:p>
            <a:fld id="{86CB4B4D-7CA3-9044-876B-883B54F8677D}" type="slidenum">
              <a:rPr lang="en-CA" smtClean="0"/>
              <a:pPr/>
              <a:t>11</a:t>
            </a:fld>
            <a:endParaRPr lang="en-CA"/>
          </a:p>
        </p:txBody>
      </p:sp>
    </p:spTree>
    <p:extLst>
      <p:ext uri="{BB962C8B-B14F-4D97-AF65-F5344CB8AC3E}">
        <p14:creationId xmlns:p14="http://schemas.microsoft.com/office/powerpoint/2010/main" val="37177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E34C57-6C16-9418-D268-B4D8173DD4CC}"/>
              </a:ext>
            </a:extLst>
          </p:cNvPr>
          <p:cNvSpPr>
            <a:spLocks noGrp="1"/>
          </p:cNvSpPr>
          <p:nvPr>
            <p:ph type="title"/>
          </p:nvPr>
        </p:nvSpPr>
        <p:spPr/>
        <p:txBody>
          <a:bodyPr/>
          <a:lstStyle/>
          <a:p>
            <a:r>
              <a:rPr lang="en-US"/>
              <a:t>Freedom of interference</a:t>
            </a:r>
          </a:p>
        </p:txBody>
      </p:sp>
      <p:sp>
        <p:nvSpPr>
          <p:cNvPr id="14" name="Slide Number Placeholder 2">
            <a:extLst>
              <a:ext uri="{FF2B5EF4-FFF2-40B4-BE49-F238E27FC236}">
                <a16:creationId xmlns:a16="http://schemas.microsoft.com/office/drawing/2014/main" id="{86A9CD44-5FCF-A28E-FB93-56B22D2A549E}"/>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12</a:t>
            </a:fld>
            <a:endParaRPr lang="en-CA"/>
          </a:p>
        </p:txBody>
      </p:sp>
      <p:sp>
        <p:nvSpPr>
          <p:cNvPr id="17" name="Oval 16">
            <a:extLst>
              <a:ext uri="{FF2B5EF4-FFF2-40B4-BE49-F238E27FC236}">
                <a16:creationId xmlns:a16="http://schemas.microsoft.com/office/drawing/2014/main" id="{D0C7B6E7-F578-6B5A-A2AD-CEB219400185}"/>
              </a:ext>
            </a:extLst>
          </p:cNvPr>
          <p:cNvSpPr/>
          <p:nvPr/>
        </p:nvSpPr>
        <p:spPr>
          <a:xfrm>
            <a:off x="6956352" y="1137107"/>
            <a:ext cx="4557010" cy="455701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4">
            <a:extLst>
              <a:ext uri="{FF2B5EF4-FFF2-40B4-BE49-F238E27FC236}">
                <a16:creationId xmlns:a16="http://schemas.microsoft.com/office/drawing/2014/main" id="{1B372A51-DD91-B2CC-7DAA-AE9333D90ADB}"/>
              </a:ext>
            </a:extLst>
          </p:cNvPr>
          <p:cNvGraphicFramePr>
            <a:graphicFrameLocks noGrp="1"/>
          </p:cNvGraphicFramePr>
          <p:nvPr>
            <p:extLst>
              <p:ext uri="{D42A27DB-BD31-4B8C-83A1-F6EECF244321}">
                <p14:modId xmlns:p14="http://schemas.microsoft.com/office/powerpoint/2010/main" val="1923630122"/>
              </p:ext>
            </p:extLst>
          </p:nvPr>
        </p:nvGraphicFramePr>
        <p:xfrm>
          <a:off x="879979" y="3850795"/>
          <a:ext cx="4167034" cy="789750"/>
        </p:xfrm>
        <a:graphic>
          <a:graphicData uri="http://schemas.openxmlformats.org/drawingml/2006/table">
            <a:tbl>
              <a:tblPr firstRow="1" bandRow="1">
                <a:tableStyleId>{5C22544A-7EE6-4342-B048-85BDC9FD1C3A}</a:tableStyleId>
              </a:tblPr>
              <a:tblGrid>
                <a:gridCol w="4167034">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SPATIAL:</a:t>
                      </a:r>
                    </a:p>
                    <a:p>
                      <a:pPr marL="0" marR="0" lvl="0" indent="0" algn="l" rtl="0" eaLnBrk="1" fontAlgn="auto" latinLnBrk="0" hangingPunct="1">
                        <a:lnSpc>
                          <a:spcPts val="1900"/>
                        </a:lnSpc>
                        <a:spcBef>
                          <a:spcPts val="0"/>
                        </a:spcBef>
                        <a:spcAft>
                          <a:spcPts val="0"/>
                        </a:spcAft>
                        <a:buClrTx/>
                        <a:buSzTx/>
                        <a:buFontTx/>
                        <a:buNone/>
                      </a:pPr>
                      <a:r>
                        <a:rPr lang="en-US" sz="1200" b="0" i="0">
                          <a:solidFill>
                            <a:schemeClr val="tx1"/>
                          </a:solidFill>
                          <a:latin typeface="Arial"/>
                          <a:cs typeface="Arial"/>
                        </a:rPr>
                        <a:t>The data used by one element shall not be changed </a:t>
                      </a:r>
                      <a:br>
                        <a:rPr lang="en-US" sz="1200" b="0" i="0">
                          <a:solidFill>
                            <a:srgbClr val="000000"/>
                          </a:solidFill>
                          <a:latin typeface="Arial"/>
                          <a:cs typeface="Arial"/>
                        </a:rPr>
                      </a:br>
                      <a:r>
                        <a:rPr lang="en-US" sz="1200" b="0" i="0">
                          <a:solidFill>
                            <a:schemeClr val="tx1"/>
                          </a:solidFill>
                          <a:latin typeface="Arial"/>
                          <a:cs typeface="Arial"/>
                        </a:rPr>
                        <a:t>by another element, in particular non-safety element.</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21" name="Table 4">
            <a:extLst>
              <a:ext uri="{FF2B5EF4-FFF2-40B4-BE49-F238E27FC236}">
                <a16:creationId xmlns:a16="http://schemas.microsoft.com/office/drawing/2014/main" id="{0E2DCEF4-E554-15E8-EB93-DD34C917D95E}"/>
              </a:ext>
            </a:extLst>
          </p:cNvPr>
          <p:cNvGraphicFramePr>
            <a:graphicFrameLocks noGrp="1"/>
          </p:cNvGraphicFramePr>
          <p:nvPr>
            <p:extLst>
              <p:ext uri="{D42A27DB-BD31-4B8C-83A1-F6EECF244321}">
                <p14:modId xmlns:p14="http://schemas.microsoft.com/office/powerpoint/2010/main" val="3229058618"/>
              </p:ext>
            </p:extLst>
          </p:nvPr>
        </p:nvGraphicFramePr>
        <p:xfrm>
          <a:off x="879979" y="4743684"/>
          <a:ext cx="4725173" cy="1031050"/>
        </p:xfrm>
        <a:graphic>
          <a:graphicData uri="http://schemas.openxmlformats.org/drawingml/2006/table">
            <a:tbl>
              <a:tblPr firstRow="1" bandRow="1">
                <a:tableStyleId>{5C22544A-7EE6-4342-B048-85BDC9FD1C3A}</a:tableStyleId>
              </a:tblPr>
              <a:tblGrid>
                <a:gridCol w="4725173">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TEMPORAL:</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One element shall not cause another element to function incorrectly by taking too high a share of the available processor execution time or by blocking execution of the other element.</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sp>
        <p:nvSpPr>
          <p:cNvPr id="22" name="Rectangle 21">
            <a:extLst>
              <a:ext uri="{FF2B5EF4-FFF2-40B4-BE49-F238E27FC236}">
                <a16:creationId xmlns:a16="http://schemas.microsoft.com/office/drawing/2014/main" id="{5FFB8206-CA51-91E9-9D21-EACC8978FFD4}"/>
              </a:ext>
            </a:extLst>
          </p:cNvPr>
          <p:cNvSpPr/>
          <p:nvPr/>
        </p:nvSpPr>
        <p:spPr>
          <a:xfrm>
            <a:off x="890649" y="1745671"/>
            <a:ext cx="4773881" cy="1935679"/>
          </a:xfrm>
          <a:prstGeom prst="rect">
            <a:avLst/>
          </a:prstGeom>
          <a:solidFill>
            <a:srgbClr val="01359C"/>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46800" rIns="216000" bIns="45720" rtlCol="0" anchor="ctr"/>
          <a:lstStyle/>
          <a:p>
            <a:pPr algn="l"/>
            <a:r>
              <a:rPr lang="en-CA" sz="1600" b="1">
                <a:latin typeface="Arial"/>
                <a:cs typeface="Arial"/>
              </a:rPr>
              <a:t>IEC 61508 PROVIDES REQUIREMENTS </a:t>
            </a:r>
            <a:br>
              <a:rPr lang="en-CA" sz="1600" b="1">
                <a:latin typeface="Arial" panose="020B0604020202020204" pitchFamily="34" charset="0"/>
                <a:cs typeface="Arial" panose="020B0604020202020204" pitchFamily="34" charset="0"/>
              </a:rPr>
            </a:br>
            <a:r>
              <a:rPr lang="en-CA" sz="1600" b="1">
                <a:latin typeface="Arial"/>
                <a:cs typeface="Arial"/>
              </a:rPr>
              <a:t>FOR MIXED-CRITICALITY SYSTEM:</a:t>
            </a:r>
            <a:r>
              <a:rPr lang="en-CA" sz="1600">
                <a:latin typeface="Arial"/>
                <a:cs typeface="Arial"/>
              </a:rPr>
              <a:t> </a:t>
            </a:r>
            <a:br>
              <a:rPr lang="en-CA" sz="1600">
                <a:latin typeface="Arial" panose="020B0604020202020204" pitchFamily="34" charset="0"/>
                <a:cs typeface="Arial" panose="020B0604020202020204" pitchFamily="34" charset="0"/>
              </a:rPr>
            </a:br>
            <a:r>
              <a:rPr lang="en-CA" sz="1600">
                <a:latin typeface="Arial"/>
                <a:cs typeface="Arial"/>
              </a:rPr>
              <a:t>"Unless freedom of interference can be demonstrated both in the spatial and the temporal domain ... all of the software </a:t>
            </a:r>
            <a:br>
              <a:rPr lang="en-CA" sz="1600">
                <a:latin typeface="Arial" panose="020B0604020202020204" pitchFamily="34" charset="0"/>
                <a:cs typeface="Arial" panose="020B0604020202020204" pitchFamily="34" charset="0"/>
              </a:rPr>
            </a:br>
            <a:r>
              <a:rPr lang="en-CA" sz="1600">
                <a:latin typeface="Arial"/>
                <a:cs typeface="Arial"/>
              </a:rPr>
              <a:t>is subject to the highest safety integrity level."</a:t>
            </a:r>
          </a:p>
        </p:txBody>
      </p:sp>
    </p:spTree>
    <p:extLst>
      <p:ext uri="{BB962C8B-B14F-4D97-AF65-F5344CB8AC3E}">
        <p14:creationId xmlns:p14="http://schemas.microsoft.com/office/powerpoint/2010/main" val="946633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41053C1-B344-DD23-B56A-788D0B88D21D}"/>
              </a:ext>
            </a:extLst>
          </p:cNvPr>
          <p:cNvSpPr>
            <a:spLocks noGrp="1"/>
          </p:cNvSpPr>
          <p:nvPr>
            <p:ph type="title"/>
          </p:nvPr>
        </p:nvSpPr>
        <p:spPr>
          <a:xfrm>
            <a:off x="838200" y="763060"/>
            <a:ext cx="10515600" cy="491876"/>
          </a:xfrm>
        </p:spPr>
        <p:txBody>
          <a:bodyPr/>
          <a:lstStyle/>
          <a:p>
            <a:r>
              <a:rPr lang="en-US"/>
              <a:t>Freedom of interference: Use case</a:t>
            </a:r>
          </a:p>
        </p:txBody>
      </p:sp>
      <p:sp>
        <p:nvSpPr>
          <p:cNvPr id="28" name="Rectangle 27">
            <a:extLst>
              <a:ext uri="{FF2B5EF4-FFF2-40B4-BE49-F238E27FC236}">
                <a16:creationId xmlns:a16="http://schemas.microsoft.com/office/drawing/2014/main" id="{AE415187-6A02-09AB-CE7D-6434228E18B5}"/>
              </a:ext>
            </a:extLst>
          </p:cNvPr>
          <p:cNvSpPr/>
          <p:nvPr/>
        </p:nvSpPr>
        <p:spPr>
          <a:xfrm>
            <a:off x="3326051" y="1923562"/>
            <a:ext cx="2066925" cy="8322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67">
                <a:solidFill>
                  <a:schemeClr val="bg1"/>
                </a:solidFill>
                <a:latin typeface="Arial" panose="020B0604020202020204" pitchFamily="34" charset="0"/>
              </a:rPr>
              <a:t>Safety control software</a:t>
            </a:r>
            <a:endParaRPr lang="en-CA" sz="1200">
              <a:solidFill>
                <a:schemeClr val="bg1"/>
              </a:solidFill>
              <a:latin typeface="Arial" panose="020B0604020202020204" pitchFamily="34" charset="0"/>
            </a:endParaRPr>
          </a:p>
        </p:txBody>
      </p:sp>
      <p:sp>
        <p:nvSpPr>
          <p:cNvPr id="35" name="Rectangle 34">
            <a:extLst>
              <a:ext uri="{FF2B5EF4-FFF2-40B4-BE49-F238E27FC236}">
                <a16:creationId xmlns:a16="http://schemas.microsoft.com/office/drawing/2014/main" id="{044D8AB7-1087-5843-871D-828BC87FEBE7}"/>
              </a:ext>
            </a:extLst>
          </p:cNvPr>
          <p:cNvSpPr/>
          <p:nvPr/>
        </p:nvSpPr>
        <p:spPr>
          <a:xfrm>
            <a:off x="6789599" y="1919619"/>
            <a:ext cx="2076105" cy="817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67">
                <a:solidFill>
                  <a:schemeClr val="bg1"/>
                </a:solidFill>
                <a:latin typeface="Arial" panose="020B0604020202020204" pitchFamily="34" charset="0"/>
              </a:rPr>
              <a:t>Web browser</a:t>
            </a:r>
          </a:p>
        </p:txBody>
      </p:sp>
      <p:sp>
        <p:nvSpPr>
          <p:cNvPr id="36" name="Rectangle 35">
            <a:extLst>
              <a:ext uri="{FF2B5EF4-FFF2-40B4-BE49-F238E27FC236}">
                <a16:creationId xmlns:a16="http://schemas.microsoft.com/office/drawing/2014/main" id="{55DC4E3E-C53A-5AEB-824B-1EE59903D178}"/>
              </a:ext>
            </a:extLst>
          </p:cNvPr>
          <p:cNvSpPr/>
          <p:nvPr/>
        </p:nvSpPr>
        <p:spPr>
          <a:xfrm>
            <a:off x="3035544" y="3140393"/>
            <a:ext cx="6200775" cy="1078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400">
              <a:solidFill>
                <a:srgbClr val="FFFFFF"/>
              </a:solidFill>
              <a:latin typeface="Arial" panose="020B0604020202020204" pitchFamily="34" charset="0"/>
            </a:endParaRPr>
          </a:p>
        </p:txBody>
      </p:sp>
      <p:sp>
        <p:nvSpPr>
          <p:cNvPr id="37" name="Rectangle 36">
            <a:extLst>
              <a:ext uri="{FF2B5EF4-FFF2-40B4-BE49-F238E27FC236}">
                <a16:creationId xmlns:a16="http://schemas.microsoft.com/office/drawing/2014/main" id="{1A78274B-C1C0-6577-6AB3-2E0C7E97F46A}"/>
              </a:ext>
            </a:extLst>
          </p:cNvPr>
          <p:cNvSpPr/>
          <p:nvPr/>
        </p:nvSpPr>
        <p:spPr>
          <a:xfrm>
            <a:off x="3034785" y="4210305"/>
            <a:ext cx="6202293" cy="1211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400">
              <a:solidFill>
                <a:schemeClr val="tx1"/>
              </a:solidFill>
              <a:latin typeface="Arial" panose="020B0604020202020204" pitchFamily="34" charset="0"/>
            </a:endParaRPr>
          </a:p>
        </p:txBody>
      </p:sp>
      <p:sp>
        <p:nvSpPr>
          <p:cNvPr id="38" name="Rectangle 37">
            <a:extLst>
              <a:ext uri="{FF2B5EF4-FFF2-40B4-BE49-F238E27FC236}">
                <a16:creationId xmlns:a16="http://schemas.microsoft.com/office/drawing/2014/main" id="{CA4051AE-0CF0-4207-2AE0-04EA15014703}"/>
              </a:ext>
            </a:extLst>
          </p:cNvPr>
          <p:cNvSpPr/>
          <p:nvPr/>
        </p:nvSpPr>
        <p:spPr>
          <a:xfrm>
            <a:off x="3035545" y="4763048"/>
            <a:ext cx="6200773" cy="9566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400">
              <a:solidFill>
                <a:schemeClr val="tx1"/>
              </a:solidFill>
              <a:latin typeface="Arial" panose="020B0604020202020204" pitchFamily="34" charset="0"/>
            </a:endParaRPr>
          </a:p>
        </p:txBody>
      </p:sp>
      <p:sp>
        <p:nvSpPr>
          <p:cNvPr id="39" name="Rectangle 38">
            <a:extLst>
              <a:ext uri="{FF2B5EF4-FFF2-40B4-BE49-F238E27FC236}">
                <a16:creationId xmlns:a16="http://schemas.microsoft.com/office/drawing/2014/main" id="{2C379E17-43A9-AF78-B51E-2C48B423B845}"/>
              </a:ext>
            </a:extLst>
          </p:cNvPr>
          <p:cNvSpPr/>
          <p:nvPr/>
        </p:nvSpPr>
        <p:spPr>
          <a:xfrm>
            <a:off x="7260051" y="4339479"/>
            <a:ext cx="1486569" cy="276664"/>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Network drivers</a:t>
            </a:r>
          </a:p>
        </p:txBody>
      </p:sp>
      <p:sp>
        <p:nvSpPr>
          <p:cNvPr id="40" name="Rectangle 39">
            <a:extLst>
              <a:ext uri="{FF2B5EF4-FFF2-40B4-BE49-F238E27FC236}">
                <a16:creationId xmlns:a16="http://schemas.microsoft.com/office/drawing/2014/main" id="{992A6E4C-4852-C34D-E014-B24E830D6CB8}"/>
              </a:ext>
            </a:extLst>
          </p:cNvPr>
          <p:cNvSpPr/>
          <p:nvPr/>
        </p:nvSpPr>
        <p:spPr>
          <a:xfrm>
            <a:off x="3725706" y="4339478"/>
            <a:ext cx="1243643" cy="272666"/>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I/O</a:t>
            </a:r>
          </a:p>
        </p:txBody>
      </p:sp>
      <p:sp>
        <p:nvSpPr>
          <p:cNvPr id="41" name="Rectangle 40">
            <a:extLst>
              <a:ext uri="{FF2B5EF4-FFF2-40B4-BE49-F238E27FC236}">
                <a16:creationId xmlns:a16="http://schemas.microsoft.com/office/drawing/2014/main" id="{8BB52B58-773A-01BD-7DAA-63BC9E6EF750}"/>
              </a:ext>
            </a:extLst>
          </p:cNvPr>
          <p:cNvSpPr/>
          <p:nvPr/>
        </p:nvSpPr>
        <p:spPr>
          <a:xfrm>
            <a:off x="5072805" y="5264512"/>
            <a:ext cx="2091267" cy="282510"/>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Memory Processor</a:t>
            </a:r>
          </a:p>
        </p:txBody>
      </p:sp>
      <p:sp>
        <p:nvSpPr>
          <p:cNvPr id="42" name="Rectangle 41">
            <a:extLst>
              <a:ext uri="{FF2B5EF4-FFF2-40B4-BE49-F238E27FC236}">
                <a16:creationId xmlns:a16="http://schemas.microsoft.com/office/drawing/2014/main" id="{A5BA11E6-794E-A8FE-DB36-B12EBC07FE48}"/>
              </a:ext>
            </a:extLst>
          </p:cNvPr>
          <p:cNvSpPr/>
          <p:nvPr/>
        </p:nvSpPr>
        <p:spPr>
          <a:xfrm>
            <a:off x="3686528" y="5263594"/>
            <a:ext cx="1252824" cy="289735"/>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GPIO/PWM</a:t>
            </a:r>
          </a:p>
        </p:txBody>
      </p:sp>
      <p:sp>
        <p:nvSpPr>
          <p:cNvPr id="43" name="Rectangle 42">
            <a:extLst>
              <a:ext uri="{FF2B5EF4-FFF2-40B4-BE49-F238E27FC236}">
                <a16:creationId xmlns:a16="http://schemas.microsoft.com/office/drawing/2014/main" id="{ADE71D70-9F5B-74C1-A856-480217F2877A}"/>
              </a:ext>
            </a:extLst>
          </p:cNvPr>
          <p:cNvSpPr/>
          <p:nvPr/>
        </p:nvSpPr>
        <p:spPr>
          <a:xfrm>
            <a:off x="7296281" y="5263594"/>
            <a:ext cx="1507098" cy="289735"/>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Ethernet</a:t>
            </a:r>
          </a:p>
        </p:txBody>
      </p:sp>
      <p:cxnSp>
        <p:nvCxnSpPr>
          <p:cNvPr id="44" name="Straight Arrow Connector 43">
            <a:extLst>
              <a:ext uri="{FF2B5EF4-FFF2-40B4-BE49-F238E27FC236}">
                <a16:creationId xmlns:a16="http://schemas.microsoft.com/office/drawing/2014/main" id="{AF6C8D1A-5488-5421-4E8E-EA2BA7BF50E9}"/>
              </a:ext>
            </a:extLst>
          </p:cNvPr>
          <p:cNvCxnSpPr>
            <a:cxnSpLocks/>
          </p:cNvCxnSpPr>
          <p:nvPr/>
        </p:nvCxnSpPr>
        <p:spPr>
          <a:xfrm>
            <a:off x="7844059" y="2737373"/>
            <a:ext cx="0" cy="409426"/>
          </a:xfrm>
          <a:prstGeom prst="straightConnector1">
            <a:avLst/>
          </a:prstGeom>
          <a:ln w="12700">
            <a:solidFill>
              <a:schemeClr val="tx1"/>
            </a:solidFill>
            <a:headEnd type="arrow" w="lg" len="med"/>
            <a:tailEnd type="arrow" w="lg" len="med"/>
          </a:ln>
          <a:effectLst/>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BDE88B11-1B48-F940-3602-DD8F42EDC5B6}"/>
              </a:ext>
            </a:extLst>
          </p:cNvPr>
          <p:cNvCxnSpPr>
            <a:cxnSpLocks/>
          </p:cNvCxnSpPr>
          <p:nvPr/>
        </p:nvCxnSpPr>
        <p:spPr>
          <a:xfrm>
            <a:off x="4327351" y="2748661"/>
            <a:ext cx="0" cy="398137"/>
          </a:xfrm>
          <a:prstGeom prst="straightConnector1">
            <a:avLst/>
          </a:prstGeom>
          <a:ln w="12700">
            <a:solidFill>
              <a:schemeClr val="tx1"/>
            </a:solidFill>
            <a:headEnd type="arrow" w="lg" len="med"/>
            <a:tailEnd type="arrow" w="lg" len="med"/>
          </a:ln>
          <a:effectLst/>
        </p:spPr>
        <p:style>
          <a:lnRef idx="3">
            <a:schemeClr val="dk1"/>
          </a:lnRef>
          <a:fillRef idx="0">
            <a:schemeClr val="dk1"/>
          </a:fillRef>
          <a:effectRef idx="2">
            <a:schemeClr val="dk1"/>
          </a:effectRef>
          <a:fontRef idx="minor">
            <a:schemeClr val="tx1"/>
          </a:fontRef>
        </p:style>
      </p:cxnSp>
      <p:sp>
        <p:nvSpPr>
          <p:cNvPr id="46" name="TextBox 45">
            <a:extLst>
              <a:ext uri="{FF2B5EF4-FFF2-40B4-BE49-F238E27FC236}">
                <a16:creationId xmlns:a16="http://schemas.microsoft.com/office/drawing/2014/main" id="{653EB95E-6265-6E41-AF1D-46FD24527123}"/>
              </a:ext>
            </a:extLst>
          </p:cNvPr>
          <p:cNvSpPr txBox="1"/>
          <p:nvPr/>
        </p:nvSpPr>
        <p:spPr>
          <a:xfrm>
            <a:off x="4732183" y="3220669"/>
            <a:ext cx="2807496" cy="400110"/>
          </a:xfrm>
          <a:prstGeom prst="rect">
            <a:avLst/>
          </a:prstGeom>
          <a:noFill/>
          <a:ln>
            <a:noFill/>
          </a:ln>
        </p:spPr>
        <p:txBody>
          <a:bodyPr wrap="square" rtlCol="0">
            <a:spAutoFit/>
          </a:bodyPr>
          <a:lstStyle/>
          <a:p>
            <a:pPr algn="ctr"/>
            <a:r>
              <a:rPr lang="en-CA" sz="2000">
                <a:solidFill>
                  <a:schemeClr val="bg1"/>
                </a:solidFill>
                <a:latin typeface="Arial" panose="020B0604020202020204" pitchFamily="34" charset="0"/>
              </a:rPr>
              <a:t>Operating system</a:t>
            </a:r>
          </a:p>
        </p:txBody>
      </p:sp>
      <p:sp>
        <p:nvSpPr>
          <p:cNvPr id="47" name="TextBox 46">
            <a:extLst>
              <a:ext uri="{FF2B5EF4-FFF2-40B4-BE49-F238E27FC236}">
                <a16:creationId xmlns:a16="http://schemas.microsoft.com/office/drawing/2014/main" id="{B9286C03-DC6C-AC9F-FC03-D24AEC2724C0}"/>
              </a:ext>
            </a:extLst>
          </p:cNvPr>
          <p:cNvSpPr txBox="1"/>
          <p:nvPr/>
        </p:nvSpPr>
        <p:spPr>
          <a:xfrm>
            <a:off x="5507281" y="4267842"/>
            <a:ext cx="1257300" cy="400110"/>
          </a:xfrm>
          <a:prstGeom prst="rect">
            <a:avLst/>
          </a:prstGeom>
          <a:noFill/>
          <a:ln>
            <a:noFill/>
          </a:ln>
        </p:spPr>
        <p:txBody>
          <a:bodyPr wrap="square" rtlCol="0">
            <a:spAutoFit/>
          </a:bodyPr>
          <a:lstStyle/>
          <a:p>
            <a:r>
              <a:rPr lang="en-CA" sz="2000">
                <a:solidFill>
                  <a:schemeClr val="bg1"/>
                </a:solidFill>
                <a:latin typeface="Arial" panose="020B0604020202020204" pitchFamily="34" charset="0"/>
              </a:rPr>
              <a:t>Drivers</a:t>
            </a:r>
          </a:p>
        </p:txBody>
      </p:sp>
      <p:sp>
        <p:nvSpPr>
          <p:cNvPr id="48" name="TextBox 47">
            <a:extLst>
              <a:ext uri="{FF2B5EF4-FFF2-40B4-BE49-F238E27FC236}">
                <a16:creationId xmlns:a16="http://schemas.microsoft.com/office/drawing/2014/main" id="{15A0E27B-FB5D-492E-40DA-76FE3E367C56}"/>
              </a:ext>
            </a:extLst>
          </p:cNvPr>
          <p:cNvSpPr txBox="1"/>
          <p:nvPr/>
        </p:nvSpPr>
        <p:spPr>
          <a:xfrm>
            <a:off x="5164517" y="4801127"/>
            <a:ext cx="1942829" cy="400110"/>
          </a:xfrm>
          <a:prstGeom prst="rect">
            <a:avLst/>
          </a:prstGeom>
          <a:noFill/>
          <a:ln>
            <a:noFill/>
          </a:ln>
        </p:spPr>
        <p:txBody>
          <a:bodyPr wrap="square" rtlCol="0">
            <a:spAutoFit/>
          </a:bodyPr>
          <a:lstStyle/>
          <a:p>
            <a:pPr algn="ctr"/>
            <a:r>
              <a:rPr lang="en-CA" sz="2000">
                <a:solidFill>
                  <a:schemeClr val="bg1"/>
                </a:solidFill>
                <a:latin typeface="Arial" panose="020B0604020202020204" pitchFamily="34" charset="0"/>
              </a:rPr>
              <a:t>Hardware</a:t>
            </a:r>
          </a:p>
        </p:txBody>
      </p:sp>
      <p:cxnSp>
        <p:nvCxnSpPr>
          <p:cNvPr id="51" name="Straight Arrow Connector 50">
            <a:extLst>
              <a:ext uri="{FF2B5EF4-FFF2-40B4-BE49-F238E27FC236}">
                <a16:creationId xmlns:a16="http://schemas.microsoft.com/office/drawing/2014/main" id="{ED3A3DEF-A790-0E97-69FB-44F382244BEB}"/>
              </a:ext>
            </a:extLst>
          </p:cNvPr>
          <p:cNvCxnSpPr>
            <a:cxnSpLocks/>
          </p:cNvCxnSpPr>
          <p:nvPr/>
        </p:nvCxnSpPr>
        <p:spPr>
          <a:xfrm flipH="1">
            <a:off x="9236454" y="5244677"/>
            <a:ext cx="1017438" cy="0"/>
          </a:xfrm>
          <a:prstGeom prst="straightConnector1">
            <a:avLst/>
          </a:prstGeom>
          <a:ln w="12700">
            <a:solidFill>
              <a:schemeClr val="tx1"/>
            </a:solidFill>
            <a:headEnd type="arrow" w="lg" len="med"/>
            <a:tailEnd type="arrow" w="lg" len="med"/>
          </a:ln>
          <a:effectLst/>
        </p:spPr>
        <p:style>
          <a:lnRef idx="3">
            <a:schemeClr val="dk1"/>
          </a:lnRef>
          <a:fillRef idx="0">
            <a:schemeClr val="dk1"/>
          </a:fillRef>
          <a:effectRef idx="2">
            <a:schemeClr val="dk1"/>
          </a:effectRef>
          <a:fontRef idx="minor">
            <a:schemeClr val="tx1"/>
          </a:fontRef>
        </p:style>
      </p:cxnSp>
      <p:sp>
        <p:nvSpPr>
          <p:cNvPr id="53" name="Rectangle 52">
            <a:extLst>
              <a:ext uri="{FF2B5EF4-FFF2-40B4-BE49-F238E27FC236}">
                <a16:creationId xmlns:a16="http://schemas.microsoft.com/office/drawing/2014/main" id="{98309EBD-7014-FD9B-A952-5EE1D395BA45}"/>
              </a:ext>
            </a:extLst>
          </p:cNvPr>
          <p:cNvSpPr/>
          <p:nvPr/>
        </p:nvSpPr>
        <p:spPr>
          <a:xfrm>
            <a:off x="10283014" y="4925147"/>
            <a:ext cx="1293019" cy="628843"/>
          </a:xfrm>
          <a:prstGeom prst="rect">
            <a:avLst/>
          </a:prstGeom>
          <a:solidFill>
            <a:schemeClr val="bg1"/>
          </a:solidFill>
          <a:ln w="28575">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a:rPr>
              <a:t>ECUs, remote, </a:t>
            </a:r>
            <a:r>
              <a:rPr lang="en-CA" sz="1400" err="1">
                <a:solidFill>
                  <a:schemeClr val="tx1"/>
                </a:solidFill>
                <a:latin typeface="Arial" panose="020B0604020202020204" pitchFamily="34" charset="0"/>
                <a:cs typeface="Arial"/>
              </a:rPr>
              <a:t>etc.</a:t>
            </a:r>
            <a:endParaRPr lang="en-US" sz="1400">
              <a:solidFill>
                <a:schemeClr val="tx1"/>
              </a:solidFill>
              <a:latin typeface="Arial" panose="020B0604020202020204" pitchFamily="34" charset="0"/>
            </a:endParaRPr>
          </a:p>
        </p:txBody>
      </p:sp>
      <p:sp>
        <p:nvSpPr>
          <p:cNvPr id="54" name="TextBox 53">
            <a:extLst>
              <a:ext uri="{FF2B5EF4-FFF2-40B4-BE49-F238E27FC236}">
                <a16:creationId xmlns:a16="http://schemas.microsoft.com/office/drawing/2014/main" id="{36A63B15-0F99-CD65-3FD5-D2698F71014A}"/>
              </a:ext>
            </a:extLst>
          </p:cNvPr>
          <p:cNvSpPr txBox="1"/>
          <p:nvPr/>
        </p:nvSpPr>
        <p:spPr>
          <a:xfrm>
            <a:off x="3236293" y="1549190"/>
            <a:ext cx="2291215" cy="338554"/>
          </a:xfrm>
          <a:prstGeom prst="rect">
            <a:avLst/>
          </a:prstGeom>
          <a:noFill/>
        </p:spPr>
        <p:txBody>
          <a:bodyPr wrap="square" rtlCol="0">
            <a:spAutoFit/>
          </a:bodyPr>
          <a:lstStyle/>
          <a:p>
            <a:pPr algn="ctr"/>
            <a:r>
              <a:rPr lang="en-CA" sz="1600" b="1">
                <a:solidFill>
                  <a:srgbClr val="000000"/>
                </a:solidFill>
                <a:latin typeface="Arial" panose="020B0604020202020204" pitchFamily="34" charset="0"/>
              </a:rPr>
              <a:t>SAFETY FUNCTION</a:t>
            </a:r>
          </a:p>
        </p:txBody>
      </p:sp>
      <p:sp>
        <p:nvSpPr>
          <p:cNvPr id="55" name="TextBox 54">
            <a:extLst>
              <a:ext uri="{FF2B5EF4-FFF2-40B4-BE49-F238E27FC236}">
                <a16:creationId xmlns:a16="http://schemas.microsoft.com/office/drawing/2014/main" id="{39C40ABA-94CD-6D91-06DE-4187507EA1EB}"/>
              </a:ext>
            </a:extLst>
          </p:cNvPr>
          <p:cNvSpPr txBox="1"/>
          <p:nvPr/>
        </p:nvSpPr>
        <p:spPr>
          <a:xfrm>
            <a:off x="6347770" y="1549190"/>
            <a:ext cx="2801716" cy="338554"/>
          </a:xfrm>
          <a:prstGeom prst="rect">
            <a:avLst/>
          </a:prstGeom>
          <a:noFill/>
        </p:spPr>
        <p:txBody>
          <a:bodyPr wrap="square" rtlCol="0">
            <a:spAutoFit/>
          </a:bodyPr>
          <a:lstStyle/>
          <a:p>
            <a:pPr algn="ctr"/>
            <a:r>
              <a:rPr lang="en-CA" sz="1600" b="1">
                <a:solidFill>
                  <a:srgbClr val="000000"/>
                </a:solidFill>
                <a:latin typeface="Arial" panose="020B0604020202020204" pitchFamily="34" charset="0"/>
              </a:rPr>
              <a:t>NON-SAFETY FUNCTION</a:t>
            </a:r>
          </a:p>
        </p:txBody>
      </p:sp>
      <p:sp>
        <p:nvSpPr>
          <p:cNvPr id="56" name="Rectangle 55">
            <a:extLst>
              <a:ext uri="{FF2B5EF4-FFF2-40B4-BE49-F238E27FC236}">
                <a16:creationId xmlns:a16="http://schemas.microsoft.com/office/drawing/2014/main" id="{10474F7A-201E-3967-72BE-329D78D4CD86}"/>
              </a:ext>
            </a:extLst>
          </p:cNvPr>
          <p:cNvSpPr/>
          <p:nvPr/>
        </p:nvSpPr>
        <p:spPr>
          <a:xfrm>
            <a:off x="7799858" y="3759498"/>
            <a:ext cx="1273623" cy="263925"/>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Networking</a:t>
            </a:r>
          </a:p>
        </p:txBody>
      </p:sp>
      <p:sp>
        <p:nvSpPr>
          <p:cNvPr id="57" name="Rectangle 56">
            <a:extLst>
              <a:ext uri="{FF2B5EF4-FFF2-40B4-BE49-F238E27FC236}">
                <a16:creationId xmlns:a16="http://schemas.microsoft.com/office/drawing/2014/main" id="{D8EA1FF5-DB05-1441-AA71-FF6CA2200C4A}"/>
              </a:ext>
            </a:extLst>
          </p:cNvPr>
          <p:cNvSpPr/>
          <p:nvPr/>
        </p:nvSpPr>
        <p:spPr>
          <a:xfrm>
            <a:off x="6304039" y="3759498"/>
            <a:ext cx="1202271" cy="263925"/>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Kernel</a:t>
            </a:r>
          </a:p>
        </p:txBody>
      </p:sp>
      <p:sp>
        <p:nvSpPr>
          <p:cNvPr id="58" name="Rectangle 57">
            <a:extLst>
              <a:ext uri="{FF2B5EF4-FFF2-40B4-BE49-F238E27FC236}">
                <a16:creationId xmlns:a16="http://schemas.microsoft.com/office/drawing/2014/main" id="{C43F5A21-38C0-E792-61D0-FC6FDCA307B9}"/>
              </a:ext>
            </a:extLst>
          </p:cNvPr>
          <p:cNvSpPr/>
          <p:nvPr/>
        </p:nvSpPr>
        <p:spPr>
          <a:xfrm>
            <a:off x="4688821" y="3759498"/>
            <a:ext cx="1284935" cy="263925"/>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Filesystems</a:t>
            </a:r>
          </a:p>
        </p:txBody>
      </p:sp>
      <p:sp>
        <p:nvSpPr>
          <p:cNvPr id="59" name="Rectangle 58">
            <a:extLst>
              <a:ext uri="{FF2B5EF4-FFF2-40B4-BE49-F238E27FC236}">
                <a16:creationId xmlns:a16="http://schemas.microsoft.com/office/drawing/2014/main" id="{361E4750-4F15-FFE2-87A6-43A699DB1551}"/>
              </a:ext>
            </a:extLst>
          </p:cNvPr>
          <p:cNvSpPr/>
          <p:nvPr/>
        </p:nvSpPr>
        <p:spPr>
          <a:xfrm>
            <a:off x="3095104" y="3759498"/>
            <a:ext cx="1202271" cy="263925"/>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Graphics</a:t>
            </a:r>
          </a:p>
        </p:txBody>
      </p:sp>
      <p:sp>
        <p:nvSpPr>
          <p:cNvPr id="60" name="Rectangle 59">
            <a:extLst>
              <a:ext uri="{FF2B5EF4-FFF2-40B4-BE49-F238E27FC236}">
                <a16:creationId xmlns:a16="http://schemas.microsoft.com/office/drawing/2014/main" id="{6C711006-3EFA-DDC0-7823-9B9B8AE9E0F3}"/>
              </a:ext>
            </a:extLst>
          </p:cNvPr>
          <p:cNvSpPr/>
          <p:nvPr/>
        </p:nvSpPr>
        <p:spPr>
          <a:xfrm>
            <a:off x="3095104" y="3354902"/>
            <a:ext cx="1202271" cy="263925"/>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Security</a:t>
            </a:r>
          </a:p>
        </p:txBody>
      </p:sp>
      <p:sp>
        <p:nvSpPr>
          <p:cNvPr id="61" name="Rectangle 60">
            <a:extLst>
              <a:ext uri="{FF2B5EF4-FFF2-40B4-BE49-F238E27FC236}">
                <a16:creationId xmlns:a16="http://schemas.microsoft.com/office/drawing/2014/main" id="{E7C252D0-3BAD-E6F0-1211-16B9ED245349}"/>
              </a:ext>
            </a:extLst>
          </p:cNvPr>
          <p:cNvSpPr/>
          <p:nvPr/>
        </p:nvSpPr>
        <p:spPr>
          <a:xfrm>
            <a:off x="7800779" y="3354902"/>
            <a:ext cx="1287404" cy="263925"/>
          </a:xfrm>
          <a:prstGeom prst="rect">
            <a:avLst/>
          </a:prstGeom>
          <a:solidFill>
            <a:schemeClr val="bg1"/>
          </a:solidFill>
          <a:ln>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rPr>
              <a:t>Tools</a:t>
            </a:r>
          </a:p>
        </p:txBody>
      </p:sp>
      <p:sp>
        <p:nvSpPr>
          <p:cNvPr id="64" name="Slide Number Placeholder 2">
            <a:extLst>
              <a:ext uri="{FF2B5EF4-FFF2-40B4-BE49-F238E27FC236}">
                <a16:creationId xmlns:a16="http://schemas.microsoft.com/office/drawing/2014/main" id="{EDA55C9C-8F53-875D-A593-5050AC90A720}"/>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13</a:t>
            </a:fld>
            <a:endParaRPr lang="en-CA"/>
          </a:p>
        </p:txBody>
      </p:sp>
      <p:sp>
        <p:nvSpPr>
          <p:cNvPr id="68" name="Rectangle 67">
            <a:extLst>
              <a:ext uri="{FF2B5EF4-FFF2-40B4-BE49-F238E27FC236}">
                <a16:creationId xmlns:a16="http://schemas.microsoft.com/office/drawing/2014/main" id="{85AEDD91-B08C-D94A-4805-BE4FAB250B9E}"/>
              </a:ext>
            </a:extLst>
          </p:cNvPr>
          <p:cNvSpPr/>
          <p:nvPr/>
        </p:nvSpPr>
        <p:spPr>
          <a:xfrm>
            <a:off x="713733" y="4925147"/>
            <a:ext cx="1293019" cy="628843"/>
          </a:xfrm>
          <a:prstGeom prst="rect">
            <a:avLst/>
          </a:prstGeom>
          <a:solidFill>
            <a:schemeClr val="bg1"/>
          </a:solidFill>
          <a:ln w="28575">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a:rPr>
              <a:t>Motor, brake, etc.</a:t>
            </a:r>
            <a:endParaRPr lang="en-US" sz="1400">
              <a:solidFill>
                <a:schemeClr val="tx1"/>
              </a:solidFill>
              <a:latin typeface="Arial" panose="020B0604020202020204" pitchFamily="34" charset="0"/>
            </a:endParaRPr>
          </a:p>
        </p:txBody>
      </p:sp>
      <p:cxnSp>
        <p:nvCxnSpPr>
          <p:cNvPr id="69" name="Straight Arrow Connector 68">
            <a:extLst>
              <a:ext uri="{FF2B5EF4-FFF2-40B4-BE49-F238E27FC236}">
                <a16:creationId xmlns:a16="http://schemas.microsoft.com/office/drawing/2014/main" id="{D51655B0-6FDD-C982-4652-D4EAFFF4B431}"/>
              </a:ext>
            </a:extLst>
          </p:cNvPr>
          <p:cNvCxnSpPr>
            <a:cxnSpLocks/>
          </p:cNvCxnSpPr>
          <p:nvPr/>
        </p:nvCxnSpPr>
        <p:spPr>
          <a:xfrm flipH="1">
            <a:off x="2015156" y="5244677"/>
            <a:ext cx="1017438" cy="0"/>
          </a:xfrm>
          <a:prstGeom prst="straightConnector1">
            <a:avLst/>
          </a:prstGeom>
          <a:ln w="12700">
            <a:solidFill>
              <a:schemeClr val="tx1"/>
            </a:solidFill>
            <a:headEnd type="arrow" w="lg" len="med"/>
            <a:tailEnd type="arrow" w="lg" len="med"/>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57796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E6E07C-1D88-D10B-0DF0-F4BBE484387C}"/>
              </a:ext>
            </a:extLst>
          </p:cNvPr>
          <p:cNvSpPr>
            <a:spLocks noGrp="1"/>
          </p:cNvSpPr>
          <p:nvPr>
            <p:ph type="title"/>
          </p:nvPr>
        </p:nvSpPr>
        <p:spPr/>
        <p:txBody>
          <a:bodyPr/>
          <a:lstStyle/>
          <a:p>
            <a:r>
              <a:rPr lang="en-CA"/>
              <a:t>QNX safety expertise</a:t>
            </a:r>
            <a:endParaRPr lang="en-US"/>
          </a:p>
        </p:txBody>
      </p:sp>
      <p:grpSp>
        <p:nvGrpSpPr>
          <p:cNvPr id="64" name="Group 63">
            <a:extLst>
              <a:ext uri="{FF2B5EF4-FFF2-40B4-BE49-F238E27FC236}">
                <a16:creationId xmlns:a16="http://schemas.microsoft.com/office/drawing/2014/main" id="{BB80A82F-A372-33D5-B098-651161F0A2B3}"/>
              </a:ext>
            </a:extLst>
          </p:cNvPr>
          <p:cNvGrpSpPr/>
          <p:nvPr/>
        </p:nvGrpSpPr>
        <p:grpSpPr>
          <a:xfrm>
            <a:off x="4538444" y="2366263"/>
            <a:ext cx="2814654" cy="2785407"/>
            <a:chOff x="4619102" y="2156369"/>
            <a:chExt cx="3026752" cy="2995301"/>
          </a:xfrm>
        </p:grpSpPr>
        <p:sp>
          <p:nvSpPr>
            <p:cNvPr id="44" name="Freeform: Shape 10">
              <a:extLst>
                <a:ext uri="{FF2B5EF4-FFF2-40B4-BE49-F238E27FC236}">
                  <a16:creationId xmlns:a16="http://schemas.microsoft.com/office/drawing/2014/main" id="{0424AFCA-9776-79A5-54D7-FDAD19AFD31A}"/>
                </a:ext>
              </a:extLst>
            </p:cNvPr>
            <p:cNvSpPr/>
            <p:nvPr/>
          </p:nvSpPr>
          <p:spPr>
            <a:xfrm>
              <a:off x="5534104" y="3156758"/>
              <a:ext cx="1203656" cy="996054"/>
            </a:xfrm>
            <a:custGeom>
              <a:avLst/>
              <a:gdLst>
                <a:gd name="connsiteX0" fmla="*/ 0 w 1882184"/>
                <a:gd name="connsiteY0" fmla="*/ 814083 h 1628165"/>
                <a:gd name="connsiteX1" fmla="*/ 465167 w 1882184"/>
                <a:gd name="connsiteY1" fmla="*/ 0 h 1628165"/>
                <a:gd name="connsiteX2" fmla="*/ 1417017 w 1882184"/>
                <a:gd name="connsiteY2" fmla="*/ 0 h 1628165"/>
                <a:gd name="connsiteX3" fmla="*/ 1882184 w 1882184"/>
                <a:gd name="connsiteY3" fmla="*/ 814083 h 1628165"/>
                <a:gd name="connsiteX4" fmla="*/ 1417017 w 1882184"/>
                <a:gd name="connsiteY4" fmla="*/ 1628165 h 1628165"/>
                <a:gd name="connsiteX5" fmla="*/ 465167 w 1882184"/>
                <a:gd name="connsiteY5" fmla="*/ 1628165 h 1628165"/>
                <a:gd name="connsiteX6" fmla="*/ 0 w 1882184"/>
                <a:gd name="connsiteY6" fmla="*/ 814083 h 16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84" h="1628165">
                  <a:moveTo>
                    <a:pt x="0" y="814083"/>
                  </a:moveTo>
                  <a:lnTo>
                    <a:pt x="465167" y="0"/>
                  </a:lnTo>
                  <a:lnTo>
                    <a:pt x="1417017" y="0"/>
                  </a:lnTo>
                  <a:lnTo>
                    <a:pt x="1882184" y="814083"/>
                  </a:lnTo>
                  <a:lnTo>
                    <a:pt x="1417017" y="1628165"/>
                  </a:lnTo>
                  <a:lnTo>
                    <a:pt x="465167" y="1628165"/>
                  </a:lnTo>
                  <a:lnTo>
                    <a:pt x="0" y="8140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182">
                <a:lnSpc>
                  <a:spcPct val="90000"/>
                </a:lnSpc>
                <a:spcAft>
                  <a:spcPct val="35000"/>
                </a:spcAft>
                <a:defRPr/>
              </a:pPr>
              <a:r>
                <a:rPr lang="en-CA" sz="1050" b="1">
                  <a:solidFill>
                    <a:prstClr val="white"/>
                  </a:solidFill>
                  <a:latin typeface="Arial"/>
                </a:rPr>
                <a:t>BlackBerry</a:t>
              </a:r>
              <a:br>
                <a:rPr lang="en-CA" sz="1050" b="1">
                  <a:solidFill>
                    <a:prstClr val="white"/>
                  </a:solidFill>
                  <a:latin typeface="Arial"/>
                </a:rPr>
              </a:br>
              <a:r>
                <a:rPr lang="en-CA" sz="1050" b="1">
                  <a:solidFill>
                    <a:prstClr val="white"/>
                  </a:solidFill>
                  <a:latin typeface="Arial"/>
                </a:rPr>
                <a:t>QNX</a:t>
              </a:r>
              <a:endParaRPr lang="en-US" sz="1050" b="1">
                <a:solidFill>
                  <a:prstClr val="white"/>
                </a:solidFill>
                <a:latin typeface="Arial"/>
              </a:endParaRPr>
            </a:p>
          </p:txBody>
        </p:sp>
        <p:sp>
          <p:nvSpPr>
            <p:cNvPr id="45" name="Freeform: Shape 17">
              <a:extLst>
                <a:ext uri="{FF2B5EF4-FFF2-40B4-BE49-F238E27FC236}">
                  <a16:creationId xmlns:a16="http://schemas.microsoft.com/office/drawing/2014/main" id="{29FD3A59-CD5E-4228-523A-6D1AE0AF0280}"/>
                </a:ext>
              </a:extLst>
            </p:cNvPr>
            <p:cNvSpPr/>
            <p:nvPr/>
          </p:nvSpPr>
          <p:spPr>
            <a:xfrm>
              <a:off x="5590825" y="2156369"/>
              <a:ext cx="1132466" cy="937226"/>
            </a:xfrm>
            <a:custGeom>
              <a:avLst/>
              <a:gdLst>
                <a:gd name="connsiteX0" fmla="*/ 0 w 1542437"/>
                <a:gd name="connsiteY0" fmla="*/ 667195 h 1334389"/>
                <a:gd name="connsiteX1" fmla="*/ 381235 w 1542437"/>
                <a:gd name="connsiteY1" fmla="*/ 0 h 1334389"/>
                <a:gd name="connsiteX2" fmla="*/ 1161202 w 1542437"/>
                <a:gd name="connsiteY2" fmla="*/ 0 h 1334389"/>
                <a:gd name="connsiteX3" fmla="*/ 1542437 w 1542437"/>
                <a:gd name="connsiteY3" fmla="*/ 667195 h 1334389"/>
                <a:gd name="connsiteX4" fmla="*/ 1161202 w 1542437"/>
                <a:gd name="connsiteY4" fmla="*/ 1334389 h 1334389"/>
                <a:gd name="connsiteX5" fmla="*/ 381235 w 1542437"/>
                <a:gd name="connsiteY5" fmla="*/ 1334389 h 1334389"/>
                <a:gd name="connsiteX6" fmla="*/ 0 w 1542437"/>
                <a:gd name="connsiteY6" fmla="*/ 667195 h 13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37" h="1334389">
                  <a:moveTo>
                    <a:pt x="0" y="667195"/>
                  </a:moveTo>
                  <a:lnTo>
                    <a:pt x="381235" y="0"/>
                  </a:lnTo>
                  <a:lnTo>
                    <a:pt x="1161202" y="0"/>
                  </a:lnTo>
                  <a:lnTo>
                    <a:pt x="1542437" y="667195"/>
                  </a:lnTo>
                  <a:lnTo>
                    <a:pt x="1161202" y="1334389"/>
                  </a:lnTo>
                  <a:lnTo>
                    <a:pt x="381235" y="1334389"/>
                  </a:lnTo>
                  <a:lnTo>
                    <a:pt x="0" y="667195"/>
                  </a:lnTo>
                  <a:close/>
                </a:path>
              </a:pathLst>
            </a:custGeom>
            <a:solidFill>
              <a:schemeClr val="accent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182">
                <a:lnSpc>
                  <a:spcPct val="90000"/>
                </a:lnSpc>
                <a:spcAft>
                  <a:spcPct val="35000"/>
                </a:spcAft>
                <a:defRPr/>
              </a:pPr>
              <a:r>
                <a:rPr lang="en-CA" sz="1050" b="1">
                  <a:solidFill>
                    <a:schemeClr val="bg1"/>
                  </a:solidFill>
                  <a:latin typeface="Arial"/>
                </a:rPr>
                <a:t>Safety</a:t>
              </a:r>
              <a:endParaRPr lang="en-US" sz="1050" b="1">
                <a:solidFill>
                  <a:schemeClr val="bg1"/>
                </a:solidFill>
                <a:latin typeface="Arial"/>
              </a:endParaRPr>
            </a:p>
          </p:txBody>
        </p:sp>
        <p:sp>
          <p:nvSpPr>
            <p:cNvPr id="48" name="Freeform: Shape 19">
              <a:extLst>
                <a:ext uri="{FF2B5EF4-FFF2-40B4-BE49-F238E27FC236}">
                  <a16:creationId xmlns:a16="http://schemas.microsoft.com/office/drawing/2014/main" id="{90F68C7B-C8FB-FC39-D459-3155ECF9B06D}"/>
                </a:ext>
              </a:extLst>
            </p:cNvPr>
            <p:cNvSpPr/>
            <p:nvPr/>
          </p:nvSpPr>
          <p:spPr>
            <a:xfrm>
              <a:off x="6513388" y="2662659"/>
              <a:ext cx="1132466" cy="937226"/>
            </a:xfrm>
            <a:custGeom>
              <a:avLst/>
              <a:gdLst>
                <a:gd name="connsiteX0" fmla="*/ 0 w 1542437"/>
                <a:gd name="connsiteY0" fmla="*/ 667195 h 1334389"/>
                <a:gd name="connsiteX1" fmla="*/ 381235 w 1542437"/>
                <a:gd name="connsiteY1" fmla="*/ 0 h 1334389"/>
                <a:gd name="connsiteX2" fmla="*/ 1161202 w 1542437"/>
                <a:gd name="connsiteY2" fmla="*/ 0 h 1334389"/>
                <a:gd name="connsiteX3" fmla="*/ 1542437 w 1542437"/>
                <a:gd name="connsiteY3" fmla="*/ 667195 h 1334389"/>
                <a:gd name="connsiteX4" fmla="*/ 1161202 w 1542437"/>
                <a:gd name="connsiteY4" fmla="*/ 1334389 h 1334389"/>
                <a:gd name="connsiteX5" fmla="*/ 381235 w 1542437"/>
                <a:gd name="connsiteY5" fmla="*/ 1334389 h 1334389"/>
                <a:gd name="connsiteX6" fmla="*/ 0 w 1542437"/>
                <a:gd name="connsiteY6" fmla="*/ 667195 h 13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37" h="1334389">
                  <a:moveTo>
                    <a:pt x="0" y="667195"/>
                  </a:moveTo>
                  <a:lnTo>
                    <a:pt x="381235" y="0"/>
                  </a:lnTo>
                  <a:lnTo>
                    <a:pt x="1161202" y="0"/>
                  </a:lnTo>
                  <a:lnTo>
                    <a:pt x="1542437" y="667195"/>
                  </a:lnTo>
                  <a:lnTo>
                    <a:pt x="1161202" y="1334389"/>
                  </a:lnTo>
                  <a:lnTo>
                    <a:pt x="381235" y="1334389"/>
                  </a:lnTo>
                  <a:lnTo>
                    <a:pt x="0" y="667195"/>
                  </a:lnTo>
                  <a:close/>
                </a:path>
              </a:pathLst>
            </a:custGeom>
            <a:solidFill>
              <a:schemeClr val="accent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182">
                <a:lnSpc>
                  <a:spcPct val="90000"/>
                </a:lnSpc>
                <a:spcAft>
                  <a:spcPct val="35000"/>
                </a:spcAft>
                <a:defRPr/>
              </a:pPr>
              <a:r>
                <a:rPr lang="en-CA" sz="1050" b="1">
                  <a:solidFill>
                    <a:schemeClr val="bg1"/>
                  </a:solidFill>
                  <a:latin typeface="Arial"/>
                </a:rPr>
                <a:t>Security</a:t>
              </a:r>
              <a:endParaRPr lang="en-US" sz="1050" b="1">
                <a:solidFill>
                  <a:schemeClr val="bg1"/>
                </a:solidFill>
                <a:latin typeface="Arial"/>
              </a:endParaRPr>
            </a:p>
          </p:txBody>
        </p:sp>
        <p:sp>
          <p:nvSpPr>
            <p:cNvPr id="49" name="Freeform: Shape 23">
              <a:extLst>
                <a:ext uri="{FF2B5EF4-FFF2-40B4-BE49-F238E27FC236}">
                  <a16:creationId xmlns:a16="http://schemas.microsoft.com/office/drawing/2014/main" id="{C94AD397-A2D8-C1E2-1FE7-C524934E64F7}"/>
                </a:ext>
              </a:extLst>
            </p:cNvPr>
            <p:cNvSpPr/>
            <p:nvPr/>
          </p:nvSpPr>
          <p:spPr>
            <a:xfrm>
              <a:off x="5578212" y="4214444"/>
              <a:ext cx="1132466" cy="937226"/>
            </a:xfrm>
            <a:custGeom>
              <a:avLst/>
              <a:gdLst>
                <a:gd name="connsiteX0" fmla="*/ 0 w 1542437"/>
                <a:gd name="connsiteY0" fmla="*/ 667195 h 1334389"/>
                <a:gd name="connsiteX1" fmla="*/ 381235 w 1542437"/>
                <a:gd name="connsiteY1" fmla="*/ 0 h 1334389"/>
                <a:gd name="connsiteX2" fmla="*/ 1161202 w 1542437"/>
                <a:gd name="connsiteY2" fmla="*/ 0 h 1334389"/>
                <a:gd name="connsiteX3" fmla="*/ 1542437 w 1542437"/>
                <a:gd name="connsiteY3" fmla="*/ 667195 h 1334389"/>
                <a:gd name="connsiteX4" fmla="*/ 1161202 w 1542437"/>
                <a:gd name="connsiteY4" fmla="*/ 1334389 h 1334389"/>
                <a:gd name="connsiteX5" fmla="*/ 381235 w 1542437"/>
                <a:gd name="connsiteY5" fmla="*/ 1334389 h 1334389"/>
                <a:gd name="connsiteX6" fmla="*/ 0 w 1542437"/>
                <a:gd name="connsiteY6" fmla="*/ 667195 h 13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37" h="1334389">
                  <a:moveTo>
                    <a:pt x="0" y="667195"/>
                  </a:moveTo>
                  <a:lnTo>
                    <a:pt x="381235" y="0"/>
                  </a:lnTo>
                  <a:lnTo>
                    <a:pt x="1161202" y="0"/>
                  </a:lnTo>
                  <a:lnTo>
                    <a:pt x="1542437" y="667195"/>
                  </a:lnTo>
                  <a:lnTo>
                    <a:pt x="1161202" y="1334389"/>
                  </a:lnTo>
                  <a:lnTo>
                    <a:pt x="381235" y="1334389"/>
                  </a:lnTo>
                  <a:lnTo>
                    <a:pt x="0" y="667195"/>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182">
                <a:lnSpc>
                  <a:spcPct val="90000"/>
                </a:lnSpc>
                <a:spcAft>
                  <a:spcPct val="35000"/>
                </a:spcAft>
                <a:defRPr/>
              </a:pPr>
              <a:r>
                <a:rPr lang="en-CA" sz="1050" b="1">
                  <a:solidFill>
                    <a:schemeClr val="bg1"/>
                  </a:solidFill>
                  <a:latin typeface="Arial"/>
                </a:rPr>
                <a:t>Scale</a:t>
              </a:r>
              <a:endParaRPr lang="en-US" sz="1050" b="1">
                <a:solidFill>
                  <a:schemeClr val="bg1"/>
                </a:solidFill>
                <a:latin typeface="Arial"/>
              </a:endParaRPr>
            </a:p>
          </p:txBody>
        </p:sp>
        <p:sp>
          <p:nvSpPr>
            <p:cNvPr id="50" name="Freeform: Shape 45">
              <a:extLst>
                <a:ext uri="{FF2B5EF4-FFF2-40B4-BE49-F238E27FC236}">
                  <a16:creationId xmlns:a16="http://schemas.microsoft.com/office/drawing/2014/main" id="{0F40AB46-6D40-63D6-82F3-78B47DDCA9C2}"/>
                </a:ext>
              </a:extLst>
            </p:cNvPr>
            <p:cNvSpPr/>
            <p:nvPr/>
          </p:nvSpPr>
          <p:spPr>
            <a:xfrm>
              <a:off x="4619103" y="3708153"/>
              <a:ext cx="1132466" cy="937226"/>
            </a:xfrm>
            <a:custGeom>
              <a:avLst/>
              <a:gdLst>
                <a:gd name="connsiteX0" fmla="*/ 0 w 1542437"/>
                <a:gd name="connsiteY0" fmla="*/ 667195 h 1334389"/>
                <a:gd name="connsiteX1" fmla="*/ 381235 w 1542437"/>
                <a:gd name="connsiteY1" fmla="*/ 0 h 1334389"/>
                <a:gd name="connsiteX2" fmla="*/ 1161202 w 1542437"/>
                <a:gd name="connsiteY2" fmla="*/ 0 h 1334389"/>
                <a:gd name="connsiteX3" fmla="*/ 1542437 w 1542437"/>
                <a:gd name="connsiteY3" fmla="*/ 667195 h 1334389"/>
                <a:gd name="connsiteX4" fmla="*/ 1161202 w 1542437"/>
                <a:gd name="connsiteY4" fmla="*/ 1334389 h 1334389"/>
                <a:gd name="connsiteX5" fmla="*/ 381235 w 1542437"/>
                <a:gd name="connsiteY5" fmla="*/ 1334389 h 1334389"/>
                <a:gd name="connsiteX6" fmla="*/ 0 w 1542437"/>
                <a:gd name="connsiteY6" fmla="*/ 667195 h 13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37" h="1334389">
                  <a:moveTo>
                    <a:pt x="0" y="667195"/>
                  </a:moveTo>
                  <a:lnTo>
                    <a:pt x="381235" y="0"/>
                  </a:lnTo>
                  <a:lnTo>
                    <a:pt x="1161202" y="0"/>
                  </a:lnTo>
                  <a:lnTo>
                    <a:pt x="1542437" y="667195"/>
                  </a:lnTo>
                  <a:lnTo>
                    <a:pt x="1161202" y="1334389"/>
                  </a:lnTo>
                  <a:lnTo>
                    <a:pt x="381235" y="1334389"/>
                  </a:lnTo>
                  <a:lnTo>
                    <a:pt x="0" y="667195"/>
                  </a:lnTo>
                  <a:close/>
                </a:path>
              </a:pathLst>
            </a:custGeom>
            <a:solidFill>
              <a:schemeClr val="accent2"/>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182">
                <a:lnSpc>
                  <a:spcPct val="90000"/>
                </a:lnSpc>
                <a:spcAft>
                  <a:spcPct val="35000"/>
                </a:spcAft>
                <a:defRPr/>
              </a:pPr>
              <a:r>
                <a:rPr lang="en-CA" sz="1050" b="1">
                  <a:solidFill>
                    <a:schemeClr val="bg1"/>
                  </a:solidFill>
                  <a:latin typeface="Arial"/>
                </a:rPr>
                <a:t>Real-time</a:t>
              </a:r>
              <a:endParaRPr lang="en-US" sz="1050" b="1">
                <a:solidFill>
                  <a:schemeClr val="bg1"/>
                </a:solidFill>
                <a:latin typeface="Arial"/>
              </a:endParaRPr>
            </a:p>
          </p:txBody>
        </p:sp>
        <p:sp>
          <p:nvSpPr>
            <p:cNvPr id="51" name="Freeform: Shape 46">
              <a:extLst>
                <a:ext uri="{FF2B5EF4-FFF2-40B4-BE49-F238E27FC236}">
                  <a16:creationId xmlns:a16="http://schemas.microsoft.com/office/drawing/2014/main" id="{4E449619-018F-2A24-6CE7-DC5E9D7F0262}"/>
                </a:ext>
              </a:extLst>
            </p:cNvPr>
            <p:cNvSpPr/>
            <p:nvPr/>
          </p:nvSpPr>
          <p:spPr>
            <a:xfrm>
              <a:off x="4619102" y="2655164"/>
              <a:ext cx="1132466" cy="937226"/>
            </a:xfrm>
            <a:custGeom>
              <a:avLst/>
              <a:gdLst>
                <a:gd name="connsiteX0" fmla="*/ 0 w 1542437"/>
                <a:gd name="connsiteY0" fmla="*/ 667195 h 1334389"/>
                <a:gd name="connsiteX1" fmla="*/ 381235 w 1542437"/>
                <a:gd name="connsiteY1" fmla="*/ 0 h 1334389"/>
                <a:gd name="connsiteX2" fmla="*/ 1161202 w 1542437"/>
                <a:gd name="connsiteY2" fmla="*/ 0 h 1334389"/>
                <a:gd name="connsiteX3" fmla="*/ 1542437 w 1542437"/>
                <a:gd name="connsiteY3" fmla="*/ 667195 h 1334389"/>
                <a:gd name="connsiteX4" fmla="*/ 1161202 w 1542437"/>
                <a:gd name="connsiteY4" fmla="*/ 1334389 h 1334389"/>
                <a:gd name="connsiteX5" fmla="*/ 381235 w 1542437"/>
                <a:gd name="connsiteY5" fmla="*/ 1334389 h 1334389"/>
                <a:gd name="connsiteX6" fmla="*/ 0 w 1542437"/>
                <a:gd name="connsiteY6" fmla="*/ 667195 h 13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37" h="1334389">
                  <a:moveTo>
                    <a:pt x="0" y="667195"/>
                  </a:moveTo>
                  <a:lnTo>
                    <a:pt x="381235" y="0"/>
                  </a:lnTo>
                  <a:lnTo>
                    <a:pt x="1161202" y="0"/>
                  </a:lnTo>
                  <a:lnTo>
                    <a:pt x="1542437" y="667195"/>
                  </a:lnTo>
                  <a:lnTo>
                    <a:pt x="1161202" y="1334389"/>
                  </a:lnTo>
                  <a:lnTo>
                    <a:pt x="381235" y="1334389"/>
                  </a:lnTo>
                  <a:lnTo>
                    <a:pt x="0" y="667195"/>
                  </a:lnTo>
                  <a:close/>
                </a:path>
              </a:pathLst>
            </a:custGeom>
            <a:solidFill>
              <a:schemeClr val="accent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182">
                <a:lnSpc>
                  <a:spcPct val="90000"/>
                </a:lnSpc>
                <a:spcAft>
                  <a:spcPct val="35000"/>
                </a:spcAft>
                <a:defRPr/>
              </a:pPr>
              <a:r>
                <a:rPr lang="en-CA" sz="1050" b="1">
                  <a:solidFill>
                    <a:schemeClr val="bg1"/>
                  </a:solidFill>
                  <a:latin typeface="Arial"/>
                </a:rPr>
                <a:t>Trust</a:t>
              </a:r>
              <a:endParaRPr lang="en-US" sz="1050" b="1">
                <a:solidFill>
                  <a:schemeClr val="bg1"/>
                </a:solidFill>
                <a:latin typeface="Arial"/>
              </a:endParaRPr>
            </a:p>
          </p:txBody>
        </p:sp>
        <p:sp>
          <p:nvSpPr>
            <p:cNvPr id="43" name="Freeform: Shape 26">
              <a:extLst>
                <a:ext uri="{FF2B5EF4-FFF2-40B4-BE49-F238E27FC236}">
                  <a16:creationId xmlns:a16="http://schemas.microsoft.com/office/drawing/2014/main" id="{2888E6DA-5B7E-0168-8EA2-5B76AF77E698}"/>
                </a:ext>
              </a:extLst>
            </p:cNvPr>
            <p:cNvSpPr/>
            <p:nvPr/>
          </p:nvSpPr>
          <p:spPr>
            <a:xfrm>
              <a:off x="6513388" y="3713864"/>
              <a:ext cx="1132466" cy="937226"/>
            </a:xfrm>
            <a:custGeom>
              <a:avLst/>
              <a:gdLst>
                <a:gd name="connsiteX0" fmla="*/ 0 w 1542437"/>
                <a:gd name="connsiteY0" fmla="*/ 667195 h 1334389"/>
                <a:gd name="connsiteX1" fmla="*/ 381235 w 1542437"/>
                <a:gd name="connsiteY1" fmla="*/ 0 h 1334389"/>
                <a:gd name="connsiteX2" fmla="*/ 1161202 w 1542437"/>
                <a:gd name="connsiteY2" fmla="*/ 0 h 1334389"/>
                <a:gd name="connsiteX3" fmla="*/ 1542437 w 1542437"/>
                <a:gd name="connsiteY3" fmla="*/ 667195 h 1334389"/>
                <a:gd name="connsiteX4" fmla="*/ 1161202 w 1542437"/>
                <a:gd name="connsiteY4" fmla="*/ 1334389 h 1334389"/>
                <a:gd name="connsiteX5" fmla="*/ 381235 w 1542437"/>
                <a:gd name="connsiteY5" fmla="*/ 1334389 h 1334389"/>
                <a:gd name="connsiteX6" fmla="*/ 0 w 1542437"/>
                <a:gd name="connsiteY6" fmla="*/ 667195 h 13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37" h="1334389">
                  <a:moveTo>
                    <a:pt x="0" y="667195"/>
                  </a:moveTo>
                  <a:lnTo>
                    <a:pt x="381235" y="0"/>
                  </a:lnTo>
                  <a:lnTo>
                    <a:pt x="1161202" y="0"/>
                  </a:lnTo>
                  <a:lnTo>
                    <a:pt x="1542437" y="667195"/>
                  </a:lnTo>
                  <a:lnTo>
                    <a:pt x="1161202" y="1334389"/>
                  </a:lnTo>
                  <a:lnTo>
                    <a:pt x="381235" y="1334389"/>
                  </a:lnTo>
                  <a:lnTo>
                    <a:pt x="0" y="667195"/>
                  </a:lnTo>
                  <a:close/>
                </a:path>
              </a:pathLst>
            </a:cu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182">
                <a:lnSpc>
                  <a:spcPct val="90000"/>
                </a:lnSpc>
                <a:spcAft>
                  <a:spcPct val="35000"/>
                </a:spcAft>
                <a:defRPr/>
              </a:pPr>
              <a:r>
                <a:rPr lang="en-CA" sz="1050" b="1">
                  <a:solidFill>
                    <a:schemeClr val="bg1"/>
                  </a:solidFill>
                  <a:latin typeface="Arial"/>
                </a:rPr>
                <a:t>Reliability</a:t>
              </a:r>
              <a:endParaRPr lang="en-US" sz="1050" b="1">
                <a:solidFill>
                  <a:schemeClr val="bg1"/>
                </a:solidFill>
                <a:latin typeface="Arial"/>
              </a:endParaRPr>
            </a:p>
          </p:txBody>
        </p:sp>
      </p:grpSp>
      <p:sp>
        <p:nvSpPr>
          <p:cNvPr id="2" name="TextBox 1">
            <a:extLst>
              <a:ext uri="{FF2B5EF4-FFF2-40B4-BE49-F238E27FC236}">
                <a16:creationId xmlns:a16="http://schemas.microsoft.com/office/drawing/2014/main" id="{1F926123-8D1C-2239-8D42-B7419A722C9E}"/>
              </a:ext>
            </a:extLst>
          </p:cNvPr>
          <p:cNvSpPr txBox="1"/>
          <p:nvPr/>
        </p:nvSpPr>
        <p:spPr>
          <a:xfrm>
            <a:off x="815740" y="2022580"/>
            <a:ext cx="3804386"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a:spcAft>
                <a:spcPts val="400"/>
              </a:spcAft>
            </a:pPr>
            <a:r>
              <a:rPr lang="en-US" sz="1200"/>
              <a:t>SAFETY</a:t>
            </a:r>
          </a:p>
          <a:p>
            <a:pPr marL="182563" indent="-182563">
              <a:spcAft>
                <a:spcPts val="400"/>
              </a:spcAft>
              <a:buFont typeface="Arial" panose="020B0604020202020204" pitchFamily="34" charset="0"/>
              <a:buChar char="•"/>
            </a:pPr>
            <a:r>
              <a:rPr lang="en-US" sz="1100" b="0"/>
              <a:t>Broadest safety-certified portfolio</a:t>
            </a:r>
          </a:p>
          <a:p>
            <a:pPr marL="182563" indent="-182563">
              <a:spcAft>
                <a:spcPts val="400"/>
              </a:spcAft>
              <a:buFont typeface="Arial" panose="020B0604020202020204" pitchFamily="34" charset="0"/>
              <a:buChar char="•"/>
            </a:pPr>
            <a:r>
              <a:rPr lang="en-US" sz="1100" b="0"/>
              <a:t>Significant ongoing investment in safety roadmap</a:t>
            </a:r>
          </a:p>
          <a:p>
            <a:pPr marL="182563" indent="-182563">
              <a:spcAft>
                <a:spcPts val="400"/>
              </a:spcAft>
              <a:buFont typeface="Arial" panose="020B0604020202020204" pitchFamily="34" charset="0"/>
              <a:buChar char="•"/>
            </a:pPr>
            <a:r>
              <a:rPr lang="en-US" sz="1100" b="0"/>
              <a:t>Safety-certified custom engineering and training</a:t>
            </a:r>
          </a:p>
        </p:txBody>
      </p:sp>
      <p:sp>
        <p:nvSpPr>
          <p:cNvPr id="3" name="TextBox 2">
            <a:extLst>
              <a:ext uri="{FF2B5EF4-FFF2-40B4-BE49-F238E27FC236}">
                <a16:creationId xmlns:a16="http://schemas.microsoft.com/office/drawing/2014/main" id="{5866F2AC-34B1-525A-AA41-BC4EE026065A}"/>
              </a:ext>
            </a:extLst>
          </p:cNvPr>
          <p:cNvSpPr txBox="1"/>
          <p:nvPr/>
        </p:nvSpPr>
        <p:spPr>
          <a:xfrm>
            <a:off x="815740" y="3183738"/>
            <a:ext cx="3804386"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a:spcAft>
                <a:spcPts val="400"/>
              </a:spcAft>
            </a:pPr>
            <a:r>
              <a:rPr lang="en-US" sz="1200"/>
              <a:t>SECURITY</a:t>
            </a:r>
          </a:p>
          <a:p>
            <a:pPr marL="182563" indent="-182563">
              <a:spcAft>
                <a:spcPts val="400"/>
              </a:spcAft>
              <a:buFont typeface="Arial" panose="020B0604020202020204" pitchFamily="34" charset="0"/>
              <a:buChar char="•"/>
            </a:pPr>
            <a:r>
              <a:rPr lang="en-US" sz="1100" b="0"/>
              <a:t>QNX’s software portfolio proven security</a:t>
            </a:r>
          </a:p>
          <a:p>
            <a:pPr marL="182563" indent="-182563">
              <a:spcAft>
                <a:spcPts val="400"/>
              </a:spcAft>
              <a:buFont typeface="Arial" panose="020B0604020202020204" pitchFamily="34" charset="0"/>
              <a:buChar char="•"/>
            </a:pPr>
            <a:r>
              <a:rPr lang="en-US" sz="1100" b="0"/>
              <a:t>Blackberry and QNX brand value and reputation</a:t>
            </a:r>
          </a:p>
          <a:p>
            <a:pPr marL="182563" indent="-182563">
              <a:spcAft>
                <a:spcPts val="400"/>
              </a:spcAft>
              <a:buFont typeface="Arial" panose="020B0604020202020204" pitchFamily="34" charset="0"/>
              <a:buChar char="•"/>
            </a:pPr>
            <a:r>
              <a:rPr lang="en-US" sz="1100" b="0"/>
              <a:t>Blackberry and QNX security services</a:t>
            </a:r>
          </a:p>
        </p:txBody>
      </p:sp>
      <p:sp>
        <p:nvSpPr>
          <p:cNvPr id="4" name="TextBox 3">
            <a:extLst>
              <a:ext uri="{FF2B5EF4-FFF2-40B4-BE49-F238E27FC236}">
                <a16:creationId xmlns:a16="http://schemas.microsoft.com/office/drawing/2014/main" id="{2EEC05F2-147D-7665-4393-B691E415CEDF}"/>
              </a:ext>
            </a:extLst>
          </p:cNvPr>
          <p:cNvSpPr txBox="1"/>
          <p:nvPr/>
        </p:nvSpPr>
        <p:spPr>
          <a:xfrm>
            <a:off x="815740" y="4365831"/>
            <a:ext cx="3804386"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a:spcAft>
                <a:spcPts val="400"/>
              </a:spcAft>
            </a:pPr>
            <a:r>
              <a:rPr lang="en-US" sz="1200"/>
              <a:t>RELIABILITY</a:t>
            </a:r>
          </a:p>
          <a:p>
            <a:pPr marL="182563" indent="-182563">
              <a:spcAft>
                <a:spcPts val="400"/>
              </a:spcAft>
              <a:buFont typeface="Arial" panose="020B0604020202020204" pitchFamily="34" charset="0"/>
              <a:buChar char="•"/>
            </a:pPr>
            <a:r>
              <a:rPr lang="en-US" sz="1100" b="0"/>
              <a:t>Decades of proven reliability in mission-critical systems</a:t>
            </a:r>
          </a:p>
          <a:p>
            <a:pPr marL="182563" indent="-182563">
              <a:spcAft>
                <a:spcPts val="400"/>
              </a:spcAft>
              <a:buFont typeface="Arial" panose="020B0604020202020204" pitchFamily="34" charset="0"/>
              <a:buChar char="•"/>
            </a:pPr>
            <a:r>
              <a:rPr lang="en-US" sz="1100" b="0"/>
              <a:t>Proven microkernel system architecture</a:t>
            </a:r>
          </a:p>
          <a:p>
            <a:pPr marL="182563" indent="-182563">
              <a:spcAft>
                <a:spcPts val="400"/>
              </a:spcAft>
              <a:buFont typeface="Arial" panose="020B0604020202020204" pitchFamily="34" charset="0"/>
              <a:buChar char="•"/>
            </a:pPr>
            <a:r>
              <a:rPr lang="en-US" sz="1100" b="0"/>
              <a:t>Trusted long-term customer support</a:t>
            </a:r>
          </a:p>
        </p:txBody>
      </p:sp>
      <p:sp>
        <p:nvSpPr>
          <p:cNvPr id="5" name="TextBox 4">
            <a:extLst>
              <a:ext uri="{FF2B5EF4-FFF2-40B4-BE49-F238E27FC236}">
                <a16:creationId xmlns:a16="http://schemas.microsoft.com/office/drawing/2014/main" id="{3B9C8E9D-6CC3-925F-CD6E-5A69FB43F090}"/>
              </a:ext>
            </a:extLst>
          </p:cNvPr>
          <p:cNvSpPr txBox="1"/>
          <p:nvPr/>
        </p:nvSpPr>
        <p:spPr>
          <a:xfrm>
            <a:off x="7776066" y="2022580"/>
            <a:ext cx="380438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a:spcAft>
                <a:spcPts val="400"/>
              </a:spcAft>
            </a:pPr>
            <a:r>
              <a:rPr lang="en-US" sz="1200"/>
              <a:t>SCALE</a:t>
            </a:r>
          </a:p>
          <a:p>
            <a:pPr marL="182563" indent="-182563">
              <a:spcAft>
                <a:spcPts val="400"/>
              </a:spcAft>
              <a:buFont typeface="Arial" panose="020B0604020202020204" pitchFamily="34" charset="0"/>
              <a:buChar char="•"/>
            </a:pPr>
            <a:r>
              <a:rPr lang="en-US" sz="1100" b="0"/>
              <a:t>Scalable product licensing</a:t>
            </a:r>
          </a:p>
          <a:p>
            <a:pPr marL="182563" indent="-182563">
              <a:spcAft>
                <a:spcPts val="400"/>
              </a:spcAft>
              <a:buFont typeface="Arial" panose="020B0604020202020204" pitchFamily="34" charset="0"/>
              <a:buChar char="•"/>
            </a:pPr>
            <a:r>
              <a:rPr lang="en-US" sz="1100" b="0"/>
              <a:t>Deeply embedded to complex system pedigree</a:t>
            </a:r>
          </a:p>
          <a:p>
            <a:pPr marL="182563" indent="-182563">
              <a:spcAft>
                <a:spcPts val="400"/>
              </a:spcAft>
              <a:buFont typeface="Arial" panose="020B0604020202020204" pitchFamily="34" charset="0"/>
              <a:buChar char="•"/>
            </a:pPr>
            <a:r>
              <a:rPr lang="en-US" sz="1100" b="0"/>
              <a:t>POSIX compliance and Linux compatability to leverage talent and technology</a:t>
            </a:r>
          </a:p>
        </p:txBody>
      </p:sp>
      <p:sp>
        <p:nvSpPr>
          <p:cNvPr id="6" name="TextBox 5">
            <a:extLst>
              <a:ext uri="{FF2B5EF4-FFF2-40B4-BE49-F238E27FC236}">
                <a16:creationId xmlns:a16="http://schemas.microsoft.com/office/drawing/2014/main" id="{0FC72FE1-217F-E3CC-8EA2-A37E0A5B4D44}"/>
              </a:ext>
            </a:extLst>
          </p:cNvPr>
          <p:cNvSpPr txBox="1"/>
          <p:nvPr/>
        </p:nvSpPr>
        <p:spPr>
          <a:xfrm>
            <a:off x="7776066" y="3299241"/>
            <a:ext cx="3804386"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a:spcAft>
                <a:spcPts val="400"/>
              </a:spcAft>
            </a:pPr>
            <a:r>
              <a:rPr lang="en-US" sz="1200"/>
              <a:t>REAL-TIME</a:t>
            </a:r>
          </a:p>
          <a:p>
            <a:pPr marL="182563" indent="-182563">
              <a:spcAft>
                <a:spcPts val="400"/>
              </a:spcAft>
              <a:buFont typeface="Arial" panose="020B0604020202020204" pitchFamily="34" charset="0"/>
              <a:buChar char="•"/>
            </a:pPr>
            <a:r>
              <a:rPr lang="en-US" sz="1100" b="0"/>
              <a:t>Decades of powering critical systems</a:t>
            </a:r>
          </a:p>
          <a:p>
            <a:pPr marL="182563" indent="-182563">
              <a:spcAft>
                <a:spcPts val="400"/>
              </a:spcAft>
              <a:buFont typeface="Arial" panose="020B0604020202020204" pitchFamily="34" charset="0"/>
              <a:buChar char="•"/>
            </a:pPr>
            <a:r>
              <a:rPr lang="en-US" sz="1100" b="0"/>
              <a:t>Real-time OS pedigree and adherence to standards</a:t>
            </a:r>
          </a:p>
          <a:p>
            <a:pPr marL="182563" indent="-182563">
              <a:spcAft>
                <a:spcPts val="400"/>
              </a:spcAft>
              <a:buFont typeface="Arial" panose="020B0604020202020204" pitchFamily="34" charset="0"/>
              <a:buChar char="•"/>
            </a:pPr>
            <a:r>
              <a:rPr lang="en-US" sz="1100" b="0"/>
              <a:t>Best-in-class system performance and tools</a:t>
            </a:r>
          </a:p>
        </p:txBody>
      </p:sp>
      <p:sp>
        <p:nvSpPr>
          <p:cNvPr id="8" name="TextBox 7">
            <a:extLst>
              <a:ext uri="{FF2B5EF4-FFF2-40B4-BE49-F238E27FC236}">
                <a16:creationId xmlns:a16="http://schemas.microsoft.com/office/drawing/2014/main" id="{CE7847ED-7A43-92C6-FF47-379DDA4C1FFF}"/>
              </a:ext>
            </a:extLst>
          </p:cNvPr>
          <p:cNvSpPr txBox="1"/>
          <p:nvPr/>
        </p:nvSpPr>
        <p:spPr>
          <a:xfrm>
            <a:off x="7776065" y="4481334"/>
            <a:ext cx="4204180"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a:spcAft>
                <a:spcPts val="400"/>
              </a:spcAft>
            </a:pPr>
            <a:r>
              <a:rPr lang="en-US" sz="1200"/>
              <a:t>TRUST</a:t>
            </a:r>
          </a:p>
          <a:p>
            <a:pPr marL="182563" indent="-182563">
              <a:spcAft>
                <a:spcPts val="400"/>
              </a:spcAft>
              <a:buFont typeface="Arial" panose="020B0604020202020204" pitchFamily="34" charset="0"/>
              <a:buChar char="•"/>
            </a:pPr>
            <a:r>
              <a:rPr lang="en-US" sz="1100" b="0"/>
              <a:t>Trusted to deliver on commitments (100% SOP success)</a:t>
            </a:r>
          </a:p>
          <a:p>
            <a:pPr marL="182563" indent="-182563">
              <a:spcAft>
                <a:spcPts val="400"/>
              </a:spcAft>
              <a:buFont typeface="Arial" panose="020B0604020202020204" pitchFamily="34" charset="0"/>
              <a:buChar char="•"/>
            </a:pPr>
            <a:r>
              <a:rPr lang="en-US" sz="1100" b="0"/>
              <a:t>Impeccable reputation for world’s best engineering talent</a:t>
            </a:r>
          </a:p>
          <a:p>
            <a:pPr marL="182563" indent="-182563">
              <a:spcAft>
                <a:spcPts val="400"/>
              </a:spcAft>
              <a:buFont typeface="Arial" panose="020B0604020202020204" pitchFamily="34" charset="0"/>
              <a:buChar char="•"/>
            </a:pPr>
            <a:r>
              <a:rPr lang="en-US" sz="1100" b="0"/>
              <a:t>Mission – Life – Saftey – Critical foundation</a:t>
            </a:r>
          </a:p>
        </p:txBody>
      </p:sp>
      <p:sp>
        <p:nvSpPr>
          <p:cNvPr id="9" name="Slide Number Placeholder 2">
            <a:extLst>
              <a:ext uri="{FF2B5EF4-FFF2-40B4-BE49-F238E27FC236}">
                <a16:creationId xmlns:a16="http://schemas.microsoft.com/office/drawing/2014/main" id="{A6115402-FAAF-6587-73B3-E6C5E0728A57}"/>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14</a:t>
            </a:fld>
            <a:endParaRPr lang="en-CA"/>
          </a:p>
        </p:txBody>
      </p:sp>
    </p:spTree>
    <p:extLst>
      <p:ext uri="{BB962C8B-B14F-4D97-AF65-F5344CB8AC3E}">
        <p14:creationId xmlns:p14="http://schemas.microsoft.com/office/powerpoint/2010/main" val="12573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69D21-A7CF-0B87-DEB3-A37B3EBB1661}"/>
              </a:ext>
            </a:extLst>
          </p:cNvPr>
          <p:cNvSpPr>
            <a:spLocks noGrp="1"/>
          </p:cNvSpPr>
          <p:nvPr>
            <p:ph type="title"/>
          </p:nvPr>
        </p:nvSpPr>
        <p:spPr/>
        <p:txBody>
          <a:bodyPr/>
          <a:lstStyle/>
          <a:p>
            <a:r>
              <a:rPr lang="en-US"/>
              <a:t>QNX safety products holistic view</a:t>
            </a:r>
          </a:p>
        </p:txBody>
      </p:sp>
      <p:pic>
        <p:nvPicPr>
          <p:cNvPr id="9" name="Picture 8">
            <a:extLst>
              <a:ext uri="{FF2B5EF4-FFF2-40B4-BE49-F238E27FC236}">
                <a16:creationId xmlns:a16="http://schemas.microsoft.com/office/drawing/2014/main" id="{26E13F78-3216-BFDE-71C7-C1DD66869265}"/>
              </a:ext>
            </a:extLst>
          </p:cNvPr>
          <p:cNvPicPr>
            <a:picLocks noChangeAspect="1"/>
          </p:cNvPicPr>
          <p:nvPr/>
        </p:nvPicPr>
        <p:blipFill>
          <a:blip r:embed="rId2"/>
          <a:stretch>
            <a:fillRect/>
          </a:stretch>
        </p:blipFill>
        <p:spPr>
          <a:xfrm>
            <a:off x="8787284" y="2788797"/>
            <a:ext cx="783689" cy="906141"/>
          </a:xfrm>
          <a:prstGeom prst="rect">
            <a:avLst/>
          </a:prstGeom>
        </p:spPr>
      </p:pic>
      <p:pic>
        <p:nvPicPr>
          <p:cNvPr id="13" name="Picture 12">
            <a:extLst>
              <a:ext uri="{FF2B5EF4-FFF2-40B4-BE49-F238E27FC236}">
                <a16:creationId xmlns:a16="http://schemas.microsoft.com/office/drawing/2014/main" id="{40417CD5-0FB4-F5E7-0FF1-565462DED663}"/>
              </a:ext>
            </a:extLst>
          </p:cNvPr>
          <p:cNvPicPr>
            <a:picLocks noChangeAspect="1"/>
          </p:cNvPicPr>
          <p:nvPr/>
        </p:nvPicPr>
        <p:blipFill>
          <a:blip r:embed="rId3"/>
          <a:stretch>
            <a:fillRect/>
          </a:stretch>
        </p:blipFill>
        <p:spPr>
          <a:xfrm>
            <a:off x="10319027" y="2614836"/>
            <a:ext cx="847003" cy="863943"/>
          </a:xfrm>
          <a:prstGeom prst="rect">
            <a:avLst/>
          </a:prstGeom>
        </p:spPr>
      </p:pic>
      <p:pic>
        <p:nvPicPr>
          <p:cNvPr id="25" name="Picture 24">
            <a:extLst>
              <a:ext uri="{FF2B5EF4-FFF2-40B4-BE49-F238E27FC236}">
                <a16:creationId xmlns:a16="http://schemas.microsoft.com/office/drawing/2014/main" id="{019AE1F4-1A5F-E386-6168-06002948F83B}"/>
              </a:ext>
            </a:extLst>
          </p:cNvPr>
          <p:cNvPicPr>
            <a:picLocks noChangeAspect="1"/>
          </p:cNvPicPr>
          <p:nvPr/>
        </p:nvPicPr>
        <p:blipFill>
          <a:blip r:embed="rId4"/>
          <a:stretch>
            <a:fillRect/>
          </a:stretch>
        </p:blipFill>
        <p:spPr>
          <a:xfrm>
            <a:off x="8644605" y="1714475"/>
            <a:ext cx="1069046" cy="706656"/>
          </a:xfrm>
          <a:prstGeom prst="rect">
            <a:avLst/>
          </a:prstGeom>
        </p:spPr>
      </p:pic>
      <p:pic>
        <p:nvPicPr>
          <p:cNvPr id="26" name="Picture 25">
            <a:extLst>
              <a:ext uri="{FF2B5EF4-FFF2-40B4-BE49-F238E27FC236}">
                <a16:creationId xmlns:a16="http://schemas.microsoft.com/office/drawing/2014/main" id="{49577A9D-20F3-27F2-4BB4-979FAA7B8142}"/>
              </a:ext>
            </a:extLst>
          </p:cNvPr>
          <p:cNvPicPr>
            <a:picLocks noChangeAspect="1"/>
          </p:cNvPicPr>
          <p:nvPr/>
        </p:nvPicPr>
        <p:blipFill>
          <a:blip r:embed="rId5"/>
          <a:stretch>
            <a:fillRect/>
          </a:stretch>
        </p:blipFill>
        <p:spPr>
          <a:xfrm>
            <a:off x="8830931" y="4857265"/>
            <a:ext cx="696395" cy="901217"/>
          </a:xfrm>
          <a:prstGeom prst="rect">
            <a:avLst/>
          </a:prstGeom>
        </p:spPr>
      </p:pic>
      <p:pic>
        <p:nvPicPr>
          <p:cNvPr id="27" name="Picture 26">
            <a:extLst>
              <a:ext uri="{FF2B5EF4-FFF2-40B4-BE49-F238E27FC236}">
                <a16:creationId xmlns:a16="http://schemas.microsoft.com/office/drawing/2014/main" id="{5C6A331E-35CB-DA8C-E8D7-95F2169AFDC3}"/>
              </a:ext>
            </a:extLst>
          </p:cNvPr>
          <p:cNvPicPr>
            <a:picLocks noChangeAspect="1"/>
          </p:cNvPicPr>
          <p:nvPr/>
        </p:nvPicPr>
        <p:blipFill>
          <a:blip r:embed="rId6"/>
          <a:stretch>
            <a:fillRect/>
          </a:stretch>
        </p:blipFill>
        <p:spPr>
          <a:xfrm>
            <a:off x="10231456" y="1709477"/>
            <a:ext cx="1022144" cy="681430"/>
          </a:xfrm>
          <a:prstGeom prst="rect">
            <a:avLst/>
          </a:prstGeom>
        </p:spPr>
      </p:pic>
      <p:pic>
        <p:nvPicPr>
          <p:cNvPr id="29" name="Picture 28">
            <a:extLst>
              <a:ext uri="{FF2B5EF4-FFF2-40B4-BE49-F238E27FC236}">
                <a16:creationId xmlns:a16="http://schemas.microsoft.com/office/drawing/2014/main" id="{0BF09784-1460-6C68-1198-E8B7006A2025}"/>
              </a:ext>
            </a:extLst>
          </p:cNvPr>
          <p:cNvPicPr>
            <a:picLocks noChangeAspect="1"/>
          </p:cNvPicPr>
          <p:nvPr/>
        </p:nvPicPr>
        <p:blipFill>
          <a:blip r:embed="rId7"/>
          <a:stretch>
            <a:fillRect/>
          </a:stretch>
        </p:blipFill>
        <p:spPr>
          <a:xfrm>
            <a:off x="10319027" y="3817678"/>
            <a:ext cx="847003" cy="797662"/>
          </a:xfrm>
          <a:prstGeom prst="rect">
            <a:avLst/>
          </a:prstGeom>
        </p:spPr>
      </p:pic>
      <p:sp>
        <p:nvSpPr>
          <p:cNvPr id="32" name="Rectangle 31">
            <a:extLst>
              <a:ext uri="{FF2B5EF4-FFF2-40B4-BE49-F238E27FC236}">
                <a16:creationId xmlns:a16="http://schemas.microsoft.com/office/drawing/2014/main" id="{398FD5CF-4962-1B19-2084-15E51A6A8879}"/>
              </a:ext>
            </a:extLst>
          </p:cNvPr>
          <p:cNvSpPr/>
          <p:nvPr/>
        </p:nvSpPr>
        <p:spPr>
          <a:xfrm>
            <a:off x="864131" y="4615427"/>
            <a:ext cx="5494804" cy="560789"/>
          </a:xfrm>
          <a:prstGeom prst="rect">
            <a:avLst/>
          </a:prstGeom>
          <a:solidFill>
            <a:srgbClr val="00BFFF"/>
          </a:solidFill>
          <a:ln w="9525" cap="flat" cmpd="sng" algn="ctr">
            <a:noFill/>
            <a:prstDash val="solid"/>
          </a:ln>
          <a:effectLst/>
        </p:spPr>
        <p:txBody>
          <a:bodyPr lIns="216000" rtlCol="0" anchor="ctr"/>
          <a:lstStyle/>
          <a:p>
            <a:pPr defTabSz="914377">
              <a:defRPr/>
            </a:pPr>
            <a:r>
              <a:rPr lang="en-US" kern="0">
                <a:solidFill>
                  <a:prstClr val="white"/>
                </a:solidFill>
                <a:latin typeface="Arial" panose="020B0604020202020204" pitchFamily="34" charset="0"/>
              </a:rPr>
              <a:t>QNX software development tools</a:t>
            </a:r>
          </a:p>
        </p:txBody>
      </p:sp>
      <p:sp>
        <p:nvSpPr>
          <p:cNvPr id="33" name="Rectangle 32">
            <a:extLst>
              <a:ext uri="{FF2B5EF4-FFF2-40B4-BE49-F238E27FC236}">
                <a16:creationId xmlns:a16="http://schemas.microsoft.com/office/drawing/2014/main" id="{732788D6-70C7-2CC4-1924-3307B3711BFA}"/>
              </a:ext>
            </a:extLst>
          </p:cNvPr>
          <p:cNvSpPr/>
          <p:nvPr/>
        </p:nvSpPr>
        <p:spPr>
          <a:xfrm>
            <a:off x="861879" y="4036964"/>
            <a:ext cx="5497131" cy="560789"/>
          </a:xfrm>
          <a:prstGeom prst="rect">
            <a:avLst/>
          </a:prstGeom>
          <a:solidFill>
            <a:srgbClr val="0047DB"/>
          </a:solidFill>
          <a:ln w="9525" cap="flat" cmpd="sng" algn="ctr">
            <a:noFill/>
            <a:prstDash val="solid"/>
          </a:ln>
          <a:effectLst/>
        </p:spPr>
        <p:txBody>
          <a:bodyPr lIns="216000" tIns="60960" rIns="121920" bIns="60960" rtlCol="0" anchor="ctr"/>
          <a:lstStyle/>
          <a:p>
            <a:pPr defTabSz="914377">
              <a:defRPr/>
            </a:pPr>
            <a:r>
              <a:rPr lang="en-US" kern="0">
                <a:solidFill>
                  <a:schemeClr val="bg1"/>
                </a:solidFill>
                <a:latin typeface="Arial"/>
                <a:ea typeface="ＭＳ Ｐゴシック"/>
                <a:cs typeface="Arial"/>
              </a:rPr>
              <a:t>QNX Operating System For Safety</a:t>
            </a:r>
          </a:p>
        </p:txBody>
      </p:sp>
      <p:sp>
        <p:nvSpPr>
          <p:cNvPr id="34" name="Rectangle 33">
            <a:extLst>
              <a:ext uri="{FF2B5EF4-FFF2-40B4-BE49-F238E27FC236}">
                <a16:creationId xmlns:a16="http://schemas.microsoft.com/office/drawing/2014/main" id="{DC3D6948-5F02-711C-9B38-86BAC8E676E3}"/>
              </a:ext>
            </a:extLst>
          </p:cNvPr>
          <p:cNvSpPr/>
          <p:nvPr/>
        </p:nvSpPr>
        <p:spPr>
          <a:xfrm>
            <a:off x="853269" y="3455967"/>
            <a:ext cx="5497131" cy="560789"/>
          </a:xfrm>
          <a:prstGeom prst="rect">
            <a:avLst/>
          </a:prstGeom>
          <a:solidFill>
            <a:srgbClr val="0077ED"/>
          </a:solidFill>
          <a:ln w="9525" cap="flat" cmpd="sng" algn="ctr">
            <a:noFill/>
            <a:prstDash val="solid"/>
          </a:ln>
          <a:effectLst/>
        </p:spPr>
        <p:txBody>
          <a:bodyPr lIns="216000" tIns="60960" rIns="121920" bIns="60960" rtlCol="0" anchor="ctr"/>
          <a:lstStyle/>
          <a:p>
            <a:pPr defTabSz="914377">
              <a:defRPr/>
            </a:pPr>
            <a:r>
              <a:rPr lang="en-US" kern="0">
                <a:solidFill>
                  <a:srgbClr val="FFFFFF"/>
                </a:solidFill>
                <a:latin typeface="Arial"/>
                <a:ea typeface="ＭＳ Ｐゴシック"/>
                <a:cs typeface="Arial"/>
              </a:rPr>
              <a:t>QNX Hypervisor For Safety</a:t>
            </a:r>
            <a:endParaRPr lang="en-US" kern="0">
              <a:solidFill>
                <a:srgbClr val="FFFFFF"/>
              </a:solidFill>
              <a:latin typeface="Arial" panose="020B0604020202020204" pitchFamily="34" charset="0"/>
              <a:cs typeface="Arial" pitchFamily="34" charset="0"/>
            </a:endParaRPr>
          </a:p>
        </p:txBody>
      </p:sp>
      <p:sp>
        <p:nvSpPr>
          <p:cNvPr id="35" name="Rectangle 34">
            <a:extLst>
              <a:ext uri="{FF2B5EF4-FFF2-40B4-BE49-F238E27FC236}">
                <a16:creationId xmlns:a16="http://schemas.microsoft.com/office/drawing/2014/main" id="{D7876ABC-4B35-ED35-443D-E7DC3E88073F}"/>
              </a:ext>
            </a:extLst>
          </p:cNvPr>
          <p:cNvSpPr/>
          <p:nvPr/>
        </p:nvSpPr>
        <p:spPr>
          <a:xfrm>
            <a:off x="6393600" y="1706400"/>
            <a:ext cx="1616306" cy="3470400"/>
          </a:xfrm>
          <a:prstGeom prst="rect">
            <a:avLst/>
          </a:prstGeom>
          <a:solidFill>
            <a:srgbClr val="212359"/>
          </a:solidFill>
          <a:ln w="9525" cap="flat" cmpd="sng" algn="ctr">
            <a:noFill/>
            <a:prstDash val="solid"/>
          </a:ln>
          <a:effectLst/>
        </p:spPr>
        <p:txBody>
          <a:bodyPr lIns="12192" tIns="12192" rIns="12192" bIns="12192" rtlCol="0" anchor="ctr"/>
          <a:lstStyle/>
          <a:p>
            <a:pPr algn="ctr" defTabSz="914377">
              <a:defRPr/>
            </a:pPr>
            <a:r>
              <a:rPr lang="en-US" sz="1600">
                <a:solidFill>
                  <a:schemeClr val="bg1"/>
                </a:solidFill>
                <a:latin typeface="Arial" panose="020B0604020202020204" pitchFamily="34" charset="0"/>
              </a:rPr>
              <a:t>Safety certifications</a:t>
            </a:r>
          </a:p>
          <a:p>
            <a:pPr algn="ctr" defTabSz="914377">
              <a:defRPr/>
            </a:pPr>
            <a:endParaRPr lang="en-US" sz="1600">
              <a:solidFill>
                <a:schemeClr val="bg1"/>
              </a:solidFill>
              <a:latin typeface="Arial" panose="020B0604020202020204" pitchFamily="34" charset="0"/>
            </a:endParaRPr>
          </a:p>
          <a:p>
            <a:pPr algn="ctr" defTabSz="914377">
              <a:defRPr/>
            </a:pPr>
            <a:r>
              <a:rPr lang="en-US" sz="1600">
                <a:solidFill>
                  <a:schemeClr val="bg1"/>
                </a:solidFill>
                <a:latin typeface="Arial" panose="020B0604020202020204" pitchFamily="34" charset="0"/>
              </a:rPr>
              <a:t>IEC 62304</a:t>
            </a:r>
          </a:p>
          <a:p>
            <a:pPr algn="ctr" defTabSz="914377">
              <a:defRPr/>
            </a:pPr>
            <a:r>
              <a:rPr lang="en-US" sz="1600">
                <a:solidFill>
                  <a:schemeClr val="bg1"/>
                </a:solidFill>
                <a:latin typeface="Arial" panose="020B0604020202020204" pitchFamily="34" charset="0"/>
              </a:rPr>
              <a:t>IEC 61508</a:t>
            </a:r>
          </a:p>
          <a:p>
            <a:pPr algn="ctr" defTabSz="914377">
              <a:defRPr/>
            </a:pPr>
            <a:r>
              <a:rPr lang="en-US" sz="1600">
                <a:solidFill>
                  <a:schemeClr val="bg1"/>
                </a:solidFill>
                <a:latin typeface="Arial" panose="020B0604020202020204" pitchFamily="34" charset="0"/>
              </a:rPr>
              <a:t>ISO 26262</a:t>
            </a:r>
          </a:p>
          <a:p>
            <a:pPr algn="ctr" defTabSz="914377">
              <a:defRPr/>
            </a:pPr>
            <a:r>
              <a:rPr lang="en-US" sz="1600">
                <a:solidFill>
                  <a:schemeClr val="bg1"/>
                </a:solidFill>
                <a:latin typeface="Arial" panose="020B0604020202020204" pitchFamily="34" charset="0"/>
              </a:rPr>
              <a:t>EN  50128</a:t>
            </a:r>
          </a:p>
          <a:p>
            <a:pPr algn="ctr" defTabSz="914377">
              <a:defRPr/>
            </a:pPr>
            <a:r>
              <a:rPr lang="en-US" sz="1600">
                <a:solidFill>
                  <a:schemeClr val="bg1"/>
                </a:solidFill>
                <a:latin typeface="Arial" panose="020B0604020202020204" pitchFamily="34" charset="0"/>
              </a:rPr>
              <a:t>EN  50657</a:t>
            </a:r>
            <a:endParaRPr lang="en-US" sz="1600" baseline="30000">
              <a:solidFill>
                <a:schemeClr val="bg1"/>
              </a:solidFill>
              <a:latin typeface="Arial" panose="020B0604020202020204" pitchFamily="34" charset="0"/>
            </a:endParaRPr>
          </a:p>
          <a:p>
            <a:pPr algn="ctr" defTabSz="914377">
              <a:defRPr/>
            </a:pPr>
            <a:endParaRPr lang="en-US" sz="1600" baseline="30000">
              <a:solidFill>
                <a:schemeClr val="bg1"/>
              </a:solidFill>
              <a:latin typeface="Arial" panose="020B0604020202020204" pitchFamily="34" charset="0"/>
            </a:endParaRPr>
          </a:p>
        </p:txBody>
      </p:sp>
      <p:sp>
        <p:nvSpPr>
          <p:cNvPr id="36" name="Rectangle 35">
            <a:extLst>
              <a:ext uri="{FF2B5EF4-FFF2-40B4-BE49-F238E27FC236}">
                <a16:creationId xmlns:a16="http://schemas.microsoft.com/office/drawing/2014/main" id="{5F2C027A-B6BD-9DF6-4BAB-61FEA6482D54}"/>
              </a:ext>
            </a:extLst>
          </p:cNvPr>
          <p:cNvSpPr/>
          <p:nvPr/>
        </p:nvSpPr>
        <p:spPr>
          <a:xfrm>
            <a:off x="853269" y="2872509"/>
            <a:ext cx="5497131" cy="560789"/>
          </a:xfrm>
          <a:prstGeom prst="rect">
            <a:avLst/>
          </a:prstGeom>
          <a:solidFill>
            <a:srgbClr val="2B23CC"/>
          </a:solidFill>
          <a:ln w="9525" cap="flat" cmpd="sng" algn="ctr">
            <a:noFill/>
            <a:prstDash val="solid"/>
          </a:ln>
          <a:effectLst/>
        </p:spPr>
        <p:txBody>
          <a:bodyPr lIns="216000" tIns="60960" rIns="121920" bIns="60960" rtlCol="0" anchor="ctr"/>
          <a:lstStyle/>
          <a:p>
            <a:pPr defTabSz="914377">
              <a:defRPr/>
            </a:pPr>
            <a:r>
              <a:rPr lang="en-US" kern="0">
                <a:solidFill>
                  <a:srgbClr val="FFFFFF"/>
                </a:solidFill>
                <a:latin typeface="Arial"/>
                <a:ea typeface="ＭＳ Ｐゴシック"/>
                <a:cs typeface="Arial"/>
              </a:rPr>
              <a:t>QNX Black Channel Communications technology</a:t>
            </a:r>
            <a:endParaRPr lang="en-US" kern="0">
              <a:solidFill>
                <a:srgbClr val="FFFFFF"/>
              </a:solidFill>
              <a:latin typeface="Arial" panose="020B0604020202020204" pitchFamily="34" charset="0"/>
            </a:endParaRPr>
          </a:p>
        </p:txBody>
      </p:sp>
      <p:sp>
        <p:nvSpPr>
          <p:cNvPr id="37" name="Rectangle 36">
            <a:extLst>
              <a:ext uri="{FF2B5EF4-FFF2-40B4-BE49-F238E27FC236}">
                <a16:creationId xmlns:a16="http://schemas.microsoft.com/office/drawing/2014/main" id="{0493CBB9-D2FC-50C8-1FCE-29F04E275101}"/>
              </a:ext>
            </a:extLst>
          </p:cNvPr>
          <p:cNvSpPr/>
          <p:nvPr/>
        </p:nvSpPr>
        <p:spPr>
          <a:xfrm>
            <a:off x="856913" y="2288869"/>
            <a:ext cx="5494804" cy="560789"/>
          </a:xfrm>
          <a:prstGeom prst="rect">
            <a:avLst/>
          </a:prstGeom>
          <a:solidFill>
            <a:schemeClr val="accent1">
              <a:lumMod val="75000"/>
              <a:lumOff val="25000"/>
            </a:schemeClr>
          </a:solidFill>
          <a:ln w="9525" cap="flat" cmpd="sng" algn="ctr">
            <a:noFill/>
            <a:prstDash val="solid"/>
          </a:ln>
          <a:effectLst/>
        </p:spPr>
        <p:txBody>
          <a:bodyPr lIns="216000" tIns="60960" rIns="121920" bIns="60960" rtlCol="0" anchor="ctr"/>
          <a:lstStyle/>
          <a:p>
            <a:pPr defTabSz="914377">
              <a:defRPr/>
            </a:pPr>
            <a:r>
              <a:rPr lang="en-US" kern="0">
                <a:solidFill>
                  <a:srgbClr val="FFFFFF"/>
                </a:solidFill>
                <a:latin typeface="Arial"/>
                <a:ea typeface="ＭＳ Ｐゴシック"/>
                <a:cs typeface="Arial"/>
              </a:rPr>
              <a:t>Certified C++ library</a:t>
            </a:r>
            <a:endParaRPr lang="en-US" kern="0">
              <a:solidFill>
                <a:srgbClr val="FFFFFF"/>
              </a:solidFill>
              <a:latin typeface="Arial" panose="020B0604020202020204" pitchFamily="34" charset="0"/>
              <a:cs typeface="Arial"/>
            </a:endParaRPr>
          </a:p>
        </p:txBody>
      </p:sp>
      <p:sp>
        <p:nvSpPr>
          <p:cNvPr id="38" name="Rectangle 37">
            <a:extLst>
              <a:ext uri="{FF2B5EF4-FFF2-40B4-BE49-F238E27FC236}">
                <a16:creationId xmlns:a16="http://schemas.microsoft.com/office/drawing/2014/main" id="{B3550534-DA1B-0FD5-F5B3-14ADF7F9B34B}"/>
              </a:ext>
            </a:extLst>
          </p:cNvPr>
          <p:cNvSpPr/>
          <p:nvPr/>
        </p:nvSpPr>
        <p:spPr>
          <a:xfrm>
            <a:off x="864131" y="5203023"/>
            <a:ext cx="7149469" cy="560789"/>
          </a:xfrm>
          <a:prstGeom prst="rect">
            <a:avLst/>
          </a:prstGeom>
          <a:solidFill>
            <a:srgbClr val="174591"/>
          </a:solidFill>
          <a:ln w="9525" cap="flat" cmpd="sng" algn="ctr">
            <a:noFill/>
            <a:prstDash val="solid"/>
          </a:ln>
          <a:effectLst/>
        </p:spPr>
        <p:txBody>
          <a:bodyPr lIns="216000" rtlCol="0" anchor="ctr"/>
          <a:lstStyle/>
          <a:p>
            <a:pPr defTabSz="914377">
              <a:defRPr/>
            </a:pPr>
            <a:r>
              <a:rPr lang="en-US" kern="0">
                <a:solidFill>
                  <a:prstClr val="white"/>
                </a:solidFill>
                <a:latin typeface="Arial" panose="020B0604020202020204" pitchFamily="34" charset="0"/>
              </a:rPr>
              <a:t>BlackBerry QNX professional services</a:t>
            </a:r>
          </a:p>
        </p:txBody>
      </p:sp>
      <p:sp>
        <p:nvSpPr>
          <p:cNvPr id="39" name="Rectangle 38">
            <a:extLst>
              <a:ext uri="{FF2B5EF4-FFF2-40B4-BE49-F238E27FC236}">
                <a16:creationId xmlns:a16="http://schemas.microsoft.com/office/drawing/2014/main" id="{7C6C83E4-82F7-AB15-E7C1-D99FA6DD510C}"/>
              </a:ext>
            </a:extLst>
          </p:cNvPr>
          <p:cNvSpPr/>
          <p:nvPr/>
        </p:nvSpPr>
        <p:spPr>
          <a:xfrm>
            <a:off x="856668" y="1707797"/>
            <a:ext cx="5494804" cy="560789"/>
          </a:xfrm>
          <a:prstGeom prst="rect">
            <a:avLst/>
          </a:prstGeom>
          <a:solidFill>
            <a:schemeClr val="accent3">
              <a:lumMod val="50000"/>
            </a:schemeClr>
          </a:solidFill>
          <a:ln w="9525" cap="flat" cmpd="sng" algn="ctr">
            <a:solidFill>
              <a:schemeClr val="accent3">
                <a:lumMod val="50000"/>
              </a:schemeClr>
            </a:solidFill>
            <a:prstDash val="solid"/>
          </a:ln>
          <a:effectLst/>
        </p:spPr>
        <p:txBody>
          <a:bodyPr lIns="216000" tIns="60960" rIns="121920" bIns="60960" rtlCol="0" anchor="ctr"/>
          <a:lstStyle/>
          <a:p>
            <a:pPr defTabSz="914377">
              <a:defRPr/>
            </a:pPr>
            <a:r>
              <a:rPr lang="en-US" kern="0">
                <a:solidFill>
                  <a:srgbClr val="FFFFFF"/>
                </a:solidFill>
                <a:latin typeface="Arial"/>
                <a:ea typeface="ＭＳ Ｐゴシック"/>
                <a:cs typeface="Arial"/>
              </a:rPr>
              <a:t>QNX file system for safety</a:t>
            </a:r>
            <a:endParaRPr lang="en-US" kern="0">
              <a:solidFill>
                <a:srgbClr val="FFFFFF"/>
              </a:solidFill>
              <a:latin typeface="Arial" panose="020B0604020202020204" pitchFamily="34" charset="0"/>
              <a:cs typeface="Arial"/>
            </a:endParaRPr>
          </a:p>
        </p:txBody>
      </p:sp>
      <p:pic>
        <p:nvPicPr>
          <p:cNvPr id="40" name="Graphic 39">
            <a:extLst>
              <a:ext uri="{FF2B5EF4-FFF2-40B4-BE49-F238E27FC236}">
                <a16:creationId xmlns:a16="http://schemas.microsoft.com/office/drawing/2014/main" id="{03276A7E-C844-BA8C-E38A-BE3553CA2B3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22524" b="22668"/>
          <a:stretch/>
        </p:blipFill>
        <p:spPr>
          <a:xfrm>
            <a:off x="8637516" y="4071891"/>
            <a:ext cx="1083225" cy="593692"/>
          </a:xfrm>
          <a:prstGeom prst="rect">
            <a:avLst/>
          </a:prstGeom>
        </p:spPr>
      </p:pic>
      <p:pic>
        <p:nvPicPr>
          <p:cNvPr id="41" name="Graphic 40">
            <a:extLst>
              <a:ext uri="{FF2B5EF4-FFF2-40B4-BE49-F238E27FC236}">
                <a16:creationId xmlns:a16="http://schemas.microsoft.com/office/drawing/2014/main" id="{96F98E71-8FA9-086D-DA6F-74F721FFBA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48566" y="4973876"/>
            <a:ext cx="787924" cy="787924"/>
          </a:xfrm>
          <a:prstGeom prst="rect">
            <a:avLst/>
          </a:prstGeom>
        </p:spPr>
      </p:pic>
      <p:sp>
        <p:nvSpPr>
          <p:cNvPr id="45" name="Slide Number Placeholder 2">
            <a:extLst>
              <a:ext uri="{FF2B5EF4-FFF2-40B4-BE49-F238E27FC236}">
                <a16:creationId xmlns:a16="http://schemas.microsoft.com/office/drawing/2014/main" id="{28F2C30B-F561-6245-8E79-EC250DE9CD77}"/>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15</a:t>
            </a:fld>
            <a:endParaRPr lang="en-CA"/>
          </a:p>
        </p:txBody>
      </p:sp>
    </p:spTree>
    <p:extLst>
      <p:ext uri="{BB962C8B-B14F-4D97-AF65-F5344CB8AC3E}">
        <p14:creationId xmlns:p14="http://schemas.microsoft.com/office/powerpoint/2010/main" val="414258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0BED8D7-BB8B-B5D7-B2FD-1AD4BBB23A54}"/>
              </a:ext>
            </a:extLst>
          </p:cNvPr>
          <p:cNvSpPr>
            <a:spLocks noGrp="1"/>
          </p:cNvSpPr>
          <p:nvPr>
            <p:ph type="title"/>
          </p:nvPr>
        </p:nvSpPr>
        <p:spPr/>
        <p:txBody>
          <a:bodyPr/>
          <a:lstStyle/>
          <a:p>
            <a:r>
              <a:rPr lang="en-US"/>
              <a:t>Simplifying complex designs with QNX</a:t>
            </a:r>
          </a:p>
        </p:txBody>
      </p:sp>
      <p:pic>
        <p:nvPicPr>
          <p:cNvPr id="11" name="Picture 10" descr="A picture containing electronics, device, clock&#10;&#10;Description automatically generated">
            <a:extLst>
              <a:ext uri="{FF2B5EF4-FFF2-40B4-BE49-F238E27FC236}">
                <a16:creationId xmlns:a16="http://schemas.microsoft.com/office/drawing/2014/main" id="{F77F7329-8F30-396F-6D64-007FEEEDFE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5703" y1="40156" x2="48516" y2="37578"/>
                        <a14:foregroundMark x1="48516" y1="37578" x2="42344" y2="41250"/>
                        <a14:foregroundMark x1="42344" y1="41250" x2="39922" y2="48438"/>
                        <a14:foregroundMark x1="39922" y1="48438" x2="44688" y2="54766"/>
                        <a14:foregroundMark x1="44688" y1="54766" x2="51094" y2="57813"/>
                        <a14:foregroundMark x1="51094" y1="57813" x2="56719" y2="52891"/>
                        <a14:foregroundMark x1="56719" y1="52891" x2="58984" y2="46016"/>
                        <a14:foregroundMark x1="58984" y1="46016" x2="55859" y2="40703"/>
                        <a14:foregroundMark x1="56563" y1="40469" x2="59141" y2="47734"/>
                        <a14:foregroundMark x1="59141" y1="47734" x2="56875" y2="54453"/>
                        <a14:foregroundMark x1="56875" y1="54453" x2="50859" y2="57891"/>
                        <a14:foregroundMark x1="50859" y1="57891" x2="43281" y2="57500"/>
                        <a14:foregroundMark x1="43281" y1="57500" x2="41016" y2="55156"/>
                      </a14:backgroundRemoval>
                    </a14:imgEffect>
                  </a14:imgLayer>
                </a14:imgProps>
              </a:ext>
              <a:ext uri="{28A0092B-C50C-407E-A947-70E740481C1C}">
                <a14:useLocalDpi xmlns:a14="http://schemas.microsoft.com/office/drawing/2010/main" val="0"/>
              </a:ext>
            </a:extLst>
          </a:blip>
          <a:stretch>
            <a:fillRect/>
          </a:stretch>
        </p:blipFill>
        <p:spPr>
          <a:xfrm>
            <a:off x="495537" y="2330899"/>
            <a:ext cx="3150188" cy="3142468"/>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BC5D6025-C360-9FCF-CAC6-C9143A6F30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4546" y="2359196"/>
            <a:ext cx="3087585" cy="3090479"/>
          </a:xfrm>
          <a:prstGeom prst="rect">
            <a:avLst/>
          </a:prstGeom>
        </p:spPr>
      </p:pic>
      <p:sp>
        <p:nvSpPr>
          <p:cNvPr id="17" name="Slide Number Placeholder 2">
            <a:extLst>
              <a:ext uri="{FF2B5EF4-FFF2-40B4-BE49-F238E27FC236}">
                <a16:creationId xmlns:a16="http://schemas.microsoft.com/office/drawing/2014/main" id="{DB5239D2-78ED-561A-AD22-A2F2FCE5C5ED}"/>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16</a:t>
            </a:fld>
            <a:endParaRPr lang="en-CA"/>
          </a:p>
        </p:txBody>
      </p:sp>
      <p:graphicFrame>
        <p:nvGraphicFramePr>
          <p:cNvPr id="20" name="Table 4">
            <a:extLst>
              <a:ext uri="{FF2B5EF4-FFF2-40B4-BE49-F238E27FC236}">
                <a16:creationId xmlns:a16="http://schemas.microsoft.com/office/drawing/2014/main" id="{7F8E7EF7-63E6-4B3B-0801-CEB37BE739BF}"/>
              </a:ext>
            </a:extLst>
          </p:cNvPr>
          <p:cNvGraphicFramePr>
            <a:graphicFrameLocks noGrp="1"/>
          </p:cNvGraphicFramePr>
          <p:nvPr>
            <p:extLst>
              <p:ext uri="{D42A27DB-BD31-4B8C-83A1-F6EECF244321}">
                <p14:modId xmlns:p14="http://schemas.microsoft.com/office/powerpoint/2010/main" val="2502821771"/>
              </p:ext>
            </p:extLst>
          </p:nvPr>
        </p:nvGraphicFramePr>
        <p:xfrm>
          <a:off x="3528177" y="1866350"/>
          <a:ext cx="2825122" cy="1272350"/>
        </p:xfrm>
        <a:graphic>
          <a:graphicData uri="http://schemas.openxmlformats.org/drawingml/2006/table">
            <a:tbl>
              <a:tblPr firstRow="1" bandRow="1">
                <a:tableStyleId>{5C22544A-7EE6-4342-B048-85BDC9FD1C3A}</a:tableStyleId>
              </a:tblPr>
              <a:tblGrid>
                <a:gridCol w="2825122">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SPATIAL SEPARATION</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Separates the kernel and critical components into their own memory partitions and context, using hardware memory protection.</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21" name="Table 4">
            <a:extLst>
              <a:ext uri="{FF2B5EF4-FFF2-40B4-BE49-F238E27FC236}">
                <a16:creationId xmlns:a16="http://schemas.microsoft.com/office/drawing/2014/main" id="{36F85B4D-7D2B-8485-E976-CA63B99916E1}"/>
              </a:ext>
            </a:extLst>
          </p:cNvPr>
          <p:cNvGraphicFramePr>
            <a:graphicFrameLocks noGrp="1"/>
          </p:cNvGraphicFramePr>
          <p:nvPr>
            <p:extLst>
              <p:ext uri="{D42A27DB-BD31-4B8C-83A1-F6EECF244321}">
                <p14:modId xmlns:p14="http://schemas.microsoft.com/office/powerpoint/2010/main" val="1757154997"/>
              </p:ext>
            </p:extLst>
          </p:nvPr>
        </p:nvGraphicFramePr>
        <p:xfrm>
          <a:off x="3528177" y="3251890"/>
          <a:ext cx="2551989" cy="1513650"/>
        </p:xfrm>
        <a:graphic>
          <a:graphicData uri="http://schemas.openxmlformats.org/drawingml/2006/table">
            <a:tbl>
              <a:tblPr firstRow="1" bandRow="1">
                <a:tableStyleId>{5C22544A-7EE6-4342-B048-85BDC9FD1C3A}</a:tableStyleId>
              </a:tblPr>
              <a:tblGrid>
                <a:gridCol w="2551989">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MESSAGE PASSING</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Unidirectional interfaces such as messages or pipes are used to exchange between components, limiting possible corruption of critical messages.</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22" name="Table 4">
            <a:extLst>
              <a:ext uri="{FF2B5EF4-FFF2-40B4-BE49-F238E27FC236}">
                <a16:creationId xmlns:a16="http://schemas.microsoft.com/office/drawing/2014/main" id="{11DD0D28-EBAF-E3D1-A1F5-822EA574A666}"/>
              </a:ext>
            </a:extLst>
          </p:cNvPr>
          <p:cNvGraphicFramePr>
            <a:graphicFrameLocks noGrp="1"/>
          </p:cNvGraphicFramePr>
          <p:nvPr>
            <p:extLst>
              <p:ext uri="{D42A27DB-BD31-4B8C-83A1-F6EECF244321}">
                <p14:modId xmlns:p14="http://schemas.microsoft.com/office/powerpoint/2010/main" val="2230624616"/>
              </p:ext>
            </p:extLst>
          </p:nvPr>
        </p:nvGraphicFramePr>
        <p:xfrm>
          <a:off x="3528177" y="4900510"/>
          <a:ext cx="2445111" cy="1031050"/>
        </p:xfrm>
        <a:graphic>
          <a:graphicData uri="http://schemas.openxmlformats.org/drawingml/2006/table">
            <a:tbl>
              <a:tblPr firstRow="1" bandRow="1">
                <a:tableStyleId>{5C22544A-7EE6-4342-B048-85BDC9FD1C3A}</a:tableStyleId>
              </a:tblPr>
              <a:tblGrid>
                <a:gridCol w="2445111">
                  <a:extLst>
                    <a:ext uri="{9D8B030D-6E8A-4147-A177-3AD203B41FA5}">
                      <a16:colId xmlns:a16="http://schemas.microsoft.com/office/drawing/2014/main" val="2602431398"/>
                    </a:ext>
                  </a:extLst>
                </a:gridCol>
              </a:tblGrid>
              <a:tr h="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SERVICE RECOVERY</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Can restart any components individually, without interrupting the kernel.</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sp>
        <p:nvSpPr>
          <p:cNvPr id="24" name="TextBox 23">
            <a:extLst>
              <a:ext uri="{FF2B5EF4-FFF2-40B4-BE49-F238E27FC236}">
                <a16:creationId xmlns:a16="http://schemas.microsoft.com/office/drawing/2014/main" id="{266F0D5F-E659-82E5-50A2-5BD5BDFF58A7}"/>
              </a:ext>
            </a:extLst>
          </p:cNvPr>
          <p:cNvSpPr txBox="1"/>
          <p:nvPr/>
        </p:nvSpPr>
        <p:spPr>
          <a:xfrm>
            <a:off x="660958" y="2091872"/>
            <a:ext cx="2806636" cy="461665"/>
          </a:xfrm>
          <a:prstGeom prst="rect">
            <a:avLst/>
          </a:prstGeom>
          <a:noFill/>
        </p:spPr>
        <p:txBody>
          <a:bodyPr wrap="square">
            <a:spAutoFit/>
          </a:bodyPr>
          <a:lstStyle/>
          <a:p>
            <a:pPr algn="ctr"/>
            <a:r>
              <a:rPr lang="en-US" sz="2400" b="0" i="0">
                <a:latin typeface="Arial" panose="020B0604020202020204" pitchFamily="34" charset="0"/>
              </a:rPr>
              <a:t>QNX Microkernel</a:t>
            </a:r>
            <a:endParaRPr lang="en-US" sz="2400"/>
          </a:p>
        </p:txBody>
      </p:sp>
      <p:graphicFrame>
        <p:nvGraphicFramePr>
          <p:cNvPr id="31" name="Table 4">
            <a:extLst>
              <a:ext uri="{FF2B5EF4-FFF2-40B4-BE49-F238E27FC236}">
                <a16:creationId xmlns:a16="http://schemas.microsoft.com/office/drawing/2014/main" id="{87114C80-B230-ABC0-138F-6C9DE206CEC9}"/>
              </a:ext>
            </a:extLst>
          </p:cNvPr>
          <p:cNvGraphicFramePr>
            <a:graphicFrameLocks noGrp="1"/>
          </p:cNvGraphicFramePr>
          <p:nvPr>
            <p:extLst>
              <p:ext uri="{D42A27DB-BD31-4B8C-83A1-F6EECF244321}">
                <p14:modId xmlns:p14="http://schemas.microsoft.com/office/powerpoint/2010/main" val="1352744382"/>
              </p:ext>
            </p:extLst>
          </p:nvPr>
        </p:nvGraphicFramePr>
        <p:xfrm>
          <a:off x="9194392" y="1866350"/>
          <a:ext cx="2443426" cy="1513650"/>
        </p:xfrm>
        <a:graphic>
          <a:graphicData uri="http://schemas.openxmlformats.org/drawingml/2006/table">
            <a:tbl>
              <a:tblPr firstRow="1" bandRow="1">
                <a:tableStyleId>{5C22544A-7EE6-4342-B048-85BDC9FD1C3A}</a:tableStyleId>
              </a:tblPr>
              <a:tblGrid>
                <a:gridCol w="2443426">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SPATIAL SEPARATION</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The kernel and several components share the same execution context, exposing the kernel and critical components to possible corruptions.</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32" name="Table 4">
            <a:extLst>
              <a:ext uri="{FF2B5EF4-FFF2-40B4-BE49-F238E27FC236}">
                <a16:creationId xmlns:a16="http://schemas.microsoft.com/office/drawing/2014/main" id="{D50FE429-4200-0BA3-F319-2C675858E068}"/>
              </a:ext>
            </a:extLst>
          </p:cNvPr>
          <p:cNvGraphicFramePr>
            <a:graphicFrameLocks noGrp="1"/>
          </p:cNvGraphicFramePr>
          <p:nvPr>
            <p:extLst>
              <p:ext uri="{D42A27DB-BD31-4B8C-83A1-F6EECF244321}">
                <p14:modId xmlns:p14="http://schemas.microsoft.com/office/powerpoint/2010/main" val="901645567"/>
              </p:ext>
            </p:extLst>
          </p:nvPr>
        </p:nvGraphicFramePr>
        <p:xfrm>
          <a:off x="9194392" y="3525022"/>
          <a:ext cx="2551989" cy="1031050"/>
        </p:xfrm>
        <a:graphic>
          <a:graphicData uri="http://schemas.openxmlformats.org/drawingml/2006/table">
            <a:tbl>
              <a:tblPr firstRow="1" bandRow="1">
                <a:tableStyleId>{5C22544A-7EE6-4342-B048-85BDC9FD1C3A}</a:tableStyleId>
              </a:tblPr>
              <a:tblGrid>
                <a:gridCol w="2551989">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MESSAGE PASSING</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Relies on a shared context </a:t>
                      </a:r>
                      <a:br>
                        <a:rPr lang="en-US" sz="1200" b="0" i="0">
                          <a:solidFill>
                            <a:schemeClr val="tx1"/>
                          </a:solidFill>
                          <a:latin typeface="Arial" panose="020B0604020202020204" pitchFamily="34" charset="0"/>
                          <a:cs typeface="Arial" panose="020B0604020202020204" pitchFamily="34" charset="0"/>
                        </a:rPr>
                      </a:br>
                      <a:r>
                        <a:rPr lang="en-US" sz="1200" b="0" i="0">
                          <a:solidFill>
                            <a:schemeClr val="tx1"/>
                          </a:solidFill>
                          <a:latin typeface="Arial" panose="020B0604020202020204" pitchFamily="34" charset="0"/>
                          <a:cs typeface="Arial" panose="020B0604020202020204" pitchFamily="34" charset="0"/>
                        </a:rPr>
                        <a:t>and shared memory structures between kernel services.</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33" name="Table 4">
            <a:extLst>
              <a:ext uri="{FF2B5EF4-FFF2-40B4-BE49-F238E27FC236}">
                <a16:creationId xmlns:a16="http://schemas.microsoft.com/office/drawing/2014/main" id="{583AA149-B50A-3D01-BC05-99F8FC30A4F1}"/>
              </a:ext>
            </a:extLst>
          </p:cNvPr>
          <p:cNvGraphicFramePr>
            <a:graphicFrameLocks noGrp="1"/>
          </p:cNvGraphicFramePr>
          <p:nvPr>
            <p:extLst>
              <p:ext uri="{D42A27DB-BD31-4B8C-83A1-F6EECF244321}">
                <p14:modId xmlns:p14="http://schemas.microsoft.com/office/powerpoint/2010/main" val="1432314035"/>
              </p:ext>
            </p:extLst>
          </p:nvPr>
        </p:nvGraphicFramePr>
        <p:xfrm>
          <a:off x="9194392" y="4686754"/>
          <a:ext cx="2445111" cy="789750"/>
        </p:xfrm>
        <a:graphic>
          <a:graphicData uri="http://schemas.openxmlformats.org/drawingml/2006/table">
            <a:tbl>
              <a:tblPr firstRow="1" bandRow="1">
                <a:tableStyleId>{5C22544A-7EE6-4342-B048-85BDC9FD1C3A}</a:tableStyleId>
              </a:tblPr>
              <a:tblGrid>
                <a:gridCol w="2445111">
                  <a:extLst>
                    <a:ext uri="{9D8B030D-6E8A-4147-A177-3AD203B41FA5}">
                      <a16:colId xmlns:a16="http://schemas.microsoft.com/office/drawing/2014/main" val="2602431398"/>
                    </a:ext>
                  </a:extLst>
                </a:gridCol>
              </a:tblGrid>
              <a:tr h="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SERVICE RECOVERY</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Recovering components </a:t>
                      </a:r>
                      <a:br>
                        <a:rPr lang="en-US" sz="1200" b="0" i="0">
                          <a:solidFill>
                            <a:schemeClr val="tx1"/>
                          </a:solidFill>
                          <a:latin typeface="Arial" panose="020B0604020202020204" pitchFamily="34" charset="0"/>
                          <a:cs typeface="Arial" panose="020B0604020202020204" pitchFamily="34" charset="0"/>
                        </a:rPr>
                      </a:br>
                      <a:r>
                        <a:rPr lang="en-US" sz="1200" b="0" i="0">
                          <a:solidFill>
                            <a:schemeClr val="tx1"/>
                          </a:solidFill>
                          <a:latin typeface="Arial" panose="020B0604020202020204" pitchFamily="34" charset="0"/>
                          <a:cs typeface="Arial" panose="020B0604020202020204" pitchFamily="34" charset="0"/>
                        </a:rPr>
                        <a:t>may require a reboot.</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sp>
        <p:nvSpPr>
          <p:cNvPr id="34" name="TextBox 33">
            <a:extLst>
              <a:ext uri="{FF2B5EF4-FFF2-40B4-BE49-F238E27FC236}">
                <a16:creationId xmlns:a16="http://schemas.microsoft.com/office/drawing/2014/main" id="{174D1017-89A8-6B08-5382-6AC6E889BD12}"/>
              </a:ext>
            </a:extLst>
          </p:cNvPr>
          <p:cNvSpPr txBox="1"/>
          <p:nvPr/>
        </p:nvSpPr>
        <p:spPr>
          <a:xfrm>
            <a:off x="6362799" y="2091872"/>
            <a:ext cx="2806636" cy="461665"/>
          </a:xfrm>
          <a:prstGeom prst="rect">
            <a:avLst/>
          </a:prstGeom>
          <a:noFill/>
        </p:spPr>
        <p:txBody>
          <a:bodyPr wrap="square">
            <a:spAutoFit/>
          </a:bodyPr>
          <a:lstStyle/>
          <a:p>
            <a:pPr algn="ctr"/>
            <a:r>
              <a:rPr lang="en-US" sz="2400" b="0" i="0">
                <a:latin typeface="Arial" panose="020B0604020202020204" pitchFamily="34" charset="0"/>
              </a:rPr>
              <a:t>Monolithic</a:t>
            </a:r>
            <a:endParaRPr lang="en-US" sz="2400"/>
          </a:p>
        </p:txBody>
      </p:sp>
    </p:spTree>
    <p:extLst>
      <p:ext uri="{BB962C8B-B14F-4D97-AF65-F5344CB8AC3E}">
        <p14:creationId xmlns:p14="http://schemas.microsoft.com/office/powerpoint/2010/main" val="2014063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C158-56F7-2BEC-1232-3567C492EADF}"/>
              </a:ext>
            </a:extLst>
          </p:cNvPr>
          <p:cNvSpPr>
            <a:spLocks noGrp="1"/>
          </p:cNvSpPr>
          <p:nvPr>
            <p:ph type="title"/>
          </p:nvPr>
        </p:nvSpPr>
        <p:spPr/>
        <p:txBody>
          <a:bodyPr/>
          <a:lstStyle/>
          <a:p>
            <a:r>
              <a:rPr lang="en-US"/>
              <a:t>QNX OS safety measures</a:t>
            </a:r>
          </a:p>
        </p:txBody>
      </p:sp>
      <p:graphicFrame>
        <p:nvGraphicFramePr>
          <p:cNvPr id="27" name="Table 4">
            <a:extLst>
              <a:ext uri="{FF2B5EF4-FFF2-40B4-BE49-F238E27FC236}">
                <a16:creationId xmlns:a16="http://schemas.microsoft.com/office/drawing/2014/main" id="{C9D3F8DC-4037-F1E5-A17B-4FDF8E5FDCF4}"/>
              </a:ext>
            </a:extLst>
          </p:cNvPr>
          <p:cNvGraphicFramePr>
            <a:graphicFrameLocks noGrp="1"/>
          </p:cNvGraphicFramePr>
          <p:nvPr>
            <p:extLst>
              <p:ext uri="{D42A27DB-BD31-4B8C-83A1-F6EECF244321}">
                <p14:modId xmlns:p14="http://schemas.microsoft.com/office/powerpoint/2010/main" val="1658721171"/>
              </p:ext>
            </p:extLst>
          </p:nvPr>
        </p:nvGraphicFramePr>
        <p:xfrm>
          <a:off x="2045840" y="2174767"/>
          <a:ext cx="3829180" cy="1031050"/>
        </p:xfrm>
        <a:graphic>
          <a:graphicData uri="http://schemas.openxmlformats.org/drawingml/2006/table">
            <a:tbl>
              <a:tblPr firstRow="1" bandRow="1">
                <a:tableStyleId>{5C22544A-7EE6-4342-B048-85BDC9FD1C3A}</a:tableStyleId>
              </a:tblPr>
              <a:tblGrid>
                <a:gridCol w="3829180">
                  <a:extLst>
                    <a:ext uri="{9D8B030D-6E8A-4147-A177-3AD203B41FA5}">
                      <a16:colId xmlns:a16="http://schemas.microsoft.com/office/drawing/2014/main" val="2602431398"/>
                    </a:ext>
                  </a:extLst>
                </a:gridCol>
              </a:tblGrid>
              <a:tr h="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TEMPORAL SEPARATION</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The adaptive partitioning scheduler (APS) supports time partitions to limit CPU usage from misbehaved or rogue applications or services.</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30" name="Table 4">
            <a:extLst>
              <a:ext uri="{FF2B5EF4-FFF2-40B4-BE49-F238E27FC236}">
                <a16:creationId xmlns:a16="http://schemas.microsoft.com/office/drawing/2014/main" id="{59F70635-F01A-85D3-C41F-68FEFEE4066B}"/>
              </a:ext>
            </a:extLst>
          </p:cNvPr>
          <p:cNvGraphicFramePr>
            <a:graphicFrameLocks noGrp="1"/>
          </p:cNvGraphicFramePr>
          <p:nvPr>
            <p:extLst>
              <p:ext uri="{D42A27DB-BD31-4B8C-83A1-F6EECF244321}">
                <p14:modId xmlns:p14="http://schemas.microsoft.com/office/powerpoint/2010/main" val="959167516"/>
              </p:ext>
            </p:extLst>
          </p:nvPr>
        </p:nvGraphicFramePr>
        <p:xfrm>
          <a:off x="2045840" y="3802380"/>
          <a:ext cx="3829180" cy="1031050"/>
        </p:xfrm>
        <a:graphic>
          <a:graphicData uri="http://schemas.openxmlformats.org/drawingml/2006/table">
            <a:tbl>
              <a:tblPr firstRow="1" bandRow="1">
                <a:tableStyleId>{5C22544A-7EE6-4342-B048-85BDC9FD1C3A}</a:tableStyleId>
              </a:tblPr>
              <a:tblGrid>
                <a:gridCol w="3829180">
                  <a:extLst>
                    <a:ext uri="{9D8B030D-6E8A-4147-A177-3AD203B41FA5}">
                      <a16:colId xmlns:a16="http://schemas.microsoft.com/office/drawing/2014/main" val="2602431398"/>
                    </a:ext>
                  </a:extLst>
                </a:gridCol>
              </a:tblGrid>
              <a:tr h="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SPACIAL SEPARATION</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The microkernel architecture separates critical </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OS components into protected memory partitions, unlike a monolithic OS that places them all together. </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31" name="Table 4">
            <a:extLst>
              <a:ext uri="{FF2B5EF4-FFF2-40B4-BE49-F238E27FC236}">
                <a16:creationId xmlns:a16="http://schemas.microsoft.com/office/drawing/2014/main" id="{E45F4CEE-5AE1-1F38-827F-66688CE4EA37}"/>
              </a:ext>
            </a:extLst>
          </p:cNvPr>
          <p:cNvGraphicFramePr>
            <a:graphicFrameLocks noGrp="1"/>
          </p:cNvGraphicFramePr>
          <p:nvPr>
            <p:extLst>
              <p:ext uri="{D42A27DB-BD31-4B8C-83A1-F6EECF244321}">
                <p14:modId xmlns:p14="http://schemas.microsoft.com/office/powerpoint/2010/main" val="1679688623"/>
              </p:ext>
            </p:extLst>
          </p:nvPr>
        </p:nvGraphicFramePr>
        <p:xfrm>
          <a:off x="7752184" y="2174767"/>
          <a:ext cx="3829180" cy="1031050"/>
        </p:xfrm>
        <a:graphic>
          <a:graphicData uri="http://schemas.openxmlformats.org/drawingml/2006/table">
            <a:tbl>
              <a:tblPr firstRow="1" bandRow="1">
                <a:tableStyleId>{5C22544A-7EE6-4342-B048-85BDC9FD1C3A}</a:tableStyleId>
              </a:tblPr>
              <a:tblGrid>
                <a:gridCol w="3829180">
                  <a:extLst>
                    <a:ext uri="{9D8B030D-6E8A-4147-A177-3AD203B41FA5}">
                      <a16:colId xmlns:a16="http://schemas.microsoft.com/office/drawing/2014/main" val="2602431398"/>
                    </a:ext>
                  </a:extLst>
                </a:gridCol>
              </a:tblGrid>
              <a:tr h="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BUS MASTER CAGING</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SMMU support and bounding of memory accesses by bus-mastering device, prevents unintentional or malicious access to safety-critical memory.</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32" name="Table 4">
            <a:extLst>
              <a:ext uri="{FF2B5EF4-FFF2-40B4-BE49-F238E27FC236}">
                <a16:creationId xmlns:a16="http://schemas.microsoft.com/office/drawing/2014/main" id="{4541D704-9FD1-F8DF-9BEE-9982AFCB7BEE}"/>
              </a:ext>
            </a:extLst>
          </p:cNvPr>
          <p:cNvGraphicFramePr>
            <a:graphicFrameLocks noGrp="1"/>
          </p:cNvGraphicFramePr>
          <p:nvPr>
            <p:extLst>
              <p:ext uri="{D42A27DB-BD31-4B8C-83A1-F6EECF244321}">
                <p14:modId xmlns:p14="http://schemas.microsoft.com/office/powerpoint/2010/main" val="3693572186"/>
              </p:ext>
            </p:extLst>
          </p:nvPr>
        </p:nvGraphicFramePr>
        <p:xfrm>
          <a:off x="7752184" y="3802380"/>
          <a:ext cx="3829180" cy="1272350"/>
        </p:xfrm>
        <a:graphic>
          <a:graphicData uri="http://schemas.openxmlformats.org/drawingml/2006/table">
            <a:tbl>
              <a:tblPr firstRow="1" bandRow="1">
                <a:tableStyleId>{5C22544A-7EE6-4342-B048-85BDC9FD1C3A}</a:tableStyleId>
              </a:tblPr>
              <a:tblGrid>
                <a:gridCol w="3829180">
                  <a:extLst>
                    <a:ext uri="{9D8B030D-6E8A-4147-A177-3AD203B41FA5}">
                      <a16:colId xmlns:a16="http://schemas.microsoft.com/office/drawing/2014/main" val="2602431398"/>
                    </a:ext>
                  </a:extLst>
                </a:gridCol>
              </a:tblGrid>
              <a:tr h="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VIRTUALIZATION</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Allows multiple OSs to run inside virtual machines and provides freedom from interference between guests and host and to implement a local Design Safe State (DSS).</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pic>
        <p:nvPicPr>
          <p:cNvPr id="34" name="Graphic 33">
            <a:extLst>
              <a:ext uri="{FF2B5EF4-FFF2-40B4-BE49-F238E27FC236}">
                <a16:creationId xmlns:a16="http://schemas.microsoft.com/office/drawing/2014/main" id="{D0CB517D-A902-6524-C91D-88CD6B87FF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1300" y="2263140"/>
            <a:ext cx="838200" cy="838200"/>
          </a:xfrm>
          <a:prstGeom prst="rect">
            <a:avLst/>
          </a:prstGeom>
        </p:spPr>
      </p:pic>
      <p:pic>
        <p:nvPicPr>
          <p:cNvPr id="36" name="Graphic 35">
            <a:extLst>
              <a:ext uri="{FF2B5EF4-FFF2-40B4-BE49-F238E27FC236}">
                <a16:creationId xmlns:a16="http://schemas.microsoft.com/office/drawing/2014/main" id="{8FFFDB06-9A34-F6A9-A955-58E6CA08EF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4140" y="3718560"/>
            <a:ext cx="1120140" cy="1120140"/>
          </a:xfrm>
          <a:prstGeom prst="rect">
            <a:avLst/>
          </a:prstGeom>
        </p:spPr>
      </p:pic>
      <p:pic>
        <p:nvPicPr>
          <p:cNvPr id="38" name="Picture 37">
            <a:extLst>
              <a:ext uri="{FF2B5EF4-FFF2-40B4-BE49-F238E27FC236}">
                <a16:creationId xmlns:a16="http://schemas.microsoft.com/office/drawing/2014/main" id="{5CE3AEA2-DBCD-6C17-4C4E-4D5299C6AE5C}"/>
              </a:ext>
            </a:extLst>
          </p:cNvPr>
          <p:cNvPicPr>
            <a:picLocks noChangeAspect="1"/>
          </p:cNvPicPr>
          <p:nvPr/>
        </p:nvPicPr>
        <p:blipFill>
          <a:blip r:embed="rId6"/>
          <a:stretch>
            <a:fillRect/>
          </a:stretch>
        </p:blipFill>
        <p:spPr>
          <a:xfrm>
            <a:off x="930910" y="3886200"/>
            <a:ext cx="884891" cy="876300"/>
          </a:xfrm>
          <a:prstGeom prst="rect">
            <a:avLst/>
          </a:prstGeom>
        </p:spPr>
      </p:pic>
      <p:pic>
        <p:nvPicPr>
          <p:cNvPr id="40" name="Picture 39">
            <a:extLst>
              <a:ext uri="{FF2B5EF4-FFF2-40B4-BE49-F238E27FC236}">
                <a16:creationId xmlns:a16="http://schemas.microsoft.com/office/drawing/2014/main" id="{C8C61001-AA1B-B9EF-4CD0-AD91564C7D56}"/>
              </a:ext>
            </a:extLst>
          </p:cNvPr>
          <p:cNvPicPr>
            <a:picLocks noChangeAspect="1"/>
          </p:cNvPicPr>
          <p:nvPr/>
        </p:nvPicPr>
        <p:blipFill>
          <a:blip r:embed="rId7"/>
          <a:stretch>
            <a:fillRect/>
          </a:stretch>
        </p:blipFill>
        <p:spPr>
          <a:xfrm>
            <a:off x="779821" y="2220042"/>
            <a:ext cx="1063765" cy="869745"/>
          </a:xfrm>
          <a:prstGeom prst="rect">
            <a:avLst/>
          </a:prstGeom>
        </p:spPr>
      </p:pic>
      <p:sp>
        <p:nvSpPr>
          <p:cNvPr id="3" name="Slide Number Placeholder 2">
            <a:extLst>
              <a:ext uri="{FF2B5EF4-FFF2-40B4-BE49-F238E27FC236}">
                <a16:creationId xmlns:a16="http://schemas.microsoft.com/office/drawing/2014/main" id="{0998EFC9-9793-0471-3FB0-2BD6A6702985}"/>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17</a:t>
            </a:fld>
            <a:endParaRPr lang="en-CA"/>
          </a:p>
        </p:txBody>
      </p:sp>
    </p:spTree>
    <p:extLst>
      <p:ext uri="{BB962C8B-B14F-4D97-AF65-F5344CB8AC3E}">
        <p14:creationId xmlns:p14="http://schemas.microsoft.com/office/powerpoint/2010/main" val="3289188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C3DB0B-778E-FCB3-ED51-A71BE9DAF011}"/>
              </a:ext>
            </a:extLst>
          </p:cNvPr>
          <p:cNvSpPr>
            <a:spLocks noGrp="1"/>
          </p:cNvSpPr>
          <p:nvPr>
            <p:ph type="title"/>
          </p:nvPr>
        </p:nvSpPr>
        <p:spPr/>
        <p:txBody>
          <a:bodyPr/>
          <a:lstStyle/>
          <a:p>
            <a:r>
              <a:rPr lang="en-CA"/>
              <a:t>QNX Hypervisor for Safety</a:t>
            </a:r>
            <a:endParaRPr lang="en-US"/>
          </a:p>
        </p:txBody>
      </p:sp>
      <p:sp>
        <p:nvSpPr>
          <p:cNvPr id="29" name="Rectangle 28">
            <a:extLst>
              <a:ext uri="{FF2B5EF4-FFF2-40B4-BE49-F238E27FC236}">
                <a16:creationId xmlns:a16="http://schemas.microsoft.com/office/drawing/2014/main" id="{CD1BDCF1-1CAA-4B88-5B1E-D57075DB7A9D}"/>
              </a:ext>
            </a:extLst>
          </p:cNvPr>
          <p:cNvSpPr/>
          <p:nvPr/>
        </p:nvSpPr>
        <p:spPr>
          <a:xfrm>
            <a:off x="3691399" y="4911565"/>
            <a:ext cx="4758571" cy="5172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2400">
                <a:latin typeface="Arial"/>
                <a:cs typeface="Arial"/>
              </a:rPr>
              <a:t>QNX Hypervisor for Safety</a:t>
            </a:r>
            <a:endParaRPr lang="en-CA" sz="2400">
              <a:latin typeface="Arial" panose="020B0604020202020204" pitchFamily="34" charset="0"/>
            </a:endParaRPr>
          </a:p>
        </p:txBody>
      </p:sp>
      <p:sp>
        <p:nvSpPr>
          <p:cNvPr id="30" name="Rectangle 29">
            <a:extLst>
              <a:ext uri="{FF2B5EF4-FFF2-40B4-BE49-F238E27FC236}">
                <a16:creationId xmlns:a16="http://schemas.microsoft.com/office/drawing/2014/main" id="{37EBDE9D-2266-2B04-B371-0E7452522DD2}"/>
              </a:ext>
            </a:extLst>
          </p:cNvPr>
          <p:cNvSpPr/>
          <p:nvPr/>
        </p:nvSpPr>
        <p:spPr>
          <a:xfrm>
            <a:off x="3691399" y="5434804"/>
            <a:ext cx="4758572" cy="54602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latin typeface="Arial" panose="020B0604020202020204" pitchFamily="34" charset="0"/>
              </a:rPr>
              <a:t>Hardware</a:t>
            </a:r>
          </a:p>
        </p:txBody>
      </p:sp>
      <p:sp>
        <p:nvSpPr>
          <p:cNvPr id="32" name="Rectangle 31">
            <a:extLst>
              <a:ext uri="{FF2B5EF4-FFF2-40B4-BE49-F238E27FC236}">
                <a16:creationId xmlns:a16="http://schemas.microsoft.com/office/drawing/2014/main" id="{723E6F27-D3BD-B51E-7FC4-0F2645A2A129}"/>
              </a:ext>
            </a:extLst>
          </p:cNvPr>
          <p:cNvSpPr/>
          <p:nvPr/>
        </p:nvSpPr>
        <p:spPr>
          <a:xfrm>
            <a:off x="4621393" y="4310744"/>
            <a:ext cx="859204" cy="274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2"/>
                </a:solidFill>
                <a:latin typeface="Arial" panose="020B0604020202020204" pitchFamily="34" charset="0"/>
                <a:cs typeface="Arial"/>
              </a:rPr>
              <a:t>OS</a:t>
            </a:r>
            <a:endParaRPr lang="en-US" sz="3200">
              <a:solidFill>
                <a:schemeClr val="accent2"/>
              </a:solidFill>
              <a:latin typeface="Arial" panose="020B0604020202020204" pitchFamily="34" charset="0"/>
            </a:endParaRPr>
          </a:p>
        </p:txBody>
      </p:sp>
      <p:sp>
        <p:nvSpPr>
          <p:cNvPr id="38" name="TextBox 37">
            <a:extLst>
              <a:ext uri="{FF2B5EF4-FFF2-40B4-BE49-F238E27FC236}">
                <a16:creationId xmlns:a16="http://schemas.microsoft.com/office/drawing/2014/main" id="{73F17E0B-7501-EAFE-297B-E8AE8774C981}"/>
              </a:ext>
            </a:extLst>
          </p:cNvPr>
          <p:cNvSpPr txBox="1"/>
          <p:nvPr/>
        </p:nvSpPr>
        <p:spPr>
          <a:xfrm>
            <a:off x="4546161" y="1475476"/>
            <a:ext cx="840727" cy="461665"/>
          </a:xfrm>
          <a:prstGeom prst="rect">
            <a:avLst/>
          </a:prstGeom>
          <a:noFill/>
        </p:spPr>
        <p:txBody>
          <a:bodyPr wrap="square" rtlCol="0">
            <a:spAutoFit/>
          </a:bodyPr>
          <a:lstStyle/>
          <a:p>
            <a:pPr algn="ctr"/>
            <a:r>
              <a:rPr lang="en-CA" sz="2400">
                <a:latin typeface="Arial" panose="020B0604020202020204" pitchFamily="34" charset="0"/>
              </a:rPr>
              <a:t>VM</a:t>
            </a:r>
          </a:p>
        </p:txBody>
      </p:sp>
      <p:sp>
        <p:nvSpPr>
          <p:cNvPr id="39" name="TextBox 38">
            <a:extLst>
              <a:ext uri="{FF2B5EF4-FFF2-40B4-BE49-F238E27FC236}">
                <a16:creationId xmlns:a16="http://schemas.microsoft.com/office/drawing/2014/main" id="{3136CDB7-4498-5BFB-BC7D-D47998D80EFC}"/>
              </a:ext>
            </a:extLst>
          </p:cNvPr>
          <p:cNvSpPr txBox="1"/>
          <p:nvPr/>
        </p:nvSpPr>
        <p:spPr>
          <a:xfrm>
            <a:off x="4640954" y="3926928"/>
            <a:ext cx="790462" cy="338554"/>
          </a:xfrm>
          <a:prstGeom prst="rect">
            <a:avLst/>
          </a:prstGeom>
          <a:noFill/>
        </p:spPr>
        <p:txBody>
          <a:bodyPr wrap="square" rtlCol="0" anchor="t">
            <a:spAutoFit/>
          </a:bodyPr>
          <a:lstStyle/>
          <a:p>
            <a:pPr algn="ctr"/>
            <a:r>
              <a:rPr lang="en-CA" sz="1600">
                <a:solidFill>
                  <a:srgbClr val="000000"/>
                </a:solidFill>
                <a:latin typeface="Arial" panose="020B0604020202020204" pitchFamily="34" charset="0"/>
              </a:rPr>
              <a:t>SIL 3</a:t>
            </a:r>
          </a:p>
        </p:txBody>
      </p:sp>
      <p:sp>
        <p:nvSpPr>
          <p:cNvPr id="42" name="Slide Number Placeholder 2">
            <a:extLst>
              <a:ext uri="{FF2B5EF4-FFF2-40B4-BE49-F238E27FC236}">
                <a16:creationId xmlns:a16="http://schemas.microsoft.com/office/drawing/2014/main" id="{6EF93056-7395-E232-AF04-87B5914B66F6}"/>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18</a:t>
            </a:fld>
            <a:endParaRPr lang="en-CA"/>
          </a:p>
        </p:txBody>
      </p:sp>
      <p:sp>
        <p:nvSpPr>
          <p:cNvPr id="45" name="Oval 44">
            <a:extLst>
              <a:ext uri="{FF2B5EF4-FFF2-40B4-BE49-F238E27FC236}">
                <a16:creationId xmlns:a16="http://schemas.microsoft.com/office/drawing/2014/main" id="{A9F437B4-7258-B61A-F2DC-0E36A5A5EE55}"/>
              </a:ext>
            </a:extLst>
          </p:cNvPr>
          <p:cNvSpPr/>
          <p:nvPr/>
        </p:nvSpPr>
        <p:spPr>
          <a:xfrm>
            <a:off x="4188124" y="2097518"/>
            <a:ext cx="1629698" cy="162969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30F8951D-6015-DFC5-E26C-D8BB80CCBA00}"/>
              </a:ext>
            </a:extLst>
          </p:cNvPr>
          <p:cNvPicPr>
            <a:picLocks noChangeAspect="1"/>
          </p:cNvPicPr>
          <p:nvPr/>
        </p:nvPicPr>
        <p:blipFill>
          <a:blip r:embed="rId2"/>
          <a:stretch>
            <a:fillRect/>
          </a:stretch>
        </p:blipFill>
        <p:spPr>
          <a:xfrm>
            <a:off x="4409351" y="2354061"/>
            <a:ext cx="1187245" cy="1175605"/>
          </a:xfrm>
          <a:prstGeom prst="rect">
            <a:avLst/>
          </a:prstGeom>
        </p:spPr>
      </p:pic>
      <p:sp>
        <p:nvSpPr>
          <p:cNvPr id="50" name="Oval 49">
            <a:extLst>
              <a:ext uri="{FF2B5EF4-FFF2-40B4-BE49-F238E27FC236}">
                <a16:creationId xmlns:a16="http://schemas.microsoft.com/office/drawing/2014/main" id="{7A8C6B4B-DB4D-45D1-8C94-A3844A030731}"/>
              </a:ext>
            </a:extLst>
          </p:cNvPr>
          <p:cNvSpPr/>
          <p:nvPr/>
        </p:nvSpPr>
        <p:spPr>
          <a:xfrm>
            <a:off x="4014041" y="1923435"/>
            <a:ext cx="1977865" cy="1977865"/>
          </a:xfrm>
          <a:prstGeom prst="ellipse">
            <a:avLst/>
          </a:prstGeom>
          <a:noFill/>
          <a:ln>
            <a:solidFill>
              <a:srgbClr val="01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F7DA919-B84D-F063-3FA3-20AB06322A8C}"/>
              </a:ext>
            </a:extLst>
          </p:cNvPr>
          <p:cNvSpPr/>
          <p:nvPr/>
        </p:nvSpPr>
        <p:spPr>
          <a:xfrm>
            <a:off x="6930680" y="4310744"/>
            <a:ext cx="859204" cy="274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2"/>
                </a:solidFill>
                <a:latin typeface="Arial" panose="020B0604020202020204" pitchFamily="34" charset="0"/>
                <a:cs typeface="Arial"/>
              </a:rPr>
              <a:t>OS</a:t>
            </a:r>
            <a:endParaRPr lang="en-US" sz="3200">
              <a:solidFill>
                <a:schemeClr val="accent2"/>
              </a:solidFill>
              <a:latin typeface="Arial" panose="020B0604020202020204" pitchFamily="34" charset="0"/>
            </a:endParaRPr>
          </a:p>
        </p:txBody>
      </p:sp>
      <p:sp>
        <p:nvSpPr>
          <p:cNvPr id="52" name="TextBox 51">
            <a:extLst>
              <a:ext uri="{FF2B5EF4-FFF2-40B4-BE49-F238E27FC236}">
                <a16:creationId xmlns:a16="http://schemas.microsoft.com/office/drawing/2014/main" id="{46DD67D3-2C48-3E66-0474-EED85506C90D}"/>
              </a:ext>
            </a:extLst>
          </p:cNvPr>
          <p:cNvSpPr txBox="1"/>
          <p:nvPr/>
        </p:nvSpPr>
        <p:spPr>
          <a:xfrm>
            <a:off x="6939919" y="1475476"/>
            <a:ext cx="840727" cy="461665"/>
          </a:xfrm>
          <a:prstGeom prst="rect">
            <a:avLst/>
          </a:prstGeom>
          <a:noFill/>
        </p:spPr>
        <p:txBody>
          <a:bodyPr wrap="square" rtlCol="0">
            <a:spAutoFit/>
          </a:bodyPr>
          <a:lstStyle/>
          <a:p>
            <a:pPr algn="ctr"/>
            <a:r>
              <a:rPr lang="en-CA" sz="2400">
                <a:latin typeface="Arial" panose="020B0604020202020204" pitchFamily="34" charset="0"/>
              </a:rPr>
              <a:t>VM</a:t>
            </a:r>
          </a:p>
        </p:txBody>
      </p:sp>
      <p:sp>
        <p:nvSpPr>
          <p:cNvPr id="53" name="TextBox 52">
            <a:extLst>
              <a:ext uri="{FF2B5EF4-FFF2-40B4-BE49-F238E27FC236}">
                <a16:creationId xmlns:a16="http://schemas.microsoft.com/office/drawing/2014/main" id="{B70620ED-AA1A-8351-CABD-D6B68A13B1DC}"/>
              </a:ext>
            </a:extLst>
          </p:cNvPr>
          <p:cNvSpPr txBox="1"/>
          <p:nvPr/>
        </p:nvSpPr>
        <p:spPr>
          <a:xfrm>
            <a:off x="6965051" y="3926928"/>
            <a:ext cx="790462" cy="338554"/>
          </a:xfrm>
          <a:prstGeom prst="rect">
            <a:avLst/>
          </a:prstGeom>
          <a:noFill/>
        </p:spPr>
        <p:txBody>
          <a:bodyPr wrap="square" rtlCol="0" anchor="t">
            <a:spAutoFit/>
          </a:bodyPr>
          <a:lstStyle/>
          <a:p>
            <a:pPr algn="ctr"/>
            <a:r>
              <a:rPr lang="en-CA" sz="1600">
                <a:solidFill>
                  <a:srgbClr val="000000"/>
                </a:solidFill>
                <a:latin typeface="Arial" panose="020B0604020202020204" pitchFamily="34" charset="0"/>
              </a:rPr>
              <a:t>SIL 0</a:t>
            </a:r>
          </a:p>
        </p:txBody>
      </p:sp>
      <p:sp>
        <p:nvSpPr>
          <p:cNvPr id="54" name="Oval 53">
            <a:extLst>
              <a:ext uri="{FF2B5EF4-FFF2-40B4-BE49-F238E27FC236}">
                <a16:creationId xmlns:a16="http://schemas.microsoft.com/office/drawing/2014/main" id="{390AD2B5-EF1B-39D6-4EA3-7DF29D7E18AD}"/>
              </a:ext>
            </a:extLst>
          </p:cNvPr>
          <p:cNvSpPr/>
          <p:nvPr/>
        </p:nvSpPr>
        <p:spPr>
          <a:xfrm>
            <a:off x="6545433" y="2097518"/>
            <a:ext cx="1629698" cy="162969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6BD79D0-F2CF-404F-ED38-3371CA4D44EB}"/>
              </a:ext>
            </a:extLst>
          </p:cNvPr>
          <p:cNvSpPr/>
          <p:nvPr/>
        </p:nvSpPr>
        <p:spPr>
          <a:xfrm>
            <a:off x="6371350" y="1923435"/>
            <a:ext cx="1977865" cy="1977865"/>
          </a:xfrm>
          <a:prstGeom prst="ellipse">
            <a:avLst/>
          </a:prstGeom>
          <a:noFill/>
          <a:ln>
            <a:solidFill>
              <a:srgbClr val="01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07BD27CA-612D-F42D-8E43-7BE0893F86D8}"/>
              </a:ext>
            </a:extLst>
          </p:cNvPr>
          <p:cNvPicPr>
            <a:picLocks noChangeAspect="1"/>
          </p:cNvPicPr>
          <p:nvPr/>
        </p:nvPicPr>
        <p:blipFill>
          <a:blip r:embed="rId3"/>
          <a:stretch>
            <a:fillRect/>
          </a:stretch>
        </p:blipFill>
        <p:spPr>
          <a:xfrm>
            <a:off x="6698448" y="2286218"/>
            <a:ext cx="1323668" cy="1359443"/>
          </a:xfrm>
          <a:prstGeom prst="rect">
            <a:avLst/>
          </a:prstGeom>
        </p:spPr>
      </p:pic>
      <p:sp>
        <p:nvSpPr>
          <p:cNvPr id="2" name="TextBox 1">
            <a:extLst>
              <a:ext uri="{FF2B5EF4-FFF2-40B4-BE49-F238E27FC236}">
                <a16:creationId xmlns:a16="http://schemas.microsoft.com/office/drawing/2014/main" id="{A34E2888-FB51-6D31-88CD-F55C619FF939}"/>
              </a:ext>
            </a:extLst>
          </p:cNvPr>
          <p:cNvSpPr txBox="1"/>
          <p:nvPr/>
        </p:nvSpPr>
        <p:spPr>
          <a:xfrm>
            <a:off x="804854" y="2592205"/>
            <a:ext cx="2774404" cy="2156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r>
              <a:rPr lang="en-US" sz="1200"/>
              <a:t>BUILT AS AN EXTENSION OF THE PROVEN QNX OS FOR SAFETY MICROKERNEL</a:t>
            </a:r>
          </a:p>
          <a:p>
            <a:pPr defTabSz="914400">
              <a:lnSpc>
                <a:spcPts val="1900"/>
              </a:lnSpc>
              <a:spcAft>
                <a:spcPts val="0"/>
              </a:spcAft>
              <a:buClrTx/>
              <a:defRPr/>
            </a:pPr>
            <a:r>
              <a:rPr lang="en-US" sz="1200" b="0">
                <a:solidFill>
                  <a:schemeClr val="tx1"/>
                </a:solidFill>
                <a:latin typeface="Arial" panose="020B0604020202020204" pitchFamily="34" charset="0"/>
                <a:cs typeface="Arial" panose="020B0604020202020204" pitchFamily="34" charset="0"/>
              </a:rPr>
              <a:t>The hypervisor leverages the security, performance, real-time and reliability of trusted QNX operating system running as the hypervisor host.</a:t>
            </a:r>
          </a:p>
          <a:p>
            <a:pPr defTabSz="914400">
              <a:lnSpc>
                <a:spcPts val="1900"/>
              </a:lnSpc>
              <a:spcAft>
                <a:spcPts val="0"/>
              </a:spcAft>
              <a:buClrTx/>
              <a:defRPr/>
            </a:pPr>
            <a:r>
              <a:rPr lang="en-US" sz="1200" b="0">
                <a:solidFill>
                  <a:schemeClr val="tx1"/>
                </a:solidFill>
                <a:latin typeface="Arial" panose="020B0604020202020204" pitchFamily="34" charset="0"/>
                <a:cs typeface="Arial" panose="020B0604020202020204" pitchFamily="34" charset="0"/>
              </a:rPr>
              <a:t>QNX Hypervisor for Safety is </a:t>
            </a:r>
            <a:br>
              <a:rPr lang="en-US" sz="1200" b="0">
                <a:solidFill>
                  <a:schemeClr val="tx1"/>
                </a:solidFill>
                <a:latin typeface="Arial" panose="020B0604020202020204" pitchFamily="34" charset="0"/>
                <a:cs typeface="Arial" panose="020B0604020202020204" pitchFamily="34" charset="0"/>
              </a:rPr>
            </a:br>
            <a:r>
              <a:rPr lang="en-US" sz="1200" b="0">
                <a:solidFill>
                  <a:schemeClr val="tx1"/>
                </a:solidFill>
                <a:latin typeface="Arial" panose="020B0604020202020204" pitchFamily="34" charset="0"/>
                <a:cs typeface="Arial" panose="020B0604020202020204" pitchFamily="34" charset="0"/>
              </a:rPr>
              <a:t>pre-certified to IEC61508 SIL 3.</a:t>
            </a:r>
          </a:p>
        </p:txBody>
      </p:sp>
      <p:sp>
        <p:nvSpPr>
          <p:cNvPr id="4" name="TextBox 3">
            <a:extLst>
              <a:ext uri="{FF2B5EF4-FFF2-40B4-BE49-F238E27FC236}">
                <a16:creationId xmlns:a16="http://schemas.microsoft.com/office/drawing/2014/main" id="{E923068C-6544-0706-65F3-FC80AD45EF43}"/>
              </a:ext>
            </a:extLst>
          </p:cNvPr>
          <p:cNvSpPr txBox="1"/>
          <p:nvPr/>
        </p:nvSpPr>
        <p:spPr>
          <a:xfrm>
            <a:off x="8682057" y="1410516"/>
            <a:ext cx="3080098" cy="4531753"/>
          </a:xfrm>
          <a:prstGeom prst="rect">
            <a:avLst/>
          </a:prstGeom>
          <a:noFill/>
        </p:spPr>
        <p:txBody>
          <a:bodyPr wrap="square" lIns="91440" tIns="45720" rIns="91440" bIns="45720" anchor="t">
            <a:spAutoFit/>
          </a:bodyPr>
          <a:lstStyle/>
          <a:p>
            <a:pPr marR="0" lvl="0" algn="l" defTabSz="914400" rtl="0" eaLnBrk="1" fontAlgn="auto" latinLnBrk="0" hangingPunct="1">
              <a:spcBef>
                <a:spcPts val="0"/>
              </a:spcBef>
              <a:spcAft>
                <a:spcPts val="600"/>
              </a:spcAft>
              <a:buClrTx/>
              <a:buSzTx/>
              <a:buFontTx/>
              <a:buNone/>
              <a:tabLst>
                <a:tab pos="1238250" algn="l"/>
              </a:tabLst>
              <a:defRPr/>
            </a:pPr>
            <a:r>
              <a:rPr lang="en-US" sz="1200" b="1" kern="1200">
                <a:solidFill>
                  <a:srgbClr val="000000"/>
                </a:solidFill>
                <a:latin typeface="Arial"/>
                <a:ea typeface="+mn-ea"/>
                <a:cs typeface="+mn-cs"/>
              </a:rPr>
              <a:t>BUILT AS AN EXTENSION OF THE PROVEN QNX OS FOR SAFETY MICROKERNEL</a:t>
            </a:r>
            <a:endParaRPr lang="en-US" sz="1200" b="1" kern="1200">
              <a:solidFill>
                <a:srgbClr val="01033E"/>
              </a:solidFill>
              <a:latin typeface="Arial" panose="020B0604020202020204" pitchFamily="34" charset="0"/>
              <a:ea typeface="+mn-ea"/>
              <a:cs typeface="Arial" panose="020B0604020202020204" pitchFamily="34" charset="0"/>
            </a:endParaRPr>
          </a:p>
          <a:p>
            <a:pPr marR="0" lvl="0" algn="l" defTabSz="914400" rtl="0" eaLnBrk="1" fontAlgn="auto" latinLnBrk="0" hangingPunct="1">
              <a:spcBef>
                <a:spcPts val="0"/>
              </a:spcBef>
              <a:spcAft>
                <a:spcPts val="600"/>
              </a:spcAft>
              <a:buClrTx/>
              <a:buSzTx/>
              <a:buFontTx/>
              <a:buNone/>
              <a:tabLst>
                <a:tab pos="1238250" algn="l"/>
              </a:tabLst>
              <a:defRPr/>
            </a:pPr>
            <a:r>
              <a:rPr lang="en-US" sz="1100" b="0" i="0">
                <a:ln>
                  <a:noFill/>
                </a:ln>
                <a:solidFill>
                  <a:schemeClr val="accent1"/>
                </a:solidFill>
                <a:latin typeface="Arial" panose="020B0604020202020204" pitchFamily="34" charset="0"/>
                <a:cs typeface="Arial" panose="020B0604020202020204" pitchFamily="34" charset="0"/>
              </a:rPr>
              <a:t>BUILD REUSABLE SYSTEMS THAT </a:t>
            </a:r>
            <a:br>
              <a:rPr lang="en-US" sz="1100" b="0" i="0">
                <a:ln>
                  <a:noFill/>
                </a:ln>
                <a:solidFill>
                  <a:schemeClr val="accent1"/>
                </a:solidFill>
                <a:latin typeface="Arial" panose="020B0604020202020204" pitchFamily="34" charset="0"/>
                <a:cs typeface="Arial" panose="020B0604020202020204" pitchFamily="34" charset="0"/>
              </a:rPr>
            </a:br>
            <a:r>
              <a:rPr lang="en-US" sz="1100" b="0" i="0">
                <a:ln>
                  <a:noFill/>
                </a:ln>
                <a:solidFill>
                  <a:schemeClr val="accent1"/>
                </a:solidFill>
                <a:latin typeface="Arial" panose="020B0604020202020204" pitchFamily="34" charset="0"/>
                <a:cs typeface="Arial" panose="020B0604020202020204" pitchFamily="34" charset="0"/>
              </a:rPr>
              <a:t>SCALE FROM…</a:t>
            </a:r>
          </a:p>
          <a:p>
            <a:pPr>
              <a:lnSpc>
                <a:spcPts val="1900"/>
              </a:lnSpc>
              <a:defRPr/>
            </a:pPr>
            <a:r>
              <a:rPr lang="en-US" sz="1200">
                <a:latin typeface="Arial"/>
                <a:cs typeface="Arial"/>
              </a:rPr>
              <a:t>A small and efficient hypervisor that supports multiple isolated guest operating systems (acts as separation kernel). </a:t>
            </a:r>
            <a:endParaRPr lang="en-US" sz="1200">
              <a:latin typeface="Arial" panose="020B0604020202020204" pitchFamily="34" charset="0"/>
              <a:cs typeface="Arial" panose="020B0604020202020204" pitchFamily="34" charset="0"/>
            </a:endParaRPr>
          </a:p>
          <a:p>
            <a:pPr marR="0" lvl="0" defTabSz="914377" fontAlgn="auto">
              <a:spcBef>
                <a:spcPts val="600"/>
              </a:spcBef>
              <a:spcAft>
                <a:spcPts val="600"/>
              </a:spcAft>
              <a:buClr>
                <a:schemeClr val="accent1"/>
              </a:buClr>
              <a:buSzTx/>
              <a:tabLst/>
              <a:defRPr/>
            </a:pPr>
            <a:r>
              <a:rPr lang="en-US" sz="1400" b="1">
                <a:solidFill>
                  <a:schemeClr val="accent1"/>
                </a:solidFill>
                <a:latin typeface="Arial"/>
              </a:rPr>
              <a:t>TO </a:t>
            </a:r>
          </a:p>
          <a:p>
            <a:pPr>
              <a:lnSpc>
                <a:spcPts val="1900"/>
              </a:lnSpc>
              <a:defRPr/>
            </a:pPr>
            <a:r>
              <a:rPr lang="en-US" sz="1200">
                <a:latin typeface="Arial"/>
                <a:cs typeface="Arial"/>
              </a:rPr>
              <a:t>Selective sharing of devices to precisely virtualize Linux and Android systems using standards, such as </a:t>
            </a:r>
            <a:r>
              <a:rPr lang="en-US" sz="1200" err="1">
                <a:latin typeface="Arial"/>
                <a:cs typeface="Arial"/>
              </a:rPr>
              <a:t>VirtIO</a:t>
            </a:r>
            <a:r>
              <a:rPr lang="en-US" sz="1200">
                <a:latin typeface="Arial"/>
                <a:cs typeface="Arial"/>
              </a:rPr>
              <a:t>.</a:t>
            </a:r>
            <a:endParaRPr lang="en-US" sz="1200">
              <a:latin typeface="Arial" panose="020B0604020202020204" pitchFamily="34" charset="0"/>
              <a:cs typeface="Arial" panose="020B0604020202020204" pitchFamily="34" charset="0"/>
            </a:endParaRPr>
          </a:p>
          <a:p>
            <a:pPr marR="0" lvl="0" defTabSz="914377" fontAlgn="auto">
              <a:spcBef>
                <a:spcPts val="600"/>
              </a:spcBef>
              <a:spcAft>
                <a:spcPts val="600"/>
              </a:spcAft>
              <a:buClr>
                <a:schemeClr val="accent1"/>
              </a:buClr>
              <a:buSzTx/>
              <a:tabLst/>
              <a:defRPr/>
            </a:pPr>
            <a:r>
              <a:rPr lang="en-US" sz="1400" b="1">
                <a:solidFill>
                  <a:schemeClr val="accent1"/>
                </a:solidFill>
                <a:latin typeface="Arial"/>
              </a:rPr>
              <a:t>TO</a:t>
            </a:r>
            <a:r>
              <a:rPr lang="en-US" sz="1100">
                <a:solidFill>
                  <a:srgbClr val="000000"/>
                </a:solidFill>
                <a:latin typeface="Arial"/>
              </a:rPr>
              <a:t> </a:t>
            </a:r>
          </a:p>
          <a:p>
            <a:pPr>
              <a:lnSpc>
                <a:spcPts val="1900"/>
              </a:lnSpc>
              <a:defRPr/>
            </a:pPr>
            <a:r>
              <a:rPr lang="en-US" sz="1200">
                <a:latin typeface="Arial"/>
                <a:cs typeface="Arial"/>
              </a:rPr>
              <a:t>Full-featured hypervisor environments that support advanced sharing frameworks (graphics, audio, touchscreens, streaming media); blending Android and Linux alongside a real-time hypervisor host.</a:t>
            </a: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3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3226D5-B66D-5D9E-D8D2-71BEAB7CFD58}"/>
              </a:ext>
            </a:extLst>
          </p:cNvPr>
          <p:cNvSpPr>
            <a:spLocks noGrp="1"/>
          </p:cNvSpPr>
          <p:nvPr>
            <p:ph type="title"/>
          </p:nvPr>
        </p:nvSpPr>
        <p:spPr/>
        <p:txBody>
          <a:bodyPr/>
          <a:lstStyle/>
          <a:p>
            <a:r>
              <a:rPr lang="en-CA"/>
              <a:t>Want to dig deeper into functional safety?</a:t>
            </a:r>
            <a:endParaRPr lang="en-US"/>
          </a:p>
        </p:txBody>
      </p:sp>
      <p:sp>
        <p:nvSpPr>
          <p:cNvPr id="8" name="TextBox 7">
            <a:extLst>
              <a:ext uri="{FF2B5EF4-FFF2-40B4-BE49-F238E27FC236}">
                <a16:creationId xmlns:a16="http://schemas.microsoft.com/office/drawing/2014/main" id="{D9A76639-B66B-290A-42AC-87E99F3BBDC1}"/>
              </a:ext>
            </a:extLst>
          </p:cNvPr>
          <p:cNvSpPr txBox="1"/>
          <p:nvPr/>
        </p:nvSpPr>
        <p:spPr>
          <a:xfrm>
            <a:off x="753739" y="1447989"/>
            <a:ext cx="10831119" cy="400110"/>
          </a:xfrm>
          <a:prstGeom prst="rect">
            <a:avLst/>
          </a:prstGeom>
          <a:noFill/>
        </p:spPr>
        <p:txBody>
          <a:bodyPr wrap="square" rtlCol="0">
            <a:spAutoFit/>
          </a:bodyPr>
          <a:lstStyle>
            <a:defPPr>
              <a:defRPr lang="en-US"/>
            </a:defPPr>
            <a:lvl1pPr algn="ctr">
              <a:defRPr sz="2000">
                <a:solidFill>
                  <a:schemeClr val="accent3"/>
                </a:solidFill>
                <a:latin typeface="Arial" panose="020B0604020202020204" pitchFamily="34" charset="0"/>
              </a:defRPr>
            </a:lvl1pPr>
          </a:lstStyle>
          <a:p>
            <a:pPr algn="l"/>
            <a:r>
              <a:rPr lang="en-CA"/>
              <a:t>The safety experts at BlackBerry QNX have two learning options to help you on your journey.</a:t>
            </a:r>
            <a:endParaRPr lang="en-US"/>
          </a:p>
        </p:txBody>
      </p:sp>
      <p:sp>
        <p:nvSpPr>
          <p:cNvPr id="15" name="TextBox 14">
            <a:extLst>
              <a:ext uri="{FF2B5EF4-FFF2-40B4-BE49-F238E27FC236}">
                <a16:creationId xmlns:a16="http://schemas.microsoft.com/office/drawing/2014/main" id="{225037A8-50C7-F99B-DE36-4CC7B0A96ECD}"/>
              </a:ext>
            </a:extLst>
          </p:cNvPr>
          <p:cNvSpPr txBox="1"/>
          <p:nvPr/>
        </p:nvSpPr>
        <p:spPr>
          <a:xfrm>
            <a:off x="1107700" y="5389252"/>
            <a:ext cx="9936035" cy="307777"/>
          </a:xfrm>
          <a:prstGeom prst="rect">
            <a:avLst/>
          </a:prstGeom>
          <a:noFill/>
        </p:spPr>
        <p:txBody>
          <a:bodyPr wrap="square" rtlCol="0">
            <a:spAutoFit/>
          </a:bodyPr>
          <a:lstStyle/>
          <a:p>
            <a:pPr algn="ctr"/>
            <a:r>
              <a:rPr lang="en-CA" sz="1400">
                <a:solidFill>
                  <a:schemeClr val="accent3"/>
                </a:solidFill>
                <a:latin typeface="Arial" panose="020B0604020202020204" pitchFamily="34" charset="0"/>
              </a:rPr>
              <a:t>Visit </a:t>
            </a:r>
            <a:r>
              <a:rPr lang="en-CA" sz="1400" u="sng" err="1">
                <a:solidFill>
                  <a:schemeClr val="accent3"/>
                </a:solidFill>
                <a:latin typeface="Arial" panose="020B0604020202020204" pitchFamily="34" charset="0"/>
              </a:rPr>
              <a:t>blackberry.qnx.com</a:t>
            </a:r>
            <a:r>
              <a:rPr lang="en-CA" sz="1400" u="sng">
                <a:solidFill>
                  <a:schemeClr val="accent3"/>
                </a:solidFill>
                <a:latin typeface="Arial" panose="020B0604020202020204" pitchFamily="34" charset="0"/>
              </a:rPr>
              <a:t>/</a:t>
            </a:r>
            <a:r>
              <a:rPr lang="en-CA" sz="1400" u="sng" err="1">
                <a:solidFill>
                  <a:schemeClr val="accent3"/>
                </a:solidFill>
                <a:latin typeface="Arial" panose="020B0604020202020204" pitchFamily="34" charset="0"/>
              </a:rPr>
              <a:t>en</a:t>
            </a:r>
            <a:r>
              <a:rPr lang="en-CA" sz="1400" u="sng">
                <a:solidFill>
                  <a:schemeClr val="accent3"/>
                </a:solidFill>
                <a:latin typeface="Arial" panose="020B0604020202020204" pitchFamily="34" charset="0"/>
              </a:rPr>
              <a:t>/professional-services/services-overview</a:t>
            </a:r>
            <a:r>
              <a:rPr lang="en-CA" sz="1400">
                <a:solidFill>
                  <a:schemeClr val="accent3"/>
                </a:solidFill>
                <a:latin typeface="Arial" panose="020B0604020202020204" pitchFamily="34" charset="0"/>
              </a:rPr>
              <a:t> for more details</a:t>
            </a:r>
            <a:endParaRPr lang="en-US" sz="1400">
              <a:solidFill>
                <a:schemeClr val="accent3"/>
              </a:solidFill>
              <a:latin typeface="Arial" panose="020B0604020202020204" pitchFamily="34" charset="0"/>
            </a:endParaRPr>
          </a:p>
        </p:txBody>
      </p:sp>
      <p:sp>
        <p:nvSpPr>
          <p:cNvPr id="18" name="Slide Number Placeholder 2">
            <a:extLst>
              <a:ext uri="{FF2B5EF4-FFF2-40B4-BE49-F238E27FC236}">
                <a16:creationId xmlns:a16="http://schemas.microsoft.com/office/drawing/2014/main" id="{612B2076-0904-8514-4F95-44145E01BB6D}"/>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19</a:t>
            </a:fld>
            <a:endParaRPr lang="en-CA"/>
          </a:p>
        </p:txBody>
      </p:sp>
      <p:graphicFrame>
        <p:nvGraphicFramePr>
          <p:cNvPr id="24" name="Table 4">
            <a:extLst>
              <a:ext uri="{FF2B5EF4-FFF2-40B4-BE49-F238E27FC236}">
                <a16:creationId xmlns:a16="http://schemas.microsoft.com/office/drawing/2014/main" id="{537B56C3-1C96-5F38-4E5C-2AD1C292D3E2}"/>
              </a:ext>
            </a:extLst>
          </p:cNvPr>
          <p:cNvGraphicFramePr>
            <a:graphicFrameLocks noGrp="1"/>
          </p:cNvGraphicFramePr>
          <p:nvPr>
            <p:extLst>
              <p:ext uri="{D42A27DB-BD31-4B8C-83A1-F6EECF244321}">
                <p14:modId xmlns:p14="http://schemas.microsoft.com/office/powerpoint/2010/main" val="2042762596"/>
              </p:ext>
            </p:extLst>
          </p:nvPr>
        </p:nvGraphicFramePr>
        <p:xfrm>
          <a:off x="681821" y="2335542"/>
          <a:ext cx="4771835" cy="2180654"/>
        </p:xfrm>
        <a:graphic>
          <a:graphicData uri="http://schemas.openxmlformats.org/drawingml/2006/table">
            <a:tbl>
              <a:tblPr firstRow="1" bandRow="1">
                <a:tableStyleId>{5C22544A-7EE6-4342-B048-85BDC9FD1C3A}</a:tableStyleId>
              </a:tblPr>
              <a:tblGrid>
                <a:gridCol w="4771835">
                  <a:extLst>
                    <a:ext uri="{9D8B030D-6E8A-4147-A177-3AD203B41FA5}">
                      <a16:colId xmlns:a16="http://schemas.microsoft.com/office/drawing/2014/main" val="2602431398"/>
                    </a:ext>
                  </a:extLst>
                </a:gridCol>
              </a:tblGrid>
              <a:tr h="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1600" b="1" i="0">
                          <a:ln>
                            <a:noFill/>
                          </a:ln>
                          <a:solidFill>
                            <a:srgbClr val="01033E"/>
                          </a:solidFill>
                          <a:latin typeface="Arial" panose="020B0604020202020204" pitchFamily="34" charset="0"/>
                          <a:cs typeface="Arial" panose="020B0604020202020204" pitchFamily="34" charset="0"/>
                        </a:rPr>
                        <a:t>ONLINE COURSE – INTRODUCTION </a:t>
                      </a:r>
                      <a:br>
                        <a:rPr lang="en-US" sz="1600" b="1" i="0">
                          <a:ln>
                            <a:noFill/>
                          </a:ln>
                          <a:solidFill>
                            <a:srgbClr val="01033E"/>
                          </a:solidFill>
                          <a:latin typeface="Arial" panose="020B0604020202020204" pitchFamily="34" charset="0"/>
                          <a:cs typeface="Arial" panose="020B0604020202020204" pitchFamily="34" charset="0"/>
                        </a:rPr>
                      </a:br>
                      <a:r>
                        <a:rPr lang="en-US" sz="1600" b="1" i="0">
                          <a:ln>
                            <a:noFill/>
                          </a:ln>
                          <a:solidFill>
                            <a:srgbClr val="01033E"/>
                          </a:solidFill>
                          <a:latin typeface="Arial" panose="020B0604020202020204" pitchFamily="34" charset="0"/>
                          <a:cs typeface="Arial" panose="020B0604020202020204" pitchFamily="34" charset="0"/>
                        </a:rPr>
                        <a:t>TO FUNCTIONAL SAFETY</a:t>
                      </a:r>
                    </a:p>
                    <a:p>
                      <a:pPr marL="0" marR="0" lvl="0" indent="0" algn="l" defTabSz="914400" rtl="0" eaLnBrk="1" fontAlgn="auto" latinLnBrk="0" hangingPunct="1">
                        <a:lnSpc>
                          <a:spcPts val="24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This five-part introductory course covers the basics of functional safety as it applies to embedded system design and can be customized to focus on specific industry standards.</a:t>
                      </a:r>
                    </a:p>
                    <a:p>
                      <a:pPr marL="0" marR="0" lvl="0" indent="0" algn="l" defTabSz="914400" rtl="0" eaLnBrk="1" fontAlgn="auto" latinLnBrk="0" hangingPunct="1">
                        <a:lnSpc>
                          <a:spcPts val="2400"/>
                        </a:lnSpc>
                        <a:spcBef>
                          <a:spcPts val="0"/>
                        </a:spcBef>
                        <a:spcAft>
                          <a:spcPts val="0"/>
                        </a:spcAft>
                        <a:buClrTx/>
                        <a:buSzTx/>
                        <a:buFontTx/>
                        <a:buNone/>
                        <a:tabLst/>
                        <a:defRPr/>
                      </a:pPr>
                      <a:r>
                        <a:rPr lang="en-US" sz="1100" b="1" i="0">
                          <a:solidFill>
                            <a:srgbClr val="1371DC"/>
                          </a:solidFill>
                          <a:latin typeface="Arial" panose="020B0604020202020204" pitchFamily="34" charset="0"/>
                          <a:cs typeface="Arial" panose="020B0604020202020204" pitchFamily="34" charset="0"/>
                        </a:rPr>
                        <a:t>Groups of up to 20 people can attend | Five 90-minute sessions</a:t>
                      </a:r>
                    </a:p>
                  </a:txBody>
                  <a:tcPr marL="180000">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25" name="Table 4">
            <a:extLst>
              <a:ext uri="{FF2B5EF4-FFF2-40B4-BE49-F238E27FC236}">
                <a16:creationId xmlns:a16="http://schemas.microsoft.com/office/drawing/2014/main" id="{5CA37BB1-FAAB-BF56-A587-0837A09611AE}"/>
              </a:ext>
            </a:extLst>
          </p:cNvPr>
          <p:cNvGraphicFramePr>
            <a:graphicFrameLocks noGrp="1"/>
          </p:cNvGraphicFramePr>
          <p:nvPr>
            <p:extLst>
              <p:ext uri="{D42A27DB-BD31-4B8C-83A1-F6EECF244321}">
                <p14:modId xmlns:p14="http://schemas.microsoft.com/office/powerpoint/2010/main" val="312504487"/>
              </p:ext>
            </p:extLst>
          </p:nvPr>
        </p:nvGraphicFramePr>
        <p:xfrm>
          <a:off x="6168008" y="2335542"/>
          <a:ext cx="4606420" cy="2499868"/>
        </p:xfrm>
        <a:graphic>
          <a:graphicData uri="http://schemas.openxmlformats.org/drawingml/2006/table">
            <a:tbl>
              <a:tblPr firstRow="1" bandRow="1">
                <a:tableStyleId>{5C22544A-7EE6-4342-B048-85BDC9FD1C3A}</a:tableStyleId>
              </a:tblPr>
              <a:tblGrid>
                <a:gridCol w="4606420">
                  <a:extLst>
                    <a:ext uri="{9D8B030D-6E8A-4147-A177-3AD203B41FA5}">
                      <a16:colId xmlns:a16="http://schemas.microsoft.com/office/drawing/2014/main" val="2602431398"/>
                    </a:ext>
                  </a:extLst>
                </a:gridCol>
              </a:tblGrid>
              <a:tr h="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1600" b="1" i="0">
                          <a:ln>
                            <a:noFill/>
                          </a:ln>
                          <a:solidFill>
                            <a:srgbClr val="01033E"/>
                          </a:solidFill>
                          <a:latin typeface="Arial" panose="020B0604020202020204" pitchFamily="34" charset="0"/>
                          <a:cs typeface="Arial" panose="020B0604020202020204" pitchFamily="34" charset="0"/>
                        </a:rPr>
                        <a:t>CUSTOM WORKSHOP FUNCTIONAL SAFETY WORKSHOP</a:t>
                      </a:r>
                    </a:p>
                    <a:p>
                      <a:pPr marL="0" marR="0" lvl="0" indent="0" algn="l" defTabSz="914400" rtl="0" eaLnBrk="1" fontAlgn="auto" latinLnBrk="0" hangingPunct="1">
                        <a:lnSpc>
                          <a:spcPts val="24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This fully customized and interactive discovery workshop is delivered virtually. BlackBerry QNX product and safety experts will facilitate a system design review and outline relevant safety products and processes to help </a:t>
                      </a:r>
                      <a:br>
                        <a:rPr lang="en-US" sz="1600" b="0" i="0">
                          <a:solidFill>
                            <a:schemeClr val="tx1"/>
                          </a:solidFill>
                          <a:latin typeface="Arial" panose="020B0604020202020204" pitchFamily="34" charset="0"/>
                          <a:cs typeface="Arial" panose="020B0604020202020204" pitchFamily="34" charset="0"/>
                        </a:rPr>
                      </a:br>
                      <a:r>
                        <a:rPr lang="en-US" sz="1600" b="0" i="0">
                          <a:solidFill>
                            <a:schemeClr val="tx1"/>
                          </a:solidFill>
                          <a:latin typeface="Arial" panose="020B0604020202020204" pitchFamily="34" charset="0"/>
                          <a:cs typeface="Arial" panose="020B0604020202020204" pitchFamily="34" charset="0"/>
                        </a:rPr>
                        <a:t>you on your certification journey.</a:t>
                      </a:r>
                    </a:p>
                  </a:txBody>
                  <a:tcPr marL="180000">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cxnSp>
        <p:nvCxnSpPr>
          <p:cNvPr id="2" name="Straight Connector 1">
            <a:extLst>
              <a:ext uri="{FF2B5EF4-FFF2-40B4-BE49-F238E27FC236}">
                <a16:creationId xmlns:a16="http://schemas.microsoft.com/office/drawing/2014/main" id="{5FA630C1-EB50-E061-67A9-566645761072}"/>
              </a:ext>
            </a:extLst>
          </p:cNvPr>
          <p:cNvCxnSpPr>
            <a:cxnSpLocks/>
          </p:cNvCxnSpPr>
          <p:nvPr/>
        </p:nvCxnSpPr>
        <p:spPr>
          <a:xfrm>
            <a:off x="5712431" y="2250040"/>
            <a:ext cx="0" cy="267128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65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FBDE63E8-DA02-4AFF-972A-C3AF0A2402DC}"/>
              </a:ext>
            </a:extLst>
          </p:cNvPr>
          <p:cNvSpPr>
            <a:spLocks noGrp="1"/>
          </p:cNvSpPr>
          <p:nvPr>
            <p:ph type="title"/>
          </p:nvPr>
        </p:nvSpPr>
        <p:spPr/>
        <p:txBody>
          <a:bodyPr/>
          <a:lstStyle/>
          <a:p>
            <a:r>
              <a:rPr lang="en-US"/>
              <a:t>Agenda </a:t>
            </a:r>
          </a:p>
        </p:txBody>
      </p:sp>
      <p:sp>
        <p:nvSpPr>
          <p:cNvPr id="15" name="Slide Number Placeholder 2">
            <a:extLst>
              <a:ext uri="{FF2B5EF4-FFF2-40B4-BE49-F238E27FC236}">
                <a16:creationId xmlns:a16="http://schemas.microsoft.com/office/drawing/2014/main" id="{C0C944AB-D37C-0E5F-D474-7E93DC12F77E}"/>
              </a:ext>
            </a:extLst>
          </p:cNvPr>
          <p:cNvSpPr>
            <a:spLocks noGrp="1"/>
          </p:cNvSpPr>
          <p:nvPr>
            <p:ph type="sldNum" sz="quarter" idx="10"/>
          </p:nvPr>
        </p:nvSpPr>
        <p:spPr/>
        <p:txBody>
          <a:bodyPr/>
          <a:lstStyle/>
          <a:p>
            <a:fld id="{86CB4B4D-7CA3-9044-876B-883B54F8677D}" type="slidenum">
              <a:rPr lang="en-CA" smtClean="0"/>
              <a:pPr/>
              <a:t>2</a:t>
            </a:fld>
            <a:endParaRPr lang="en-CA"/>
          </a:p>
        </p:txBody>
      </p:sp>
      <p:sp>
        <p:nvSpPr>
          <p:cNvPr id="2" name="TextBox 1">
            <a:extLst>
              <a:ext uri="{FF2B5EF4-FFF2-40B4-BE49-F238E27FC236}">
                <a16:creationId xmlns:a16="http://schemas.microsoft.com/office/drawing/2014/main" id="{92D4BED3-F1E6-4BF0-BB16-8CF7069A28F9}"/>
              </a:ext>
            </a:extLst>
          </p:cNvPr>
          <p:cNvSpPr txBox="1"/>
          <p:nvPr/>
        </p:nvSpPr>
        <p:spPr>
          <a:xfrm>
            <a:off x="734646" y="2223966"/>
            <a:ext cx="5589152"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68288" indent="-268288" defTabSz="914377">
              <a:spcAft>
                <a:spcPts val="1000"/>
              </a:spcAft>
              <a:buClr>
                <a:schemeClr val="accent1"/>
              </a:buClr>
              <a:buFont typeface="Arial" panose="020B0604020202020204" pitchFamily="34" charset="0"/>
              <a:buChar char="•"/>
            </a:pPr>
            <a:r>
              <a:rPr lang="en-US" sz="2000">
                <a:solidFill>
                  <a:srgbClr val="000000"/>
                </a:solidFill>
                <a:latin typeface="Arial"/>
              </a:rPr>
              <a:t>Future of the industrial market</a:t>
            </a:r>
          </a:p>
          <a:p>
            <a:pPr marL="268288" indent="-268288" defTabSz="914377">
              <a:spcAft>
                <a:spcPts val="1000"/>
              </a:spcAft>
              <a:buClr>
                <a:schemeClr val="accent1"/>
              </a:buClr>
              <a:buFont typeface="Arial" panose="020B0604020202020204" pitchFamily="34" charset="0"/>
              <a:buChar char="•"/>
            </a:pPr>
            <a:r>
              <a:rPr lang="en-US" sz="2000">
                <a:solidFill>
                  <a:srgbClr val="000000"/>
                </a:solidFill>
                <a:latin typeface="Arial"/>
                <a:cs typeface="Arial"/>
              </a:rPr>
              <a:t>Functional safety for the industrial market</a:t>
            </a:r>
          </a:p>
          <a:p>
            <a:pPr marL="268288" indent="-268288" defTabSz="914377">
              <a:spcAft>
                <a:spcPts val="1000"/>
              </a:spcAft>
              <a:buClr>
                <a:schemeClr val="accent1"/>
              </a:buClr>
              <a:buFont typeface="Arial" panose="020B0604020202020204" pitchFamily="34" charset="0"/>
              <a:buChar char="•"/>
            </a:pPr>
            <a:r>
              <a:rPr lang="en-US" sz="2000">
                <a:solidFill>
                  <a:srgbClr val="000000"/>
                </a:solidFill>
                <a:latin typeface="Arial"/>
                <a:cs typeface="Arial"/>
              </a:rPr>
              <a:t>Operating system as the foundational piece</a:t>
            </a:r>
          </a:p>
          <a:p>
            <a:pPr marL="268288" indent="-268288" defTabSz="914377">
              <a:spcAft>
                <a:spcPts val="1000"/>
              </a:spcAft>
              <a:buClr>
                <a:schemeClr val="accent1"/>
              </a:buClr>
              <a:buFont typeface="Arial" panose="020B0604020202020204" pitchFamily="34" charset="0"/>
              <a:buChar char="•"/>
            </a:pPr>
            <a:r>
              <a:rPr lang="en-US" sz="2000">
                <a:solidFill>
                  <a:srgbClr val="000000"/>
                </a:solidFill>
                <a:latin typeface="Arial"/>
                <a:cs typeface="Arial"/>
              </a:rPr>
              <a:t>QNX safety offerings</a:t>
            </a:r>
          </a:p>
        </p:txBody>
      </p:sp>
    </p:spTree>
    <p:extLst>
      <p:ext uri="{BB962C8B-B14F-4D97-AF65-F5344CB8AC3E}">
        <p14:creationId xmlns:p14="http://schemas.microsoft.com/office/powerpoint/2010/main" val="3168899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D95CE6-1697-041D-0AF9-612195751C3C}"/>
              </a:ext>
            </a:extLst>
          </p:cNvPr>
          <p:cNvSpPr>
            <a:spLocks noGrp="1"/>
          </p:cNvSpPr>
          <p:nvPr>
            <p:ph type="title"/>
          </p:nvPr>
        </p:nvSpPr>
        <p:spPr/>
        <p:txBody>
          <a:bodyPr/>
          <a:lstStyle/>
          <a:p>
            <a:r>
              <a:rPr lang="en-US">
                <a:latin typeface="Arial"/>
                <a:cs typeface="Arial"/>
              </a:rPr>
              <a:t>What else does the future hold?</a:t>
            </a:r>
            <a:endParaRPr lang="en-US"/>
          </a:p>
        </p:txBody>
      </p:sp>
      <p:pic>
        <p:nvPicPr>
          <p:cNvPr id="8" name="Picture 7">
            <a:extLst>
              <a:ext uri="{FF2B5EF4-FFF2-40B4-BE49-F238E27FC236}">
                <a16:creationId xmlns:a16="http://schemas.microsoft.com/office/drawing/2014/main" id="{43965192-6878-A50F-B139-24AFD6C97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740" y="1700990"/>
            <a:ext cx="5407089" cy="40834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B15282-A13D-2217-D902-F2ABD72F0118}"/>
              </a:ext>
            </a:extLst>
          </p:cNvPr>
          <p:cNvSpPr txBox="1"/>
          <p:nvPr/>
        </p:nvSpPr>
        <p:spPr>
          <a:xfrm>
            <a:off x="3087584" y="5822725"/>
            <a:ext cx="3278909" cy="338554"/>
          </a:xfrm>
          <a:prstGeom prst="rect">
            <a:avLst/>
          </a:prstGeom>
          <a:noFill/>
        </p:spPr>
        <p:txBody>
          <a:bodyPr wrap="square" rtlCol="0">
            <a:spAutoFit/>
          </a:bodyPr>
          <a:lstStyle/>
          <a:p>
            <a:r>
              <a:rPr lang="en-CA" sz="800">
                <a:solidFill>
                  <a:schemeClr val="tx2"/>
                </a:solidFill>
                <a:latin typeface="Arial" panose="020B0604020202020204" pitchFamily="34" charset="0"/>
              </a:rPr>
              <a:t>Source: </a:t>
            </a:r>
            <a:r>
              <a:rPr lang="en-US" altLang="en-US" sz="800">
                <a:solidFill>
                  <a:schemeClr val="tx2"/>
                </a:solidFill>
                <a:latin typeface="Arial" panose="020B0604020202020204" pitchFamily="34" charset="0"/>
                <a:hlinkClick r:id="rId4">
                  <a:extLst>
                    <a:ext uri="{A12FA001-AC4F-418D-AE19-62706E023703}">
                      <ahyp:hlinkClr xmlns:ahyp="http://schemas.microsoft.com/office/drawing/2018/hyperlinkcolor" val="tx"/>
                    </a:ext>
                  </a:extLst>
                </a:hlinkClick>
              </a:rPr>
              <a:t>http://www.cartoonistgroup.com/store/add.php?iid=169867</a:t>
            </a:r>
            <a:r>
              <a:rPr lang="en-US" altLang="en-US" sz="800">
                <a:solidFill>
                  <a:schemeClr val="tx2"/>
                </a:solidFill>
                <a:latin typeface="Arial" panose="020B0604020202020204" pitchFamily="34" charset="0"/>
              </a:rPr>
              <a:t> </a:t>
            </a:r>
          </a:p>
          <a:p>
            <a:endParaRPr lang="en-CA" sz="800">
              <a:solidFill>
                <a:schemeClr val="tx2"/>
              </a:solidFill>
              <a:latin typeface="Arial" panose="020B0604020202020204" pitchFamily="34" charset="0"/>
            </a:endParaRPr>
          </a:p>
        </p:txBody>
      </p:sp>
      <p:sp>
        <p:nvSpPr>
          <p:cNvPr id="11" name="Slide Number Placeholder 2">
            <a:extLst>
              <a:ext uri="{FF2B5EF4-FFF2-40B4-BE49-F238E27FC236}">
                <a16:creationId xmlns:a16="http://schemas.microsoft.com/office/drawing/2014/main" id="{38CA7F73-2333-1A8E-FE4F-E134C9EBD278}"/>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20</a:t>
            </a:fld>
            <a:endParaRPr lang="en-CA"/>
          </a:p>
        </p:txBody>
      </p:sp>
    </p:spTree>
    <p:extLst>
      <p:ext uri="{BB962C8B-B14F-4D97-AF65-F5344CB8AC3E}">
        <p14:creationId xmlns:p14="http://schemas.microsoft.com/office/powerpoint/2010/main" val="4040682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1225" y="2370138"/>
            <a:ext cx="10515600" cy="1192212"/>
          </a:xfrm>
        </p:spPr>
        <p:txBody>
          <a:bodyPr>
            <a:normAutofit/>
          </a:bodyPr>
          <a:lstStyle/>
          <a:p>
            <a:r>
              <a:rPr lang="en-US" sz="3600">
                <a:solidFill>
                  <a:schemeClr val="bg1"/>
                </a:solidFill>
              </a:rPr>
              <a:t>Thank you</a:t>
            </a:r>
          </a:p>
        </p:txBody>
      </p:sp>
      <p:cxnSp>
        <p:nvCxnSpPr>
          <p:cNvPr id="3" name="Straight Connector 2">
            <a:extLst>
              <a:ext uri="{FF2B5EF4-FFF2-40B4-BE49-F238E27FC236}">
                <a16:creationId xmlns:a16="http://schemas.microsoft.com/office/drawing/2014/main" id="{EC9AD241-7946-BB9D-465F-423B5AE47C86}"/>
              </a:ext>
            </a:extLst>
          </p:cNvPr>
          <p:cNvCxnSpPr>
            <a:cxnSpLocks/>
          </p:cNvCxnSpPr>
          <p:nvPr/>
        </p:nvCxnSpPr>
        <p:spPr>
          <a:xfrm>
            <a:off x="442913" y="23844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37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A10A7C-4CA8-8277-46A1-2ABF4B84DE96}"/>
              </a:ext>
            </a:extLst>
          </p:cNvPr>
          <p:cNvSpPr>
            <a:spLocks noGrp="1"/>
          </p:cNvSpPr>
          <p:nvPr>
            <p:ph type="title"/>
          </p:nvPr>
        </p:nvSpPr>
        <p:spPr/>
        <p:txBody>
          <a:bodyPr/>
          <a:lstStyle/>
          <a:p>
            <a:r>
              <a:rPr lang="en-US"/>
              <a:t>Where is the industrial market today?</a:t>
            </a:r>
          </a:p>
        </p:txBody>
      </p:sp>
      <p:sp>
        <p:nvSpPr>
          <p:cNvPr id="23" name="Slide Number Placeholder 2">
            <a:extLst>
              <a:ext uri="{FF2B5EF4-FFF2-40B4-BE49-F238E27FC236}">
                <a16:creationId xmlns:a16="http://schemas.microsoft.com/office/drawing/2014/main" id="{F14F4F85-EC68-F913-AEFD-63A2262643D9}"/>
              </a:ext>
            </a:extLst>
          </p:cNvPr>
          <p:cNvSpPr>
            <a:spLocks noGrp="1"/>
          </p:cNvSpPr>
          <p:nvPr>
            <p:ph type="sldNum" sz="quarter" idx="10"/>
          </p:nvPr>
        </p:nvSpPr>
        <p:spPr/>
        <p:txBody>
          <a:bodyPr/>
          <a:lstStyle/>
          <a:p>
            <a:fld id="{86CB4B4D-7CA3-9044-876B-883B54F8677D}" type="slidenum">
              <a:rPr lang="en-CA" smtClean="0"/>
              <a:pPr/>
              <a:t>3</a:t>
            </a:fld>
            <a:endParaRPr lang="en-CA"/>
          </a:p>
        </p:txBody>
      </p:sp>
      <p:sp>
        <p:nvSpPr>
          <p:cNvPr id="12" name="TextBox 11">
            <a:extLst>
              <a:ext uri="{FF2B5EF4-FFF2-40B4-BE49-F238E27FC236}">
                <a16:creationId xmlns:a16="http://schemas.microsoft.com/office/drawing/2014/main" id="{7BF98209-6629-AA4C-7E06-487B35FB13E2}"/>
              </a:ext>
            </a:extLst>
          </p:cNvPr>
          <p:cNvSpPr txBox="1"/>
          <p:nvPr/>
        </p:nvSpPr>
        <p:spPr>
          <a:xfrm>
            <a:off x="833793" y="1636761"/>
            <a:ext cx="3048659" cy="369332"/>
          </a:xfrm>
          <a:prstGeom prst="rect">
            <a:avLst/>
          </a:prstGeom>
          <a:noFill/>
        </p:spPr>
        <p:txBody>
          <a:bodyPr wrap="square" lIns="0" rtlCol="0">
            <a:spAutoFit/>
          </a:bodyPr>
          <a:lstStyle/>
          <a:p>
            <a:pPr>
              <a:spcAft>
                <a:spcPts val="1200"/>
              </a:spcAft>
            </a:pPr>
            <a:r>
              <a:rPr lang="en-US" b="1">
                <a:latin typeface="Arial" panose="020B0604020202020204" pitchFamily="34" charset="0"/>
                <a:cs typeface="Arial" panose="020B0604020202020204" pitchFamily="34" charset="0"/>
              </a:rPr>
              <a:t>TODAY – INDUSTRY 4.0</a:t>
            </a:r>
          </a:p>
        </p:txBody>
      </p:sp>
      <p:sp>
        <p:nvSpPr>
          <p:cNvPr id="18" name="TextBox 17">
            <a:extLst>
              <a:ext uri="{FF2B5EF4-FFF2-40B4-BE49-F238E27FC236}">
                <a16:creationId xmlns:a16="http://schemas.microsoft.com/office/drawing/2014/main" id="{19AB28DD-7138-4918-A214-16A932B48F44}"/>
              </a:ext>
            </a:extLst>
          </p:cNvPr>
          <p:cNvSpPr txBox="1"/>
          <p:nvPr/>
        </p:nvSpPr>
        <p:spPr>
          <a:xfrm>
            <a:off x="831602" y="4864707"/>
            <a:ext cx="5286441" cy="523220"/>
          </a:xfrm>
          <a:prstGeom prst="rect">
            <a:avLst/>
          </a:prstGeom>
          <a:noFill/>
        </p:spPr>
        <p:txBody>
          <a:bodyPr wrap="square" lIns="0" rtlCol="0">
            <a:spAutoFit/>
          </a:bodyPr>
          <a:lstStyle>
            <a:defPPr>
              <a:defRPr lang="en-US"/>
            </a:defPPr>
            <a:lvl1pPr>
              <a:spcAft>
                <a:spcPts val="1200"/>
              </a:spcAft>
              <a:defRPr b="1">
                <a:latin typeface="Arial" panose="020B0604020202020204" pitchFamily="34" charset="0"/>
                <a:cs typeface="Arial" panose="020B0604020202020204" pitchFamily="34" charset="0"/>
              </a:defRPr>
            </a:lvl1pPr>
          </a:lstStyle>
          <a:p>
            <a:r>
              <a:rPr lang="en-US" sz="2800">
                <a:solidFill>
                  <a:schemeClr val="accent1"/>
                </a:solidFill>
              </a:rPr>
              <a:t>TOMORROW – INDUSTRY 5.0</a:t>
            </a:r>
          </a:p>
        </p:txBody>
      </p:sp>
      <p:sp>
        <p:nvSpPr>
          <p:cNvPr id="21" name="Oval 20">
            <a:extLst>
              <a:ext uri="{FF2B5EF4-FFF2-40B4-BE49-F238E27FC236}">
                <a16:creationId xmlns:a16="http://schemas.microsoft.com/office/drawing/2014/main" id="{32C03BE4-1F04-EC1D-0C56-0233B2F4E52D}"/>
              </a:ext>
            </a:extLst>
          </p:cNvPr>
          <p:cNvSpPr/>
          <p:nvPr/>
        </p:nvSpPr>
        <p:spPr>
          <a:xfrm>
            <a:off x="6951650" y="1135813"/>
            <a:ext cx="4557010" cy="455701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7BA3CE-4F41-200B-D407-66856D3E02D8}"/>
              </a:ext>
            </a:extLst>
          </p:cNvPr>
          <p:cNvSpPr txBox="1"/>
          <p:nvPr/>
        </p:nvSpPr>
        <p:spPr>
          <a:xfrm>
            <a:off x="767614" y="2056363"/>
            <a:ext cx="6097604"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268288" indent="-268288" defTabSz="914377">
              <a:spcAft>
                <a:spcPts val="1000"/>
              </a:spcAft>
              <a:buClr>
                <a:schemeClr val="accent1"/>
              </a:buClr>
              <a:buFont typeface="Arial" panose="020B0604020202020204" pitchFamily="34" charset="0"/>
              <a:buChar char="•"/>
              <a:defRPr sz="2000">
                <a:solidFill>
                  <a:srgbClr val="000000"/>
                </a:solidFill>
                <a:latin typeface="Arial"/>
              </a:defRPr>
            </a:lvl1pPr>
          </a:lstStyle>
          <a:p>
            <a:pPr>
              <a:spcAft>
                <a:spcPts val="600"/>
              </a:spcAft>
            </a:pPr>
            <a:r>
              <a:rPr lang="en-CA"/>
              <a:t>Digitized factories </a:t>
            </a:r>
          </a:p>
          <a:p>
            <a:pPr>
              <a:spcAft>
                <a:spcPts val="600"/>
              </a:spcAft>
            </a:pPr>
            <a:r>
              <a:rPr lang="en-CA"/>
              <a:t>Automation </a:t>
            </a:r>
          </a:p>
          <a:p>
            <a:pPr>
              <a:spcAft>
                <a:spcPts val="600"/>
              </a:spcAft>
            </a:pPr>
            <a:r>
              <a:rPr lang="en-CA"/>
              <a:t>Robotics </a:t>
            </a:r>
          </a:p>
          <a:p>
            <a:pPr>
              <a:spcAft>
                <a:spcPts val="600"/>
              </a:spcAft>
            </a:pPr>
            <a:r>
              <a:rPr lang="en-CA"/>
              <a:t>Cloud computing </a:t>
            </a:r>
          </a:p>
          <a:p>
            <a:pPr>
              <a:spcAft>
                <a:spcPts val="600"/>
              </a:spcAft>
            </a:pPr>
            <a:r>
              <a:rPr lang="en-CA"/>
              <a:t>Internet of Things </a:t>
            </a:r>
          </a:p>
          <a:p>
            <a:pPr>
              <a:spcAft>
                <a:spcPts val="600"/>
              </a:spcAft>
            </a:pPr>
            <a:r>
              <a:rPr lang="en-CA"/>
              <a:t>Data Analytics </a:t>
            </a:r>
          </a:p>
          <a:p>
            <a:pPr>
              <a:spcAft>
                <a:spcPts val="600"/>
              </a:spcAft>
            </a:pPr>
            <a:r>
              <a:rPr lang="en-CA"/>
              <a:t>Artificial Intelligence</a:t>
            </a:r>
          </a:p>
        </p:txBody>
      </p:sp>
    </p:spTree>
    <p:extLst>
      <p:ext uri="{BB962C8B-B14F-4D97-AF65-F5344CB8AC3E}">
        <p14:creationId xmlns:p14="http://schemas.microsoft.com/office/powerpoint/2010/main" val="2258546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32904E-0FA1-3AA7-74B6-9A95533AF99A}"/>
              </a:ext>
            </a:extLst>
          </p:cNvPr>
          <p:cNvSpPr>
            <a:spLocks noGrp="1"/>
          </p:cNvSpPr>
          <p:nvPr>
            <p:ph type="title"/>
          </p:nvPr>
        </p:nvSpPr>
        <p:spPr/>
        <p:txBody>
          <a:bodyPr/>
          <a:lstStyle/>
          <a:p>
            <a:r>
              <a:rPr lang="en-US"/>
              <a:t>Growth drivers and challenges</a:t>
            </a:r>
          </a:p>
        </p:txBody>
      </p:sp>
      <p:sp>
        <p:nvSpPr>
          <p:cNvPr id="25" name="Slide Number Placeholder 2">
            <a:extLst>
              <a:ext uri="{FF2B5EF4-FFF2-40B4-BE49-F238E27FC236}">
                <a16:creationId xmlns:a16="http://schemas.microsoft.com/office/drawing/2014/main" id="{BB850FA1-71D3-20C5-22A2-3A8C60A654B2}"/>
              </a:ext>
            </a:extLst>
          </p:cNvPr>
          <p:cNvSpPr>
            <a:spLocks noGrp="1"/>
          </p:cNvSpPr>
          <p:nvPr>
            <p:ph type="sldNum" sz="quarter" idx="10"/>
          </p:nvPr>
        </p:nvSpPr>
        <p:spPr/>
        <p:txBody>
          <a:bodyPr/>
          <a:lstStyle/>
          <a:p>
            <a:fld id="{86CB4B4D-7CA3-9044-876B-883B54F8677D}" type="slidenum">
              <a:rPr lang="en-CA" smtClean="0"/>
              <a:pPr/>
              <a:t>4</a:t>
            </a:fld>
            <a:endParaRPr lang="en-CA"/>
          </a:p>
        </p:txBody>
      </p:sp>
      <p:sp>
        <p:nvSpPr>
          <p:cNvPr id="22" name="Oval 21">
            <a:extLst>
              <a:ext uri="{FF2B5EF4-FFF2-40B4-BE49-F238E27FC236}">
                <a16:creationId xmlns:a16="http://schemas.microsoft.com/office/drawing/2014/main" id="{2EFC6320-4F6F-E764-14B0-D9AB111DE8AF}"/>
              </a:ext>
            </a:extLst>
          </p:cNvPr>
          <p:cNvSpPr/>
          <p:nvPr/>
        </p:nvSpPr>
        <p:spPr>
          <a:xfrm>
            <a:off x="6967683" y="1150495"/>
            <a:ext cx="4557010" cy="455701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4678A6-CB9F-21B0-D526-2D8B7FC35F4B}"/>
              </a:ext>
            </a:extLst>
          </p:cNvPr>
          <p:cNvSpPr txBox="1"/>
          <p:nvPr/>
        </p:nvSpPr>
        <p:spPr>
          <a:xfrm>
            <a:off x="777240" y="1646545"/>
            <a:ext cx="5970069" cy="3647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268288" indent="-268288" defTabSz="914377">
              <a:spcAft>
                <a:spcPts val="600"/>
              </a:spcAft>
              <a:buClr>
                <a:schemeClr val="accent1"/>
              </a:buClr>
              <a:buFont typeface="Arial" panose="020B0604020202020204" pitchFamily="34" charset="0"/>
              <a:buChar char="•"/>
              <a:defRPr sz="2000">
                <a:solidFill>
                  <a:srgbClr val="000000"/>
                </a:solidFill>
                <a:latin typeface="Arial"/>
              </a:defRPr>
            </a:lvl1pPr>
          </a:lstStyle>
          <a:p>
            <a:pPr marL="0" indent="0">
              <a:buNone/>
            </a:pPr>
            <a:r>
              <a:rPr lang="en-US" sz="1800" b="1"/>
              <a:t>GROWTH DRIVERS</a:t>
            </a:r>
          </a:p>
          <a:p>
            <a:pPr marL="267970" indent="-267970"/>
            <a:r>
              <a:rPr lang="en-CA" sz="1400"/>
              <a:t>Legacy systems upgrades</a:t>
            </a:r>
            <a:endParaRPr lang="en-CA" sz="1400">
              <a:cs typeface="Arial"/>
            </a:endParaRPr>
          </a:p>
          <a:p>
            <a:pPr marL="267970" indent="-267970"/>
            <a:r>
              <a:rPr lang="en-CA" sz="1400"/>
              <a:t>Increased demand for software-based updatable systems</a:t>
            </a:r>
            <a:endParaRPr lang="en-CA" sz="1400">
              <a:cs typeface="Arial"/>
            </a:endParaRPr>
          </a:p>
          <a:p>
            <a:pPr marL="267970" indent="-267970"/>
            <a:r>
              <a:rPr lang="en-CA" sz="1400"/>
              <a:t>Growing need for sensor integration </a:t>
            </a:r>
            <a:endParaRPr lang="en-CA" sz="1400">
              <a:cs typeface="Arial"/>
            </a:endParaRPr>
          </a:p>
          <a:p>
            <a:pPr marL="267970" indent="-267970"/>
            <a:r>
              <a:rPr lang="en-CA" sz="1400"/>
              <a:t>Increased desire for automation and task support</a:t>
            </a:r>
            <a:endParaRPr lang="en-CA" sz="1400">
              <a:cs typeface="Arial"/>
            </a:endParaRPr>
          </a:p>
          <a:p>
            <a:pPr marL="267970" indent="-267970"/>
            <a:r>
              <a:rPr lang="en-CA" sz="1400"/>
              <a:t>Increased desire for performance at the edge</a:t>
            </a:r>
            <a:endParaRPr lang="en-CA" sz="1400">
              <a:cs typeface="Arial"/>
            </a:endParaRPr>
          </a:p>
          <a:p>
            <a:pPr marL="267970" indent="-267970"/>
            <a:r>
              <a:rPr lang="en-US" sz="1400"/>
              <a:t>Growing adoption for artificial intelligence and machine learning</a:t>
            </a:r>
            <a:endParaRPr lang="en-US" sz="1400">
              <a:cs typeface="Arial"/>
            </a:endParaRPr>
          </a:p>
          <a:p>
            <a:pPr marL="267970" indent="-267970"/>
            <a:endParaRPr lang="en-US" sz="1400">
              <a:cs typeface="Arial"/>
            </a:endParaRPr>
          </a:p>
          <a:p>
            <a:pPr marL="0" indent="0">
              <a:buNone/>
            </a:pPr>
            <a:r>
              <a:rPr lang="en-US" sz="1800" b="1"/>
              <a:t>CHALLENGES</a:t>
            </a:r>
          </a:p>
          <a:p>
            <a:pPr marL="267970" indent="-267970"/>
            <a:r>
              <a:rPr lang="en-CA" sz="1400"/>
              <a:t>Design complexity</a:t>
            </a:r>
            <a:endParaRPr lang="en-CA" sz="1400">
              <a:cs typeface="Arial"/>
            </a:endParaRPr>
          </a:p>
          <a:p>
            <a:pPr marL="267970" indent="-267970"/>
            <a:r>
              <a:rPr lang="en-CA" sz="1400"/>
              <a:t>Functional safety</a:t>
            </a:r>
            <a:endParaRPr lang="en-CA" sz="1400">
              <a:cs typeface="Arial"/>
            </a:endParaRPr>
          </a:p>
          <a:p>
            <a:pPr marL="267970" indent="-267970"/>
            <a:r>
              <a:rPr lang="en-CA" sz="1400"/>
              <a:t>Cybersecurity</a:t>
            </a:r>
            <a:endParaRPr lang="en-US" sz="1400">
              <a:cs typeface="Arial"/>
            </a:endParaRPr>
          </a:p>
        </p:txBody>
      </p:sp>
    </p:spTree>
    <p:extLst>
      <p:ext uri="{BB962C8B-B14F-4D97-AF65-F5344CB8AC3E}">
        <p14:creationId xmlns:p14="http://schemas.microsoft.com/office/powerpoint/2010/main" val="2933585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DADC8C2-B27C-089F-5141-08E4504E4D73}"/>
              </a:ext>
            </a:extLst>
          </p:cNvPr>
          <p:cNvSpPr>
            <a:spLocks noGrp="1"/>
          </p:cNvSpPr>
          <p:nvPr>
            <p:ph type="title"/>
          </p:nvPr>
        </p:nvSpPr>
        <p:spPr/>
        <p:txBody>
          <a:bodyPr/>
          <a:lstStyle/>
          <a:p>
            <a:r>
              <a:rPr lang="en-US"/>
              <a:t>Components of Industry 4.0</a:t>
            </a:r>
          </a:p>
        </p:txBody>
      </p:sp>
      <p:sp>
        <p:nvSpPr>
          <p:cNvPr id="113" name="Slide Number Placeholder 2">
            <a:extLst>
              <a:ext uri="{FF2B5EF4-FFF2-40B4-BE49-F238E27FC236}">
                <a16:creationId xmlns:a16="http://schemas.microsoft.com/office/drawing/2014/main" id="{1AE24427-0539-3907-D0ED-8CF9A3E82F80}"/>
              </a:ext>
            </a:extLst>
          </p:cNvPr>
          <p:cNvSpPr>
            <a:spLocks noGrp="1"/>
          </p:cNvSpPr>
          <p:nvPr>
            <p:ph type="sldNum" sz="quarter" idx="10"/>
          </p:nvPr>
        </p:nvSpPr>
        <p:spPr/>
        <p:txBody>
          <a:bodyPr/>
          <a:lstStyle/>
          <a:p>
            <a:fld id="{86CB4B4D-7CA3-9044-876B-883B54F8677D}" type="slidenum">
              <a:rPr lang="en-CA" smtClean="0"/>
              <a:pPr/>
              <a:t>5</a:t>
            </a:fld>
            <a:endParaRPr lang="en-CA"/>
          </a:p>
        </p:txBody>
      </p:sp>
      <p:sp>
        <p:nvSpPr>
          <p:cNvPr id="20" name="Rectangle 19">
            <a:extLst>
              <a:ext uri="{FF2B5EF4-FFF2-40B4-BE49-F238E27FC236}">
                <a16:creationId xmlns:a16="http://schemas.microsoft.com/office/drawing/2014/main" id="{3E84BEB1-0F54-D560-6674-9F029EAD7C6D}"/>
              </a:ext>
            </a:extLst>
          </p:cNvPr>
          <p:cNvSpPr/>
          <p:nvPr/>
        </p:nvSpPr>
        <p:spPr>
          <a:xfrm>
            <a:off x="895546" y="1707285"/>
            <a:ext cx="1645777" cy="294039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a:solidFill>
                <a:prstClr val="white"/>
              </a:solidFill>
              <a:latin typeface="Arial"/>
            </a:endParaRPr>
          </a:p>
        </p:txBody>
      </p:sp>
      <p:sp>
        <p:nvSpPr>
          <p:cNvPr id="21" name="Rectangle 20">
            <a:extLst>
              <a:ext uri="{FF2B5EF4-FFF2-40B4-BE49-F238E27FC236}">
                <a16:creationId xmlns:a16="http://schemas.microsoft.com/office/drawing/2014/main" id="{A08D1F0A-1EAF-F44A-B23E-BFE964BCC64C}"/>
              </a:ext>
            </a:extLst>
          </p:cNvPr>
          <p:cNvSpPr/>
          <p:nvPr/>
        </p:nvSpPr>
        <p:spPr>
          <a:xfrm>
            <a:off x="10085223" y="1707284"/>
            <a:ext cx="1645777" cy="290885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a:solidFill>
                <a:prstClr val="white"/>
              </a:solidFill>
              <a:latin typeface="Arial"/>
            </a:endParaRPr>
          </a:p>
        </p:txBody>
      </p:sp>
      <p:sp>
        <p:nvSpPr>
          <p:cNvPr id="34" name="Rectangle 33">
            <a:extLst>
              <a:ext uri="{FF2B5EF4-FFF2-40B4-BE49-F238E27FC236}">
                <a16:creationId xmlns:a16="http://schemas.microsoft.com/office/drawing/2014/main" id="{A24D4F73-C16A-E1AD-A713-0CA958D9F329}"/>
              </a:ext>
            </a:extLst>
          </p:cNvPr>
          <p:cNvSpPr/>
          <p:nvPr/>
        </p:nvSpPr>
        <p:spPr>
          <a:xfrm>
            <a:off x="2649027" y="1707284"/>
            <a:ext cx="7340248" cy="449802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a:solidFill>
                <a:prstClr val="white"/>
              </a:solidFill>
              <a:latin typeface="Arial"/>
            </a:endParaRPr>
          </a:p>
        </p:txBody>
      </p:sp>
      <p:sp>
        <p:nvSpPr>
          <p:cNvPr id="24" name="Rectangle 23">
            <a:extLst>
              <a:ext uri="{FF2B5EF4-FFF2-40B4-BE49-F238E27FC236}">
                <a16:creationId xmlns:a16="http://schemas.microsoft.com/office/drawing/2014/main" id="{86E7528D-A6F7-48E2-54F2-ED0AD44E29A9}"/>
              </a:ext>
            </a:extLst>
          </p:cNvPr>
          <p:cNvSpPr/>
          <p:nvPr/>
        </p:nvSpPr>
        <p:spPr>
          <a:xfrm>
            <a:off x="1018181" y="2388367"/>
            <a:ext cx="1400507" cy="3252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CA" sz="1200">
                <a:solidFill>
                  <a:prstClr val="white"/>
                </a:solidFill>
                <a:latin typeface="Arial"/>
              </a:rPr>
              <a:t>Suppliers</a:t>
            </a:r>
          </a:p>
        </p:txBody>
      </p:sp>
      <p:sp>
        <p:nvSpPr>
          <p:cNvPr id="30" name="Rectangle 29">
            <a:extLst>
              <a:ext uri="{FF2B5EF4-FFF2-40B4-BE49-F238E27FC236}">
                <a16:creationId xmlns:a16="http://schemas.microsoft.com/office/drawing/2014/main" id="{5E44989A-A43A-BBF4-DCE9-062496088CA5}"/>
              </a:ext>
            </a:extLst>
          </p:cNvPr>
          <p:cNvSpPr/>
          <p:nvPr/>
        </p:nvSpPr>
        <p:spPr>
          <a:xfrm>
            <a:off x="10195246" y="2402241"/>
            <a:ext cx="1400507" cy="325279"/>
          </a:xfrm>
          <a:prstGeom prst="rect">
            <a:avLst/>
          </a:prstGeom>
          <a:solidFill>
            <a:schemeClr val="accent4"/>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CA" sz="1200">
                <a:solidFill>
                  <a:prstClr val="white"/>
                </a:solidFill>
                <a:latin typeface="Arial"/>
              </a:rPr>
              <a:t>Customers</a:t>
            </a:r>
          </a:p>
        </p:txBody>
      </p:sp>
      <p:sp>
        <p:nvSpPr>
          <p:cNvPr id="35" name="Rectangle 34">
            <a:extLst>
              <a:ext uri="{FF2B5EF4-FFF2-40B4-BE49-F238E27FC236}">
                <a16:creationId xmlns:a16="http://schemas.microsoft.com/office/drawing/2014/main" id="{91DA5F2C-D660-AC38-22B5-DFDA27CAF53C}"/>
              </a:ext>
            </a:extLst>
          </p:cNvPr>
          <p:cNvSpPr/>
          <p:nvPr/>
        </p:nvSpPr>
        <p:spPr>
          <a:xfrm>
            <a:off x="2982836" y="2392149"/>
            <a:ext cx="6801281" cy="320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CA" sz="1400">
                <a:solidFill>
                  <a:prstClr val="white"/>
                </a:solidFill>
                <a:latin typeface="Arial"/>
              </a:rPr>
              <a:t>Manufacturing</a:t>
            </a:r>
          </a:p>
        </p:txBody>
      </p:sp>
      <p:sp>
        <p:nvSpPr>
          <p:cNvPr id="47" name="TextBox 46">
            <a:extLst>
              <a:ext uri="{FF2B5EF4-FFF2-40B4-BE49-F238E27FC236}">
                <a16:creationId xmlns:a16="http://schemas.microsoft.com/office/drawing/2014/main" id="{134175A0-E1C2-0154-832B-647D31B8A693}"/>
              </a:ext>
            </a:extLst>
          </p:cNvPr>
          <p:cNvSpPr txBox="1"/>
          <p:nvPr/>
        </p:nvSpPr>
        <p:spPr>
          <a:xfrm rot="16200000">
            <a:off x="2332176" y="3324695"/>
            <a:ext cx="935493" cy="276999"/>
          </a:xfrm>
          <a:prstGeom prst="rect">
            <a:avLst/>
          </a:prstGeom>
          <a:noFill/>
        </p:spPr>
        <p:txBody>
          <a:bodyPr wrap="square" rtlCol="0">
            <a:spAutoFit/>
          </a:bodyPr>
          <a:lstStyle/>
          <a:p>
            <a:pPr defTabSz="914377">
              <a:defRPr/>
            </a:pPr>
            <a:r>
              <a:rPr lang="en-CA" sz="1200">
                <a:solidFill>
                  <a:srgbClr val="000000"/>
                </a:solidFill>
                <a:latin typeface="Arial"/>
              </a:rPr>
              <a:t>Software</a:t>
            </a:r>
          </a:p>
        </p:txBody>
      </p:sp>
      <p:sp>
        <p:nvSpPr>
          <p:cNvPr id="48" name="TextBox 47">
            <a:extLst>
              <a:ext uri="{FF2B5EF4-FFF2-40B4-BE49-F238E27FC236}">
                <a16:creationId xmlns:a16="http://schemas.microsoft.com/office/drawing/2014/main" id="{95AC187D-CE9B-6875-5D0C-EB44B16100E2}"/>
              </a:ext>
            </a:extLst>
          </p:cNvPr>
          <p:cNvSpPr txBox="1"/>
          <p:nvPr/>
        </p:nvSpPr>
        <p:spPr>
          <a:xfrm rot="16200000">
            <a:off x="2427843" y="5645693"/>
            <a:ext cx="819834" cy="261610"/>
          </a:xfrm>
          <a:prstGeom prst="rect">
            <a:avLst/>
          </a:prstGeom>
          <a:noFill/>
        </p:spPr>
        <p:txBody>
          <a:bodyPr wrap="square" rtlCol="0">
            <a:spAutoFit/>
          </a:bodyPr>
          <a:lstStyle/>
          <a:p>
            <a:pPr algn="ctr" defTabSz="914377">
              <a:defRPr/>
            </a:pPr>
            <a:r>
              <a:rPr lang="en-CA" sz="1050">
                <a:solidFill>
                  <a:srgbClr val="000000"/>
                </a:solidFill>
                <a:latin typeface="Arial"/>
              </a:rPr>
              <a:t>Shop floor</a:t>
            </a:r>
          </a:p>
        </p:txBody>
      </p:sp>
      <p:cxnSp>
        <p:nvCxnSpPr>
          <p:cNvPr id="49" name="Straight Arrow Connector 48">
            <a:extLst>
              <a:ext uri="{FF2B5EF4-FFF2-40B4-BE49-F238E27FC236}">
                <a16:creationId xmlns:a16="http://schemas.microsoft.com/office/drawing/2014/main" id="{2416EB52-F506-252D-9A6C-232215511900}"/>
              </a:ext>
            </a:extLst>
          </p:cNvPr>
          <p:cNvCxnSpPr>
            <a:cxnSpLocks/>
          </p:cNvCxnSpPr>
          <p:nvPr/>
        </p:nvCxnSpPr>
        <p:spPr>
          <a:xfrm>
            <a:off x="2362417" y="2559697"/>
            <a:ext cx="637239" cy="0"/>
          </a:xfrm>
          <a:prstGeom prst="straightConnector1">
            <a:avLst/>
          </a:prstGeom>
          <a:ln w="1270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9" name="Graphic 68">
            <a:extLst>
              <a:ext uri="{FF2B5EF4-FFF2-40B4-BE49-F238E27FC236}">
                <a16:creationId xmlns:a16="http://schemas.microsoft.com/office/drawing/2014/main" id="{26D2C631-8D15-7108-2FD9-8825F6248B0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2524" b="22668"/>
          <a:stretch/>
        </p:blipFill>
        <p:spPr>
          <a:xfrm>
            <a:off x="1406771" y="1990193"/>
            <a:ext cx="626012" cy="343103"/>
          </a:xfrm>
          <a:prstGeom prst="rect">
            <a:avLst/>
          </a:prstGeom>
        </p:spPr>
      </p:pic>
      <p:pic>
        <p:nvPicPr>
          <p:cNvPr id="79" name="Graphic 78">
            <a:extLst>
              <a:ext uri="{FF2B5EF4-FFF2-40B4-BE49-F238E27FC236}">
                <a16:creationId xmlns:a16="http://schemas.microsoft.com/office/drawing/2014/main" id="{DE841ADD-5376-4C38-507B-1D058DB068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7242" y="1799896"/>
            <a:ext cx="520505" cy="520505"/>
          </a:xfrm>
          <a:prstGeom prst="rect">
            <a:avLst/>
          </a:prstGeom>
        </p:spPr>
      </p:pic>
      <p:pic>
        <p:nvPicPr>
          <p:cNvPr id="81" name="Graphic 80">
            <a:extLst>
              <a:ext uri="{FF2B5EF4-FFF2-40B4-BE49-F238E27FC236}">
                <a16:creationId xmlns:a16="http://schemas.microsoft.com/office/drawing/2014/main" id="{9407F999-4876-8EAE-0490-E22025B62F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84413" y="1941541"/>
            <a:ext cx="389287" cy="389287"/>
          </a:xfrm>
          <a:prstGeom prst="rect">
            <a:avLst/>
          </a:prstGeom>
        </p:spPr>
      </p:pic>
      <p:cxnSp>
        <p:nvCxnSpPr>
          <p:cNvPr id="83" name="Straight Arrow Connector 82">
            <a:extLst>
              <a:ext uri="{FF2B5EF4-FFF2-40B4-BE49-F238E27FC236}">
                <a16:creationId xmlns:a16="http://schemas.microsoft.com/office/drawing/2014/main" id="{EA7C8B28-BA07-8501-FA8C-12F019B5E411}"/>
              </a:ext>
            </a:extLst>
          </p:cNvPr>
          <p:cNvCxnSpPr>
            <a:cxnSpLocks/>
          </p:cNvCxnSpPr>
          <p:nvPr/>
        </p:nvCxnSpPr>
        <p:spPr>
          <a:xfrm>
            <a:off x="9656222" y="2559697"/>
            <a:ext cx="551816" cy="0"/>
          </a:xfrm>
          <a:prstGeom prst="straightConnector1">
            <a:avLst/>
          </a:prstGeom>
          <a:ln w="1270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84" name="Table 4">
            <a:extLst>
              <a:ext uri="{FF2B5EF4-FFF2-40B4-BE49-F238E27FC236}">
                <a16:creationId xmlns:a16="http://schemas.microsoft.com/office/drawing/2014/main" id="{471166FC-B8CD-4DD8-0BF5-0FEE3BC28886}"/>
              </a:ext>
            </a:extLst>
          </p:cNvPr>
          <p:cNvGraphicFramePr>
            <a:graphicFrameLocks noGrp="1"/>
          </p:cNvGraphicFramePr>
          <p:nvPr>
            <p:extLst>
              <p:ext uri="{D42A27DB-BD31-4B8C-83A1-F6EECF244321}">
                <p14:modId xmlns:p14="http://schemas.microsoft.com/office/powerpoint/2010/main" val="2698752393"/>
              </p:ext>
            </p:extLst>
          </p:nvPr>
        </p:nvGraphicFramePr>
        <p:xfrm>
          <a:off x="1105063" y="2898912"/>
          <a:ext cx="1279411" cy="1485900"/>
        </p:xfrm>
        <a:graphic>
          <a:graphicData uri="http://schemas.openxmlformats.org/drawingml/2006/table">
            <a:tbl>
              <a:tblPr firstRow="1" bandRow="1">
                <a:tableStyleId>{5C22544A-7EE6-4342-B048-85BDC9FD1C3A}</a:tableStyleId>
              </a:tblPr>
              <a:tblGrid>
                <a:gridCol w="1279411">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a:ln>
                            <a:noFill/>
                          </a:ln>
                          <a:solidFill>
                            <a:srgbClr val="01033E"/>
                          </a:solidFill>
                          <a:latin typeface="Arial" panose="020B0604020202020204" pitchFamily="34" charset="0"/>
                          <a:cs typeface="Arial" panose="020B0604020202020204" pitchFamily="34" charset="0"/>
                        </a:rPr>
                        <a:t>SMART SUPPLY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0" i="0">
                          <a:solidFill>
                            <a:schemeClr val="tx1"/>
                          </a:solidFill>
                          <a:latin typeface="Arial" panose="020B0604020202020204" pitchFamily="34" charset="0"/>
                          <a:cs typeface="Arial" panose="020B0604020202020204" pitchFamily="34" charset="0"/>
                        </a:rPr>
                        <a:t>Transparency over supplier inventories allow for automatic and optimized supply decisions</a:t>
                      </a:r>
                      <a:endParaRPr lang="en-US" sz="1000" b="0" i="0">
                        <a:solidFill>
                          <a:schemeClr val="tx1"/>
                        </a:solidFill>
                        <a:latin typeface="Arial" panose="020B0604020202020204" pitchFamily="34" charset="0"/>
                        <a:cs typeface="Arial" panose="020B0604020202020204" pitchFamily="34" charset="0"/>
                      </a:endParaRPr>
                    </a:p>
                  </a:txBody>
                  <a:tcPr marL="180000">
                    <a:lnL w="635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cxnSp>
        <p:nvCxnSpPr>
          <p:cNvPr id="88" name="Straight Connector 87">
            <a:extLst>
              <a:ext uri="{FF2B5EF4-FFF2-40B4-BE49-F238E27FC236}">
                <a16:creationId xmlns:a16="http://schemas.microsoft.com/office/drawing/2014/main" id="{EBF7D220-66CD-DC31-26B9-64F30DB43E9B}"/>
              </a:ext>
            </a:extLst>
          </p:cNvPr>
          <p:cNvCxnSpPr>
            <a:cxnSpLocks/>
          </p:cNvCxnSpPr>
          <p:nvPr/>
        </p:nvCxnSpPr>
        <p:spPr>
          <a:xfrm>
            <a:off x="892329" y="5874475"/>
            <a:ext cx="34465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6BC68ED-0C3F-6CA3-2DE0-1903243B2A54}"/>
              </a:ext>
            </a:extLst>
          </p:cNvPr>
          <p:cNvSpPr txBox="1"/>
          <p:nvPr/>
        </p:nvSpPr>
        <p:spPr>
          <a:xfrm>
            <a:off x="1226557" y="5743168"/>
            <a:ext cx="930166" cy="230832"/>
          </a:xfrm>
          <a:prstGeom prst="rect">
            <a:avLst/>
          </a:prstGeom>
          <a:noFill/>
        </p:spPr>
        <p:txBody>
          <a:bodyPr wrap="square">
            <a:spAutoFit/>
          </a:bodyPr>
          <a:lstStyle/>
          <a:p>
            <a:pPr defTabSz="914377">
              <a:defRPr/>
            </a:pPr>
            <a:r>
              <a:rPr lang="en-CA" sz="900">
                <a:solidFill>
                  <a:srgbClr val="000000"/>
                </a:solidFill>
                <a:latin typeface="Arial"/>
              </a:rPr>
              <a:t>IoT-related</a:t>
            </a:r>
          </a:p>
        </p:txBody>
      </p:sp>
      <p:sp>
        <p:nvSpPr>
          <p:cNvPr id="93" name="TextBox 92">
            <a:extLst>
              <a:ext uri="{FF2B5EF4-FFF2-40B4-BE49-F238E27FC236}">
                <a16:creationId xmlns:a16="http://schemas.microsoft.com/office/drawing/2014/main" id="{8B650DEB-C73D-3D91-949F-4DEAE0F75D16}"/>
              </a:ext>
            </a:extLst>
          </p:cNvPr>
          <p:cNvSpPr txBox="1"/>
          <p:nvPr/>
        </p:nvSpPr>
        <p:spPr>
          <a:xfrm>
            <a:off x="1226556" y="5902499"/>
            <a:ext cx="1144577" cy="230832"/>
          </a:xfrm>
          <a:prstGeom prst="rect">
            <a:avLst/>
          </a:prstGeom>
          <a:noFill/>
        </p:spPr>
        <p:txBody>
          <a:bodyPr wrap="square">
            <a:spAutoFit/>
          </a:bodyPr>
          <a:lstStyle/>
          <a:p>
            <a:pPr defTabSz="914377">
              <a:defRPr/>
            </a:pPr>
            <a:r>
              <a:rPr lang="en-CA" sz="900">
                <a:solidFill>
                  <a:srgbClr val="000000"/>
                </a:solidFill>
                <a:latin typeface="Arial"/>
              </a:rPr>
              <a:t>Not IoT-related</a:t>
            </a:r>
          </a:p>
        </p:txBody>
      </p:sp>
      <p:graphicFrame>
        <p:nvGraphicFramePr>
          <p:cNvPr id="94" name="Table 4">
            <a:extLst>
              <a:ext uri="{FF2B5EF4-FFF2-40B4-BE49-F238E27FC236}">
                <a16:creationId xmlns:a16="http://schemas.microsoft.com/office/drawing/2014/main" id="{CD281E54-60B8-0A16-5832-3FED6060F589}"/>
              </a:ext>
            </a:extLst>
          </p:cNvPr>
          <p:cNvGraphicFramePr>
            <a:graphicFrameLocks noGrp="1"/>
          </p:cNvGraphicFramePr>
          <p:nvPr>
            <p:extLst>
              <p:ext uri="{D42A27DB-BD31-4B8C-83A1-F6EECF244321}">
                <p14:modId xmlns:p14="http://schemas.microsoft.com/office/powerpoint/2010/main" val="2599529631"/>
              </p:ext>
            </p:extLst>
          </p:nvPr>
        </p:nvGraphicFramePr>
        <p:xfrm>
          <a:off x="3016520" y="2806963"/>
          <a:ext cx="6865305" cy="472440"/>
        </p:xfrm>
        <a:graphic>
          <a:graphicData uri="http://schemas.openxmlformats.org/drawingml/2006/table">
            <a:tbl>
              <a:tblPr firstRow="1" bandRow="1">
                <a:tableStyleId>{5C22544A-7EE6-4342-B048-85BDC9FD1C3A}</a:tableStyleId>
              </a:tblPr>
              <a:tblGrid>
                <a:gridCol w="6865305">
                  <a:extLst>
                    <a:ext uri="{9D8B030D-6E8A-4147-A177-3AD203B41FA5}">
                      <a16:colId xmlns:a16="http://schemas.microsoft.com/office/drawing/2014/main" val="2602431398"/>
                    </a:ext>
                  </a:extLst>
                </a:gridCol>
              </a:tblGrid>
              <a:tr h="322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NEXT-GEN MANUFACTURING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Manufacturing systems make automated and smart decisions (e.g., production scheduling), offer intelligent machine applications, seamless engineering integration and allow for remote visualization, monitoring, control and alters</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95" name="Table 4">
            <a:extLst>
              <a:ext uri="{FF2B5EF4-FFF2-40B4-BE49-F238E27FC236}">
                <a16:creationId xmlns:a16="http://schemas.microsoft.com/office/drawing/2014/main" id="{034EF610-123F-F8DD-5927-87FEAD236B7A}"/>
              </a:ext>
            </a:extLst>
          </p:cNvPr>
          <p:cNvGraphicFramePr>
            <a:graphicFrameLocks noGrp="1"/>
          </p:cNvGraphicFramePr>
          <p:nvPr>
            <p:extLst>
              <p:ext uri="{D42A27DB-BD31-4B8C-83A1-F6EECF244321}">
                <p14:modId xmlns:p14="http://schemas.microsoft.com/office/powerpoint/2010/main" val="1148095231"/>
              </p:ext>
            </p:extLst>
          </p:nvPr>
        </p:nvGraphicFramePr>
        <p:xfrm>
          <a:off x="3016521" y="3344384"/>
          <a:ext cx="2085200" cy="472440"/>
        </p:xfrm>
        <a:graphic>
          <a:graphicData uri="http://schemas.openxmlformats.org/drawingml/2006/table">
            <a:tbl>
              <a:tblPr firstRow="1" bandRow="1">
                <a:tableStyleId>{5C22544A-7EE6-4342-B048-85BDC9FD1C3A}</a:tableStyleId>
              </a:tblPr>
              <a:tblGrid>
                <a:gridCol w="2085200">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CLOUD STORAGE/PROCESSING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Data storage and application processing on secure cloud servers</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97" name="Table 4">
            <a:extLst>
              <a:ext uri="{FF2B5EF4-FFF2-40B4-BE49-F238E27FC236}">
                <a16:creationId xmlns:a16="http://schemas.microsoft.com/office/drawing/2014/main" id="{9463E73A-E5B1-CD26-15CA-5A529C8EFDC8}"/>
              </a:ext>
            </a:extLst>
          </p:cNvPr>
          <p:cNvGraphicFramePr>
            <a:graphicFrameLocks noGrp="1"/>
          </p:cNvGraphicFramePr>
          <p:nvPr>
            <p:extLst>
              <p:ext uri="{D42A27DB-BD31-4B8C-83A1-F6EECF244321}">
                <p14:modId xmlns:p14="http://schemas.microsoft.com/office/powerpoint/2010/main" val="2467323963"/>
              </p:ext>
            </p:extLst>
          </p:nvPr>
        </p:nvGraphicFramePr>
        <p:xfrm>
          <a:off x="5288073" y="3344384"/>
          <a:ext cx="2085200" cy="472440"/>
        </p:xfrm>
        <a:graphic>
          <a:graphicData uri="http://schemas.openxmlformats.org/drawingml/2006/table">
            <a:tbl>
              <a:tblPr firstRow="1" bandRow="1">
                <a:tableStyleId>{5C22544A-7EE6-4342-B048-85BDC9FD1C3A}</a:tableStyleId>
              </a:tblPr>
              <a:tblGrid>
                <a:gridCol w="2085200">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DATA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Advanced decision algorithms </a:t>
                      </a:r>
                      <a:br>
                        <a:rPr lang="en-CA" sz="800" b="0" i="0">
                          <a:solidFill>
                            <a:schemeClr val="tx1"/>
                          </a:solidFill>
                          <a:latin typeface="Arial" panose="020B0604020202020204" pitchFamily="34" charset="0"/>
                          <a:cs typeface="Arial" panose="020B0604020202020204" pitchFamily="34" charset="0"/>
                        </a:rPr>
                      </a:br>
                      <a:r>
                        <a:rPr lang="en-CA" sz="800" b="0" i="0">
                          <a:solidFill>
                            <a:schemeClr val="tx1"/>
                          </a:solidFill>
                          <a:latin typeface="Arial" panose="020B0604020202020204" pitchFamily="34" charset="0"/>
                          <a:cs typeface="Arial" panose="020B0604020202020204" pitchFamily="34" charset="0"/>
                        </a:rPr>
                        <a:t>and real-time analytics</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98" name="Table 4">
            <a:extLst>
              <a:ext uri="{FF2B5EF4-FFF2-40B4-BE49-F238E27FC236}">
                <a16:creationId xmlns:a16="http://schemas.microsoft.com/office/drawing/2014/main" id="{5A9527CF-80BD-C022-DAB6-EF57445C8F03}"/>
              </a:ext>
            </a:extLst>
          </p:cNvPr>
          <p:cNvGraphicFramePr>
            <a:graphicFrameLocks noGrp="1"/>
          </p:cNvGraphicFramePr>
          <p:nvPr>
            <p:extLst>
              <p:ext uri="{D42A27DB-BD31-4B8C-83A1-F6EECF244321}">
                <p14:modId xmlns:p14="http://schemas.microsoft.com/office/powerpoint/2010/main" val="1261465996"/>
              </p:ext>
            </p:extLst>
          </p:nvPr>
        </p:nvGraphicFramePr>
        <p:xfrm>
          <a:off x="7572384" y="3344384"/>
          <a:ext cx="2085200" cy="472440"/>
        </p:xfrm>
        <a:graphic>
          <a:graphicData uri="http://schemas.openxmlformats.org/drawingml/2006/table">
            <a:tbl>
              <a:tblPr firstRow="1" bandRow="1">
                <a:tableStyleId>{5C22544A-7EE6-4342-B048-85BDC9FD1C3A}</a:tableStyleId>
              </a:tblPr>
              <a:tblGrid>
                <a:gridCol w="2085200">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CYBERSECURITY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Encrypted data and protection mechanisms against cyber threats</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99" name="Table 4">
            <a:extLst>
              <a:ext uri="{FF2B5EF4-FFF2-40B4-BE49-F238E27FC236}">
                <a16:creationId xmlns:a16="http://schemas.microsoft.com/office/drawing/2014/main" id="{3B63D15C-717D-B7FB-0AC4-931E630398EE}"/>
              </a:ext>
            </a:extLst>
          </p:cNvPr>
          <p:cNvGraphicFramePr>
            <a:graphicFrameLocks noGrp="1"/>
          </p:cNvGraphicFramePr>
          <p:nvPr>
            <p:extLst>
              <p:ext uri="{D42A27DB-BD31-4B8C-83A1-F6EECF244321}">
                <p14:modId xmlns:p14="http://schemas.microsoft.com/office/powerpoint/2010/main" val="874483539"/>
              </p:ext>
            </p:extLst>
          </p:nvPr>
        </p:nvGraphicFramePr>
        <p:xfrm>
          <a:off x="3016521" y="3858995"/>
          <a:ext cx="2135649" cy="838200"/>
        </p:xfrm>
        <a:graphic>
          <a:graphicData uri="http://schemas.openxmlformats.org/drawingml/2006/table">
            <a:tbl>
              <a:tblPr firstRow="1" bandRow="1">
                <a:tableStyleId>{5C22544A-7EE6-4342-B048-85BDC9FD1C3A}</a:tableStyleId>
              </a:tblPr>
              <a:tblGrid>
                <a:gridCol w="2135649">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INTELLIGENT SENSOR/ACTORS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Data storage and application processing </a:t>
                      </a:r>
                      <a:br>
                        <a:rPr lang="en-CA" sz="800" b="0" i="0">
                          <a:solidFill>
                            <a:schemeClr val="tx1"/>
                          </a:solidFill>
                          <a:latin typeface="Arial" panose="020B0604020202020204" pitchFamily="34" charset="0"/>
                          <a:cs typeface="Arial" panose="020B0604020202020204" pitchFamily="34" charset="0"/>
                        </a:rPr>
                      </a:br>
                      <a:r>
                        <a:rPr lang="en-CA" sz="800" b="0" i="0">
                          <a:solidFill>
                            <a:schemeClr val="tx1"/>
                          </a:solidFill>
                          <a:latin typeface="Arial" panose="020B0604020202020204" pitchFamily="34" charset="0"/>
                          <a:cs typeface="Arial" panose="020B0604020202020204" pitchFamily="34" charset="0"/>
                        </a:rPr>
                        <a:t>on secure cloud servers. Sensors deeply integrated in machines wirelessly stream data and have an own analytics engine (edge analytics)</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100" name="Table 4">
            <a:extLst>
              <a:ext uri="{FF2B5EF4-FFF2-40B4-BE49-F238E27FC236}">
                <a16:creationId xmlns:a16="http://schemas.microsoft.com/office/drawing/2014/main" id="{AFD95531-B7BD-6C3C-78DE-6C675CBE6387}"/>
              </a:ext>
            </a:extLst>
          </p:cNvPr>
          <p:cNvGraphicFramePr>
            <a:graphicFrameLocks noGrp="1"/>
          </p:cNvGraphicFramePr>
          <p:nvPr>
            <p:extLst>
              <p:ext uri="{D42A27DB-BD31-4B8C-83A1-F6EECF244321}">
                <p14:modId xmlns:p14="http://schemas.microsoft.com/office/powerpoint/2010/main" val="1118569026"/>
              </p:ext>
            </p:extLst>
          </p:nvPr>
        </p:nvGraphicFramePr>
        <p:xfrm>
          <a:off x="5288073" y="3858995"/>
          <a:ext cx="2085200" cy="472440"/>
        </p:xfrm>
        <a:graphic>
          <a:graphicData uri="http://schemas.openxmlformats.org/drawingml/2006/table">
            <a:tbl>
              <a:tblPr firstRow="1" bandRow="1">
                <a:tableStyleId>{5C22544A-7EE6-4342-B048-85BDC9FD1C3A}</a:tableStyleId>
              </a:tblPr>
              <a:tblGrid>
                <a:gridCol w="2085200">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CYBER PHYSICAL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Interconnected systems and social machines control physical entities</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101" name="Table 4">
            <a:extLst>
              <a:ext uri="{FF2B5EF4-FFF2-40B4-BE49-F238E27FC236}">
                <a16:creationId xmlns:a16="http://schemas.microsoft.com/office/drawing/2014/main" id="{BA9FECD8-18DE-5CC9-54A1-B0430EC72778}"/>
              </a:ext>
            </a:extLst>
          </p:cNvPr>
          <p:cNvGraphicFramePr>
            <a:graphicFrameLocks noGrp="1"/>
          </p:cNvGraphicFramePr>
          <p:nvPr>
            <p:extLst>
              <p:ext uri="{D42A27DB-BD31-4B8C-83A1-F6EECF244321}">
                <p14:modId xmlns:p14="http://schemas.microsoft.com/office/powerpoint/2010/main" val="3122815002"/>
              </p:ext>
            </p:extLst>
          </p:nvPr>
        </p:nvGraphicFramePr>
        <p:xfrm>
          <a:off x="7572384" y="3858995"/>
          <a:ext cx="2085200" cy="716280"/>
        </p:xfrm>
        <a:graphic>
          <a:graphicData uri="http://schemas.openxmlformats.org/drawingml/2006/table">
            <a:tbl>
              <a:tblPr firstRow="1" bandRow="1">
                <a:tableStyleId>{5C22544A-7EE6-4342-B048-85BDC9FD1C3A}</a:tableStyleId>
              </a:tblPr>
              <a:tblGrid>
                <a:gridCol w="2085200">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SMART 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Machine maintenance becomes integrated (autonomous) aided by predictive algorithms and remote assistance systems</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102" name="Table 4">
            <a:extLst>
              <a:ext uri="{FF2B5EF4-FFF2-40B4-BE49-F238E27FC236}">
                <a16:creationId xmlns:a16="http://schemas.microsoft.com/office/drawing/2014/main" id="{D1DC0ADA-6A00-A3CD-2731-7CCF450BE388}"/>
              </a:ext>
            </a:extLst>
          </p:cNvPr>
          <p:cNvGraphicFramePr>
            <a:graphicFrameLocks noGrp="1"/>
          </p:cNvGraphicFramePr>
          <p:nvPr>
            <p:extLst>
              <p:ext uri="{D42A27DB-BD31-4B8C-83A1-F6EECF244321}">
                <p14:modId xmlns:p14="http://schemas.microsoft.com/office/powerpoint/2010/main" val="295018521"/>
              </p:ext>
            </p:extLst>
          </p:nvPr>
        </p:nvGraphicFramePr>
        <p:xfrm>
          <a:off x="3016521" y="4746703"/>
          <a:ext cx="2135649" cy="594360"/>
        </p:xfrm>
        <a:graphic>
          <a:graphicData uri="http://schemas.openxmlformats.org/drawingml/2006/table">
            <a:tbl>
              <a:tblPr firstRow="1" bandRow="1">
                <a:tableStyleId>{5C22544A-7EE6-4342-B048-85BDC9FD1C3A}</a:tableStyleId>
              </a:tblPr>
              <a:tblGrid>
                <a:gridCol w="2135649">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MOBILE WORKFORCE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Workers are equipped with mobile devices and augmented reality devices to process real-time information</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103" name="Table 4">
            <a:extLst>
              <a:ext uri="{FF2B5EF4-FFF2-40B4-BE49-F238E27FC236}">
                <a16:creationId xmlns:a16="http://schemas.microsoft.com/office/drawing/2014/main" id="{B9AD8F6C-9D8B-557C-3519-1089A843C1BD}"/>
              </a:ext>
            </a:extLst>
          </p:cNvPr>
          <p:cNvGraphicFramePr>
            <a:graphicFrameLocks noGrp="1"/>
          </p:cNvGraphicFramePr>
          <p:nvPr>
            <p:extLst>
              <p:ext uri="{D42A27DB-BD31-4B8C-83A1-F6EECF244321}">
                <p14:modId xmlns:p14="http://schemas.microsoft.com/office/powerpoint/2010/main" val="3643648171"/>
              </p:ext>
            </p:extLst>
          </p:nvPr>
        </p:nvGraphicFramePr>
        <p:xfrm>
          <a:off x="5288073" y="4746703"/>
          <a:ext cx="2085200" cy="594360"/>
        </p:xfrm>
        <a:graphic>
          <a:graphicData uri="http://schemas.openxmlformats.org/drawingml/2006/table">
            <a:tbl>
              <a:tblPr firstRow="1" bandRow="1">
                <a:tableStyleId>{5C22544A-7EE6-4342-B048-85BDC9FD1C3A}</a:tableStyleId>
              </a:tblPr>
              <a:tblGrid>
                <a:gridCol w="2085200">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SELF-DRIVING 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Material is handled via autonomous vehicles and intelligent transportation units</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104" name="Table 4">
            <a:extLst>
              <a:ext uri="{FF2B5EF4-FFF2-40B4-BE49-F238E27FC236}">
                <a16:creationId xmlns:a16="http://schemas.microsoft.com/office/drawing/2014/main" id="{EBBC4F8D-7B23-3600-6CAA-D177A5E1C3F9}"/>
              </a:ext>
            </a:extLst>
          </p:cNvPr>
          <p:cNvGraphicFramePr>
            <a:graphicFrameLocks noGrp="1"/>
          </p:cNvGraphicFramePr>
          <p:nvPr>
            <p:extLst>
              <p:ext uri="{D42A27DB-BD31-4B8C-83A1-F6EECF244321}">
                <p14:modId xmlns:p14="http://schemas.microsoft.com/office/powerpoint/2010/main" val="3773444838"/>
              </p:ext>
            </p:extLst>
          </p:nvPr>
        </p:nvGraphicFramePr>
        <p:xfrm>
          <a:off x="7572384" y="4746703"/>
          <a:ext cx="2085200" cy="472440"/>
        </p:xfrm>
        <a:graphic>
          <a:graphicData uri="http://schemas.openxmlformats.org/drawingml/2006/table">
            <a:tbl>
              <a:tblPr firstRow="1" bandRow="1">
                <a:tableStyleId>{5C22544A-7EE6-4342-B048-85BDC9FD1C3A}</a:tableStyleId>
              </a:tblPr>
              <a:tblGrid>
                <a:gridCol w="2085200">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INTELLIGENT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Products carry relevant information </a:t>
                      </a:r>
                      <a:br>
                        <a:rPr lang="en-CA" sz="800" b="0" i="0">
                          <a:solidFill>
                            <a:schemeClr val="tx1"/>
                          </a:solidFill>
                          <a:latin typeface="Arial" panose="020B0604020202020204" pitchFamily="34" charset="0"/>
                          <a:cs typeface="Arial" panose="020B0604020202020204" pitchFamily="34" charset="0"/>
                        </a:rPr>
                      </a:br>
                      <a:r>
                        <a:rPr lang="en-CA" sz="800" b="0" i="0">
                          <a:solidFill>
                            <a:schemeClr val="tx1"/>
                          </a:solidFill>
                          <a:latin typeface="Arial" panose="020B0604020202020204" pitchFamily="34" charset="0"/>
                          <a:cs typeface="Arial" panose="020B0604020202020204" pitchFamily="34" charset="0"/>
                        </a:rPr>
                        <a:t>for machines to make decisions</a:t>
                      </a:r>
                    </a:p>
                  </a:txBody>
                  <a:tcPr marL="180000">
                    <a:lnL w="127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105" name="Table 4">
            <a:extLst>
              <a:ext uri="{FF2B5EF4-FFF2-40B4-BE49-F238E27FC236}">
                <a16:creationId xmlns:a16="http://schemas.microsoft.com/office/drawing/2014/main" id="{EF397646-DFD8-59F7-FC19-B997834A2D4D}"/>
              </a:ext>
            </a:extLst>
          </p:cNvPr>
          <p:cNvGraphicFramePr>
            <a:graphicFrameLocks noGrp="1"/>
          </p:cNvGraphicFramePr>
          <p:nvPr>
            <p:extLst>
              <p:ext uri="{D42A27DB-BD31-4B8C-83A1-F6EECF244321}">
                <p14:modId xmlns:p14="http://schemas.microsoft.com/office/powerpoint/2010/main" val="1606996425"/>
              </p:ext>
            </p:extLst>
          </p:nvPr>
        </p:nvGraphicFramePr>
        <p:xfrm>
          <a:off x="3016521" y="5426893"/>
          <a:ext cx="2135649" cy="472440"/>
        </p:xfrm>
        <a:graphic>
          <a:graphicData uri="http://schemas.openxmlformats.org/drawingml/2006/table">
            <a:tbl>
              <a:tblPr firstRow="1" bandRow="1">
                <a:tableStyleId>{5C22544A-7EE6-4342-B048-85BDC9FD1C3A}</a:tableStyleId>
              </a:tblPr>
              <a:tblGrid>
                <a:gridCol w="2135649">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ADDITIVE MANUFACTURING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3D printing allows for rapid prototyping and rapid spare part printing</a:t>
                      </a:r>
                    </a:p>
                  </a:txBody>
                  <a:tcPr marL="180000">
                    <a:lnL w="12700" cap="flat" cmpd="sng" algn="ctr">
                      <a:solidFill>
                        <a:schemeClr val="accent6"/>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106" name="Table 4">
            <a:extLst>
              <a:ext uri="{FF2B5EF4-FFF2-40B4-BE49-F238E27FC236}">
                <a16:creationId xmlns:a16="http://schemas.microsoft.com/office/drawing/2014/main" id="{07D64ADC-9967-00A2-F849-39586CC35F90}"/>
              </a:ext>
            </a:extLst>
          </p:cNvPr>
          <p:cNvGraphicFramePr>
            <a:graphicFrameLocks noGrp="1"/>
          </p:cNvGraphicFramePr>
          <p:nvPr>
            <p:extLst>
              <p:ext uri="{D42A27DB-BD31-4B8C-83A1-F6EECF244321}">
                <p14:modId xmlns:p14="http://schemas.microsoft.com/office/powerpoint/2010/main" val="2945065041"/>
              </p:ext>
            </p:extLst>
          </p:nvPr>
        </p:nvGraphicFramePr>
        <p:xfrm>
          <a:off x="5288073" y="5426893"/>
          <a:ext cx="2052351" cy="716280"/>
        </p:xfrm>
        <a:graphic>
          <a:graphicData uri="http://schemas.openxmlformats.org/drawingml/2006/table">
            <a:tbl>
              <a:tblPr firstRow="1" bandRow="1">
                <a:tableStyleId>{5C22544A-7EE6-4342-B048-85BDC9FD1C3A}</a:tableStyleId>
              </a:tblPr>
              <a:tblGrid>
                <a:gridCol w="2052351">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ROBOTICS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Use of flexible robots' augments intelligence, automates certain processes and creates new forms of worker-robot interaction</a:t>
                      </a:r>
                    </a:p>
                  </a:txBody>
                  <a:tcPr marL="180000">
                    <a:lnL w="12700" cap="flat" cmpd="sng" algn="ctr">
                      <a:solidFill>
                        <a:schemeClr val="accent6"/>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graphicFrame>
        <p:nvGraphicFramePr>
          <p:cNvPr id="107" name="Table 4">
            <a:extLst>
              <a:ext uri="{FF2B5EF4-FFF2-40B4-BE49-F238E27FC236}">
                <a16:creationId xmlns:a16="http://schemas.microsoft.com/office/drawing/2014/main" id="{5A297754-EA7C-9AC7-9F3E-F82EA6834F0C}"/>
              </a:ext>
            </a:extLst>
          </p:cNvPr>
          <p:cNvGraphicFramePr>
            <a:graphicFrameLocks noGrp="1"/>
          </p:cNvGraphicFramePr>
          <p:nvPr>
            <p:extLst>
              <p:ext uri="{D42A27DB-BD31-4B8C-83A1-F6EECF244321}">
                <p14:modId xmlns:p14="http://schemas.microsoft.com/office/powerpoint/2010/main" val="4280850791"/>
              </p:ext>
            </p:extLst>
          </p:nvPr>
        </p:nvGraphicFramePr>
        <p:xfrm>
          <a:off x="7572384" y="5426893"/>
          <a:ext cx="2085200" cy="594360"/>
        </p:xfrm>
        <a:graphic>
          <a:graphicData uri="http://schemas.openxmlformats.org/drawingml/2006/table">
            <a:tbl>
              <a:tblPr firstRow="1" bandRow="1">
                <a:tableStyleId>{5C22544A-7EE6-4342-B048-85BDC9FD1C3A}</a:tableStyleId>
              </a:tblPr>
              <a:tblGrid>
                <a:gridCol w="2085200">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ln>
                            <a:noFill/>
                          </a:ln>
                          <a:solidFill>
                            <a:srgbClr val="01033E"/>
                          </a:solidFill>
                          <a:latin typeface="Arial" panose="020B0604020202020204" pitchFamily="34" charset="0"/>
                          <a:cs typeface="Arial" panose="020B0604020202020204" pitchFamily="34" charset="0"/>
                        </a:rPr>
                        <a:t>ADVANCED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i="0">
                          <a:solidFill>
                            <a:schemeClr val="tx1"/>
                          </a:solidFill>
                          <a:latin typeface="Arial" panose="020B0604020202020204" pitchFamily="34" charset="0"/>
                          <a:cs typeface="Arial" panose="020B0604020202020204" pitchFamily="34" charset="0"/>
                        </a:rPr>
                        <a:t>New materials such as nano-materials as well as integrated computational materials engineering (ICME)</a:t>
                      </a:r>
                    </a:p>
                  </a:txBody>
                  <a:tcPr marL="180000">
                    <a:lnL w="12700" cap="flat" cmpd="sng" algn="ctr">
                      <a:solidFill>
                        <a:schemeClr val="accent6"/>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cxnSp>
        <p:nvCxnSpPr>
          <p:cNvPr id="109" name="Straight Connector 108">
            <a:extLst>
              <a:ext uri="{FF2B5EF4-FFF2-40B4-BE49-F238E27FC236}">
                <a16:creationId xmlns:a16="http://schemas.microsoft.com/office/drawing/2014/main" id="{705FA0F4-93A6-BEFC-1AAF-AC1DDDC7D7E7}"/>
              </a:ext>
            </a:extLst>
          </p:cNvPr>
          <p:cNvCxnSpPr>
            <a:cxnSpLocks/>
          </p:cNvCxnSpPr>
          <p:nvPr/>
        </p:nvCxnSpPr>
        <p:spPr>
          <a:xfrm>
            <a:off x="2743200" y="5379196"/>
            <a:ext cx="699989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F4066D0-24BD-F952-186E-5CCA403DC544}"/>
              </a:ext>
            </a:extLst>
          </p:cNvPr>
          <p:cNvCxnSpPr>
            <a:cxnSpLocks/>
          </p:cNvCxnSpPr>
          <p:nvPr/>
        </p:nvCxnSpPr>
        <p:spPr>
          <a:xfrm>
            <a:off x="892329" y="6027594"/>
            <a:ext cx="344658"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12" name="Table 4">
            <a:extLst>
              <a:ext uri="{FF2B5EF4-FFF2-40B4-BE49-F238E27FC236}">
                <a16:creationId xmlns:a16="http://schemas.microsoft.com/office/drawing/2014/main" id="{4148C9E3-8F3A-7374-08FD-6963A5C01479}"/>
              </a:ext>
            </a:extLst>
          </p:cNvPr>
          <p:cNvGraphicFramePr>
            <a:graphicFrameLocks noGrp="1"/>
          </p:cNvGraphicFramePr>
          <p:nvPr>
            <p:extLst>
              <p:ext uri="{D42A27DB-BD31-4B8C-83A1-F6EECF244321}">
                <p14:modId xmlns:p14="http://schemas.microsoft.com/office/powerpoint/2010/main" val="2705014146"/>
              </p:ext>
            </p:extLst>
          </p:nvPr>
        </p:nvGraphicFramePr>
        <p:xfrm>
          <a:off x="10223336" y="2898912"/>
          <a:ext cx="1392697" cy="1600200"/>
        </p:xfrm>
        <a:graphic>
          <a:graphicData uri="http://schemas.openxmlformats.org/drawingml/2006/table">
            <a:tbl>
              <a:tblPr firstRow="1" bandRow="1">
                <a:tableStyleId>{5C22544A-7EE6-4342-B048-85BDC9FD1C3A}</a:tableStyleId>
              </a:tblPr>
              <a:tblGrid>
                <a:gridCol w="1392697">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50" b="1" i="0">
                          <a:ln>
                            <a:noFill/>
                          </a:ln>
                          <a:solidFill>
                            <a:srgbClr val="01033E"/>
                          </a:solidFill>
                          <a:latin typeface="Arial" panose="020B0604020202020204" pitchFamily="34" charset="0"/>
                          <a:cs typeface="Arial" panose="020B0604020202020204" pitchFamily="34" charset="0"/>
                        </a:rPr>
                        <a:t>RESPONSIVE MANUFACTURING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0" i="0">
                          <a:solidFill>
                            <a:schemeClr val="tx1"/>
                          </a:solidFill>
                          <a:latin typeface="Arial" panose="020B0604020202020204" pitchFamily="34" charset="0"/>
                          <a:cs typeface="Arial" panose="020B0604020202020204" pitchFamily="34" charset="0"/>
                        </a:rPr>
                        <a:t>Individual manufacturing steps are designed for customer interaction so that products can be tailor-made for customers</a:t>
                      </a:r>
                    </a:p>
                  </a:txBody>
                  <a:tcPr marL="180000">
                    <a:lnL w="12700" cap="flat" cmpd="sng" algn="ctr">
                      <a:solidFill>
                        <a:schemeClr val="accent6"/>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spTree>
    <p:extLst>
      <p:ext uri="{BB962C8B-B14F-4D97-AF65-F5344CB8AC3E}">
        <p14:creationId xmlns:p14="http://schemas.microsoft.com/office/powerpoint/2010/main" val="1776961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0812609-11E8-3946-DB05-61113FF615C5}"/>
              </a:ext>
            </a:extLst>
          </p:cNvPr>
          <p:cNvSpPr>
            <a:spLocks noGrp="1"/>
          </p:cNvSpPr>
          <p:nvPr>
            <p:ph type="title"/>
          </p:nvPr>
        </p:nvSpPr>
        <p:spPr/>
        <p:txBody>
          <a:bodyPr/>
          <a:lstStyle/>
          <a:p>
            <a:r>
              <a:rPr lang="en-CA"/>
              <a:t>The future – Industry 5.0</a:t>
            </a:r>
            <a:endParaRPr lang="en-US"/>
          </a:p>
        </p:txBody>
      </p:sp>
      <p:sp>
        <p:nvSpPr>
          <p:cNvPr id="17" name="Slide Number Placeholder 2">
            <a:extLst>
              <a:ext uri="{FF2B5EF4-FFF2-40B4-BE49-F238E27FC236}">
                <a16:creationId xmlns:a16="http://schemas.microsoft.com/office/drawing/2014/main" id="{11EEF783-C135-CC08-BE47-C4F3A6AE1C54}"/>
              </a:ext>
            </a:extLst>
          </p:cNvPr>
          <p:cNvSpPr>
            <a:spLocks noGrp="1"/>
          </p:cNvSpPr>
          <p:nvPr>
            <p:ph type="sldNum" sz="quarter" idx="10"/>
          </p:nvPr>
        </p:nvSpPr>
        <p:spPr/>
        <p:txBody>
          <a:bodyPr/>
          <a:lstStyle/>
          <a:p>
            <a:fld id="{86CB4B4D-7CA3-9044-876B-883B54F8677D}" type="slidenum">
              <a:rPr lang="en-CA" smtClean="0"/>
              <a:pPr/>
              <a:t>6</a:t>
            </a:fld>
            <a:endParaRPr lang="en-CA"/>
          </a:p>
        </p:txBody>
      </p:sp>
      <p:sp>
        <p:nvSpPr>
          <p:cNvPr id="14" name="Oval 13">
            <a:extLst>
              <a:ext uri="{FF2B5EF4-FFF2-40B4-BE49-F238E27FC236}">
                <a16:creationId xmlns:a16="http://schemas.microsoft.com/office/drawing/2014/main" id="{E46E7621-E10B-1BD5-1088-9781595A0997}"/>
              </a:ext>
            </a:extLst>
          </p:cNvPr>
          <p:cNvSpPr/>
          <p:nvPr/>
        </p:nvSpPr>
        <p:spPr>
          <a:xfrm>
            <a:off x="6949372" y="1132805"/>
            <a:ext cx="4557010" cy="455701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E1B7088-67FE-35D3-2B5C-DA09986F9FAA}"/>
              </a:ext>
            </a:extLst>
          </p:cNvPr>
          <p:cNvSpPr txBox="1"/>
          <p:nvPr/>
        </p:nvSpPr>
        <p:spPr>
          <a:xfrm>
            <a:off x="838200" y="1646209"/>
            <a:ext cx="4949791"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a:spcAft>
                <a:spcPts val="1000"/>
              </a:spcAft>
            </a:pPr>
            <a:r>
              <a:rPr lang="en-US" sz="1800"/>
              <a:t>IT COMPLEMENTS INDUSTRY 4.0 WHILE FOCUSING  ON THE FOLLOWING OBJECTIVES:</a:t>
            </a:r>
          </a:p>
          <a:p>
            <a:pPr marL="268288" indent="-268288">
              <a:spcAft>
                <a:spcPts val="1000"/>
              </a:spcAft>
              <a:buFont typeface="Arial" panose="020B0604020202020204" pitchFamily="34" charset="0"/>
              <a:buChar char="•"/>
            </a:pPr>
            <a:r>
              <a:rPr lang="en-US" sz="1800" b="0"/>
              <a:t>Human and machine cooperation </a:t>
            </a:r>
          </a:p>
          <a:p>
            <a:pPr marL="268288" indent="-268288">
              <a:spcAft>
                <a:spcPts val="1000"/>
              </a:spcAft>
              <a:buFont typeface="Arial" panose="020B0604020202020204" pitchFamily="34" charset="0"/>
              <a:buChar char="•"/>
            </a:pPr>
            <a:r>
              <a:rPr lang="en-US" sz="1800" b="0"/>
              <a:t>Human intelligence working in harmony </a:t>
            </a:r>
            <a:br>
              <a:rPr lang="en-US" sz="1800" b="0"/>
            </a:br>
            <a:r>
              <a:rPr lang="en-US" sz="1800" b="0"/>
              <a:t>with cognitive computing </a:t>
            </a:r>
          </a:p>
          <a:p>
            <a:pPr marL="268288" indent="-268288">
              <a:spcAft>
                <a:spcPts val="1000"/>
              </a:spcAft>
              <a:buFont typeface="Arial" panose="020B0604020202020204" pitchFamily="34" charset="0"/>
              <a:buChar char="•"/>
            </a:pPr>
            <a:r>
              <a:rPr lang="en-US" sz="1800" b="0"/>
              <a:t>Fully autonomous robotics </a:t>
            </a:r>
          </a:p>
          <a:p>
            <a:pPr marL="268288" indent="-268288">
              <a:spcAft>
                <a:spcPts val="1000"/>
              </a:spcAft>
              <a:buFont typeface="Arial" panose="020B0604020202020204" pitchFamily="34" charset="0"/>
              <a:buChar char="•"/>
            </a:pPr>
            <a:r>
              <a:rPr lang="en-US" sz="1800" b="0"/>
              <a:t>Modern, resource-efficient and sustainable industries </a:t>
            </a:r>
          </a:p>
          <a:p>
            <a:pPr marL="268288" indent="-268288">
              <a:spcAft>
                <a:spcPts val="1000"/>
              </a:spcAft>
              <a:buFont typeface="Arial" panose="020B0604020202020204" pitchFamily="34" charset="0"/>
              <a:buChar char="•"/>
            </a:pPr>
            <a:r>
              <a:rPr lang="en-US" sz="1800" b="0"/>
              <a:t>Rapidly growing demand for wearable devices</a:t>
            </a:r>
          </a:p>
        </p:txBody>
      </p:sp>
    </p:spTree>
    <p:extLst>
      <p:ext uri="{BB962C8B-B14F-4D97-AF65-F5344CB8AC3E}">
        <p14:creationId xmlns:p14="http://schemas.microsoft.com/office/powerpoint/2010/main" val="2432637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10B2AF-2C74-2AC0-A2AE-5927A005C083}"/>
              </a:ext>
            </a:extLst>
          </p:cNvPr>
          <p:cNvSpPr>
            <a:spLocks noGrp="1"/>
          </p:cNvSpPr>
          <p:nvPr>
            <p:ph type="title"/>
          </p:nvPr>
        </p:nvSpPr>
        <p:spPr/>
        <p:txBody>
          <a:bodyPr/>
          <a:lstStyle/>
          <a:p>
            <a:r>
              <a:rPr lang="en-CA"/>
              <a:t>Why is functional safety important?</a:t>
            </a:r>
            <a:endParaRPr lang="en-US"/>
          </a:p>
        </p:txBody>
      </p:sp>
      <p:sp>
        <p:nvSpPr>
          <p:cNvPr id="11" name="Slide Number Placeholder 2">
            <a:extLst>
              <a:ext uri="{FF2B5EF4-FFF2-40B4-BE49-F238E27FC236}">
                <a16:creationId xmlns:a16="http://schemas.microsoft.com/office/drawing/2014/main" id="{380B9BF3-0514-E49A-732A-BD6FA9D61E92}"/>
              </a:ext>
            </a:extLst>
          </p:cNvPr>
          <p:cNvSpPr>
            <a:spLocks noGrp="1"/>
          </p:cNvSpPr>
          <p:nvPr>
            <p:ph type="sldNum" sz="quarter" idx="10"/>
          </p:nvPr>
        </p:nvSpPr>
        <p:spPr/>
        <p:txBody>
          <a:bodyPr/>
          <a:lstStyle/>
          <a:p>
            <a:fld id="{86CB4B4D-7CA3-9044-876B-883B54F8677D}" type="slidenum">
              <a:rPr lang="en-CA" smtClean="0"/>
              <a:pPr/>
              <a:t>7</a:t>
            </a:fld>
            <a:endParaRPr lang="en-CA"/>
          </a:p>
        </p:txBody>
      </p:sp>
      <p:graphicFrame>
        <p:nvGraphicFramePr>
          <p:cNvPr id="10" name="Table 4">
            <a:extLst>
              <a:ext uri="{FF2B5EF4-FFF2-40B4-BE49-F238E27FC236}">
                <a16:creationId xmlns:a16="http://schemas.microsoft.com/office/drawing/2014/main" id="{26B55E0E-C5EF-CFEA-5B15-B4B14379C401}"/>
              </a:ext>
            </a:extLst>
          </p:cNvPr>
          <p:cNvGraphicFramePr>
            <a:graphicFrameLocks noGrp="1"/>
          </p:cNvGraphicFramePr>
          <p:nvPr>
            <p:extLst>
              <p:ext uri="{D42A27DB-BD31-4B8C-83A1-F6EECF244321}">
                <p14:modId xmlns:p14="http://schemas.microsoft.com/office/powerpoint/2010/main" val="2152964508"/>
              </p:ext>
            </p:extLst>
          </p:nvPr>
        </p:nvGraphicFramePr>
        <p:xfrm>
          <a:off x="10161799" y="2947229"/>
          <a:ext cx="1600819" cy="1519365"/>
        </p:xfrm>
        <a:graphic>
          <a:graphicData uri="http://schemas.openxmlformats.org/drawingml/2006/table">
            <a:tbl>
              <a:tblPr firstRow="1" bandRow="1">
                <a:tableStyleId>{5C22544A-7EE6-4342-B048-85BDC9FD1C3A}</a:tableStyleId>
              </a:tblPr>
              <a:tblGrid>
                <a:gridCol w="1600819">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400" b="1" i="0">
                          <a:ln>
                            <a:noFill/>
                          </a:ln>
                          <a:solidFill>
                            <a:srgbClr val="01033E"/>
                          </a:solidFill>
                          <a:latin typeface="Arial" panose="020B0604020202020204" pitchFamily="34" charset="0"/>
                          <a:cs typeface="Arial" panose="020B0604020202020204" pitchFamily="34" charset="0"/>
                        </a:rPr>
                        <a:t>SAFETY IS IMPORTANT BECAUSE LIVES AND REPUTATIONS ARE AT STAKE</a:t>
                      </a:r>
                      <a:endParaRPr lang="en-US" sz="1400" b="0" i="0">
                        <a:solidFill>
                          <a:schemeClr val="tx1"/>
                        </a:solidFill>
                        <a:latin typeface="Arial" panose="020B0604020202020204" pitchFamily="34" charset="0"/>
                        <a:cs typeface="Arial" panose="020B0604020202020204" pitchFamily="34" charset="0"/>
                      </a:endParaRP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pic>
        <p:nvPicPr>
          <p:cNvPr id="3" name="Picture 2">
            <a:extLst>
              <a:ext uri="{FF2B5EF4-FFF2-40B4-BE49-F238E27FC236}">
                <a16:creationId xmlns:a16="http://schemas.microsoft.com/office/drawing/2014/main" id="{4D882198-4C5A-55B0-EC0D-4A5E5F9BF031}"/>
              </a:ext>
            </a:extLst>
          </p:cNvPr>
          <p:cNvPicPr>
            <a:picLocks noChangeAspect="1"/>
          </p:cNvPicPr>
          <p:nvPr/>
        </p:nvPicPr>
        <p:blipFill>
          <a:blip r:embed="rId3"/>
          <a:stretch>
            <a:fillRect/>
          </a:stretch>
        </p:blipFill>
        <p:spPr>
          <a:xfrm>
            <a:off x="863600" y="1761066"/>
            <a:ext cx="8953502" cy="3979334"/>
          </a:xfrm>
          <a:prstGeom prst="rect">
            <a:avLst/>
          </a:prstGeom>
        </p:spPr>
      </p:pic>
    </p:spTree>
    <p:extLst>
      <p:ext uri="{BB962C8B-B14F-4D97-AF65-F5344CB8AC3E}">
        <p14:creationId xmlns:p14="http://schemas.microsoft.com/office/powerpoint/2010/main" val="1971106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B9256F-D66F-B295-D228-A3EC88D4CFF5}"/>
              </a:ext>
            </a:extLst>
          </p:cNvPr>
          <p:cNvSpPr>
            <a:spLocks noGrp="1"/>
          </p:cNvSpPr>
          <p:nvPr>
            <p:ph type="title"/>
          </p:nvPr>
        </p:nvSpPr>
        <p:spPr/>
        <p:txBody>
          <a:bodyPr/>
          <a:lstStyle/>
          <a:p>
            <a:r>
              <a:rPr lang="en-CA"/>
              <a:t>What is functional safety?</a:t>
            </a:r>
            <a:endParaRPr lang="en-US"/>
          </a:p>
        </p:txBody>
      </p:sp>
      <p:sp>
        <p:nvSpPr>
          <p:cNvPr id="12" name="Oval 11">
            <a:extLst>
              <a:ext uri="{FF2B5EF4-FFF2-40B4-BE49-F238E27FC236}">
                <a16:creationId xmlns:a16="http://schemas.microsoft.com/office/drawing/2014/main" id="{F7A52FCB-C1F6-ECA7-7456-0B441D262B1F}"/>
              </a:ext>
            </a:extLst>
          </p:cNvPr>
          <p:cNvSpPr/>
          <p:nvPr/>
        </p:nvSpPr>
        <p:spPr>
          <a:xfrm>
            <a:off x="6963332" y="1135960"/>
            <a:ext cx="4557010" cy="455701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3A70312C-DF7E-45E8-9855-EF3DEF5F7893}"/>
              </a:ext>
            </a:extLst>
          </p:cNvPr>
          <p:cNvGraphicFramePr>
            <a:graphicFrameLocks noGrp="1"/>
          </p:cNvGraphicFramePr>
          <p:nvPr>
            <p:extLst>
              <p:ext uri="{D42A27DB-BD31-4B8C-83A1-F6EECF244321}">
                <p14:modId xmlns:p14="http://schemas.microsoft.com/office/powerpoint/2010/main" val="2221503930"/>
              </p:ext>
            </p:extLst>
          </p:nvPr>
        </p:nvGraphicFramePr>
        <p:xfrm>
          <a:off x="1139013" y="4125533"/>
          <a:ext cx="3670249" cy="1513650"/>
        </p:xfrm>
        <a:graphic>
          <a:graphicData uri="http://schemas.openxmlformats.org/drawingml/2006/table">
            <a:tbl>
              <a:tblPr firstRow="1" bandRow="1">
                <a:tableStyleId>{5C22544A-7EE6-4342-B048-85BDC9FD1C3A}</a:tableStyleId>
              </a:tblPr>
              <a:tblGrid>
                <a:gridCol w="3670249">
                  <a:extLst>
                    <a:ext uri="{9D8B030D-6E8A-4147-A177-3AD203B41FA5}">
                      <a16:colId xmlns:a16="http://schemas.microsoft.com/office/drawing/2014/main" val="2602431398"/>
                    </a:ext>
                  </a:extLst>
                </a:gridCol>
              </a:tblGrid>
              <a:tr h="370840">
                <a:tc>
                  <a:txBody>
                    <a:body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200" b="1" i="0">
                          <a:ln>
                            <a:noFill/>
                          </a:ln>
                          <a:solidFill>
                            <a:srgbClr val="01033E"/>
                          </a:solidFill>
                          <a:latin typeface="Arial" panose="020B0604020202020204" pitchFamily="34" charset="0"/>
                          <a:cs typeface="Arial" panose="020B0604020202020204" pitchFamily="34" charset="0"/>
                        </a:rPr>
                        <a:t>FROM THE STANDARD:</a:t>
                      </a:r>
                    </a:p>
                    <a:p>
                      <a:pPr marL="0" marR="0" lvl="0" indent="0" algn="l" defTabSz="914400" rtl="0" eaLnBrk="1" fontAlgn="auto" latinLnBrk="0" hangingPunct="1">
                        <a:lnSpc>
                          <a:spcPts val="1900"/>
                        </a:lnSpc>
                        <a:spcBef>
                          <a:spcPts val="0"/>
                        </a:spcBef>
                        <a:spcAft>
                          <a:spcPts val="0"/>
                        </a:spcAft>
                        <a:buClrTx/>
                        <a:buSzTx/>
                        <a:buFontTx/>
                        <a:buNone/>
                        <a:tabLst/>
                        <a:defRPr/>
                      </a:pPr>
                      <a:r>
                        <a:rPr lang="en-US" sz="1200" b="0" i="1">
                          <a:solidFill>
                            <a:schemeClr val="tx1"/>
                          </a:solidFill>
                          <a:latin typeface="Arial" panose="020B0604020202020204" pitchFamily="34" charset="0"/>
                          <a:cs typeface="Arial" panose="020B0604020202020204" pitchFamily="34" charset="0"/>
                        </a:rPr>
                        <a:t>“Functional safety is the part of the overall safety of an </a:t>
                      </a:r>
                      <a:r>
                        <a:rPr lang="en-US" sz="1200" b="1" i="1">
                          <a:solidFill>
                            <a:schemeClr val="tx1"/>
                          </a:solidFill>
                          <a:latin typeface="Arial" panose="020B0604020202020204" pitchFamily="34" charset="0"/>
                          <a:cs typeface="Arial" panose="020B0604020202020204" pitchFamily="34" charset="0"/>
                        </a:rPr>
                        <a:t>electronic</a:t>
                      </a:r>
                      <a:r>
                        <a:rPr lang="en-US" sz="1200" b="0" i="1">
                          <a:solidFill>
                            <a:schemeClr val="tx1"/>
                          </a:solidFill>
                          <a:latin typeface="Arial" panose="020B0604020202020204" pitchFamily="34" charset="0"/>
                          <a:cs typeface="Arial" panose="020B0604020202020204" pitchFamily="34" charset="0"/>
                        </a:rPr>
                        <a:t> system or piece of equipment </a:t>
                      </a:r>
                      <a:br>
                        <a:rPr lang="en-US" sz="1200" b="0" i="1">
                          <a:solidFill>
                            <a:schemeClr val="tx1"/>
                          </a:solidFill>
                          <a:latin typeface="Arial" panose="020B0604020202020204" pitchFamily="34" charset="0"/>
                          <a:cs typeface="Arial" panose="020B0604020202020204" pitchFamily="34" charset="0"/>
                        </a:rPr>
                      </a:br>
                      <a:r>
                        <a:rPr lang="en-US" sz="1200" b="0" i="1">
                          <a:solidFill>
                            <a:schemeClr val="tx1"/>
                          </a:solidFill>
                          <a:latin typeface="Arial" panose="020B0604020202020204" pitchFamily="34" charset="0"/>
                          <a:cs typeface="Arial" panose="020B0604020202020204" pitchFamily="34" charset="0"/>
                        </a:rPr>
                        <a:t>that depends on </a:t>
                      </a:r>
                      <a:r>
                        <a:rPr lang="en-US" sz="1200" b="1" i="1">
                          <a:solidFill>
                            <a:schemeClr val="tx1"/>
                          </a:solidFill>
                          <a:latin typeface="Arial" panose="020B0604020202020204" pitchFamily="34" charset="0"/>
                          <a:cs typeface="Arial" panose="020B0604020202020204" pitchFamily="34" charset="0"/>
                        </a:rPr>
                        <a:t>automatic</a:t>
                      </a:r>
                      <a:r>
                        <a:rPr lang="en-US" sz="1200" b="0" i="1">
                          <a:solidFill>
                            <a:schemeClr val="tx1"/>
                          </a:solidFill>
                          <a:latin typeface="Arial" panose="020B0604020202020204" pitchFamily="34" charset="0"/>
                          <a:cs typeface="Arial" panose="020B0604020202020204" pitchFamily="34" charset="0"/>
                        </a:rPr>
                        <a:t> protection operating correctly in response to its inputs or failure in a predictable manner.”</a:t>
                      </a:r>
                    </a:p>
                  </a:txBody>
                  <a:tcPr marL="180000">
                    <a:lnL w="12700" cap="flat" cmpd="sng" algn="ctr">
                      <a:solidFill>
                        <a:srgbClr val="01BE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7009762"/>
                  </a:ext>
                </a:extLst>
              </a:tr>
            </a:tbl>
          </a:graphicData>
        </a:graphic>
      </p:graphicFrame>
      <p:sp>
        <p:nvSpPr>
          <p:cNvPr id="17" name="Slide Number Placeholder 2">
            <a:extLst>
              <a:ext uri="{FF2B5EF4-FFF2-40B4-BE49-F238E27FC236}">
                <a16:creationId xmlns:a16="http://schemas.microsoft.com/office/drawing/2014/main" id="{6E4466A6-5AA2-AF4F-69A1-D8328891E08C}"/>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8</a:t>
            </a:fld>
            <a:endParaRPr lang="en-CA"/>
          </a:p>
        </p:txBody>
      </p:sp>
      <p:sp>
        <p:nvSpPr>
          <p:cNvPr id="2" name="TextBox 1">
            <a:extLst>
              <a:ext uri="{FF2B5EF4-FFF2-40B4-BE49-F238E27FC236}">
                <a16:creationId xmlns:a16="http://schemas.microsoft.com/office/drawing/2014/main" id="{C315DEF2-471F-05E0-38DA-0B34ED48780B}"/>
              </a:ext>
            </a:extLst>
          </p:cNvPr>
          <p:cNvSpPr txBox="1"/>
          <p:nvPr/>
        </p:nvSpPr>
        <p:spPr>
          <a:xfrm>
            <a:off x="777240" y="1690081"/>
            <a:ext cx="4949791" cy="218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indent="0" defTabSz="914377">
              <a:spcAft>
                <a:spcPts val="600"/>
              </a:spcAft>
              <a:buClr>
                <a:schemeClr val="accent1"/>
              </a:buClr>
              <a:buFont typeface="Arial" panose="020B0604020202020204" pitchFamily="34" charset="0"/>
              <a:buNone/>
              <a:defRPr sz="1600" b="1">
                <a:solidFill>
                  <a:srgbClr val="000000"/>
                </a:solidFill>
                <a:latin typeface="Arial"/>
              </a:defRPr>
            </a:lvl1pPr>
          </a:lstStyle>
          <a:p>
            <a:pPr marL="0" marR="0" lvl="0" indent="0" algn="l" defTabSz="914400" rtl="0" eaLnBrk="1" fontAlgn="auto" latinLnBrk="0" hangingPunct="1">
              <a:lnSpc>
                <a:spcPts val="1900"/>
              </a:lnSpc>
              <a:spcBef>
                <a:spcPts val="0"/>
              </a:spcBef>
              <a:spcAft>
                <a:spcPts val="0"/>
              </a:spcAft>
              <a:buClrTx/>
              <a:buSzTx/>
              <a:buFontTx/>
              <a:buNone/>
              <a:tabLst/>
              <a:defRPr/>
            </a:pPr>
            <a:r>
              <a:rPr lang="en-US" sz="1800" b="1" i="0">
                <a:ln>
                  <a:noFill/>
                </a:ln>
                <a:solidFill>
                  <a:srgbClr val="01033E"/>
                </a:solidFill>
                <a:latin typeface="Arial" panose="020B0604020202020204" pitchFamily="34" charset="0"/>
                <a:cs typeface="Arial" panose="020B0604020202020204" pitchFamily="34" charset="0"/>
              </a:rPr>
              <a:t>EVER-GROWING DEMAND FOR EMBEDDED SYSTEMS TO PROVIDE:</a:t>
            </a:r>
          </a:p>
          <a:p>
            <a:pPr marL="0" marR="0" lvl="0" indent="0" algn="l" defTabSz="914400" rtl="0" eaLnBrk="1" fontAlgn="auto" latinLnBrk="0" hangingPunct="1">
              <a:lnSpc>
                <a:spcPts val="1900"/>
              </a:lnSpc>
              <a:spcBef>
                <a:spcPts val="0"/>
              </a:spcBef>
              <a:spcAft>
                <a:spcPts val="0"/>
              </a:spcAft>
              <a:buClrTx/>
              <a:buSzTx/>
              <a:buFontTx/>
              <a:buNone/>
              <a:tabLst/>
              <a:defRPr/>
            </a:pPr>
            <a:endParaRPr lang="en-US" sz="1800">
              <a:solidFill>
                <a:srgbClr val="01033E"/>
              </a:solidFill>
              <a:latin typeface="Arial" panose="020B0604020202020204" pitchFamily="34" charset="0"/>
              <a:cs typeface="Arial" panose="020B0604020202020204" pitchFamily="34" charset="0"/>
            </a:endParaRPr>
          </a:p>
          <a:p>
            <a:pPr marL="268288" indent="-268288">
              <a:spcAft>
                <a:spcPts val="1000"/>
              </a:spcAft>
              <a:buFont typeface="Arial" panose="020B0604020202020204" pitchFamily="34" charset="0"/>
              <a:buChar char="•"/>
            </a:pPr>
            <a:r>
              <a:rPr lang="en-US" sz="1800" b="0"/>
              <a:t>Internal fault protection</a:t>
            </a:r>
          </a:p>
          <a:p>
            <a:pPr marL="268288" indent="-268288">
              <a:spcAft>
                <a:spcPts val="1000"/>
              </a:spcAft>
              <a:buFont typeface="Arial" panose="020B0604020202020204" pitchFamily="34" charset="0"/>
              <a:buChar char="•"/>
            </a:pPr>
            <a:r>
              <a:rPr lang="en-US" sz="1800" b="0" i="0">
                <a:solidFill>
                  <a:schemeClr val="tx1"/>
                </a:solidFill>
                <a:latin typeface="Arial" panose="020B0604020202020204" pitchFamily="34" charset="0"/>
                <a:cs typeface="Arial" panose="020B0604020202020204" pitchFamily="34" charset="0"/>
              </a:rPr>
              <a:t>External interference protection</a:t>
            </a:r>
          </a:p>
          <a:p>
            <a:pPr marL="268288" indent="-268288">
              <a:spcAft>
                <a:spcPts val="1000"/>
              </a:spcAft>
              <a:buFont typeface="Arial" panose="020B0604020202020204" pitchFamily="34" charset="0"/>
              <a:buChar char="•"/>
            </a:pPr>
            <a:r>
              <a:rPr lang="en-US" sz="1800" b="0" i="0">
                <a:solidFill>
                  <a:schemeClr val="tx1"/>
                </a:solidFill>
                <a:latin typeface="Arial" panose="020B0604020202020204" pitchFamily="34" charset="0"/>
                <a:cs typeface="Arial" panose="020B0604020202020204" pitchFamily="34" charset="0"/>
              </a:rPr>
              <a:t>Automatic corrective action in response </a:t>
            </a:r>
            <a:br>
              <a:rPr lang="en-US" sz="1800" b="0" i="0">
                <a:solidFill>
                  <a:schemeClr val="tx1"/>
                </a:solidFill>
                <a:latin typeface="Arial" panose="020B0604020202020204" pitchFamily="34" charset="0"/>
                <a:cs typeface="Arial" panose="020B0604020202020204" pitchFamily="34" charset="0"/>
              </a:rPr>
            </a:br>
            <a:r>
              <a:rPr lang="en-US" sz="1800" b="0" i="0">
                <a:solidFill>
                  <a:schemeClr val="tx1"/>
                </a:solidFill>
                <a:latin typeface="Arial" panose="020B0604020202020204" pitchFamily="34" charset="0"/>
                <a:cs typeface="Arial" panose="020B0604020202020204" pitchFamily="34" charset="0"/>
              </a:rPr>
              <a:t>of hazardous events</a:t>
            </a:r>
            <a:endParaRPr lang="en-US" sz="1800" b="0"/>
          </a:p>
        </p:txBody>
      </p:sp>
    </p:spTree>
    <p:extLst>
      <p:ext uri="{BB962C8B-B14F-4D97-AF65-F5344CB8AC3E}">
        <p14:creationId xmlns:p14="http://schemas.microsoft.com/office/powerpoint/2010/main" val="142875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5D65ED-9354-F043-C1E5-389814906210}"/>
              </a:ext>
            </a:extLst>
          </p:cNvPr>
          <p:cNvSpPr>
            <a:spLocks noGrp="1"/>
          </p:cNvSpPr>
          <p:nvPr>
            <p:ph type="title"/>
          </p:nvPr>
        </p:nvSpPr>
        <p:spPr/>
        <p:txBody>
          <a:bodyPr/>
          <a:lstStyle/>
          <a:p>
            <a:r>
              <a:rPr lang="en-US"/>
              <a:t>Functional safety standards</a:t>
            </a:r>
          </a:p>
        </p:txBody>
      </p:sp>
      <p:sp>
        <p:nvSpPr>
          <p:cNvPr id="9" name="Rectangle 8">
            <a:extLst>
              <a:ext uri="{FF2B5EF4-FFF2-40B4-BE49-F238E27FC236}">
                <a16:creationId xmlns:a16="http://schemas.microsoft.com/office/drawing/2014/main" id="{6A3B8464-D6C3-D250-B000-9E2420E87995}"/>
              </a:ext>
            </a:extLst>
          </p:cNvPr>
          <p:cNvSpPr/>
          <p:nvPr/>
        </p:nvSpPr>
        <p:spPr>
          <a:xfrm>
            <a:off x="1840639" y="1916012"/>
            <a:ext cx="1912706" cy="60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19" name="Text Placeholder 17">
            <a:extLst>
              <a:ext uri="{FF2B5EF4-FFF2-40B4-BE49-F238E27FC236}">
                <a16:creationId xmlns:a16="http://schemas.microsoft.com/office/drawing/2014/main" id="{3569A665-20FA-9B99-43E4-ED28FA5A6026}"/>
              </a:ext>
            </a:extLst>
          </p:cNvPr>
          <p:cNvSpPr txBox="1">
            <a:spLocks/>
          </p:cNvSpPr>
          <p:nvPr/>
        </p:nvSpPr>
        <p:spPr>
          <a:xfrm>
            <a:off x="1203600" y="1431170"/>
            <a:ext cx="1912706" cy="804996"/>
          </a:xfrm>
          <a:prstGeom prst="rect">
            <a:avLst/>
          </a:prstGeom>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algn="r" defTabSz="914377">
              <a:spcBef>
                <a:spcPts val="0"/>
              </a:spcBef>
              <a:buClr>
                <a:srgbClr val="00BDD2"/>
              </a:buClr>
              <a:defRPr/>
            </a:pPr>
            <a:r>
              <a:rPr lang="en-US" sz="1600">
                <a:solidFill>
                  <a:srgbClr val="10122C"/>
                </a:solidFill>
                <a:latin typeface="Arial"/>
                <a:ea typeface="Arial" charset="0"/>
                <a:cs typeface="Arial" charset="0"/>
              </a:rPr>
              <a:t>Process driven</a:t>
            </a:r>
          </a:p>
        </p:txBody>
      </p:sp>
      <p:sp>
        <p:nvSpPr>
          <p:cNvPr id="22" name="Text Placeholder 17">
            <a:extLst>
              <a:ext uri="{FF2B5EF4-FFF2-40B4-BE49-F238E27FC236}">
                <a16:creationId xmlns:a16="http://schemas.microsoft.com/office/drawing/2014/main" id="{CFDDE3C3-079C-97F8-83BF-4F99A6B98884}"/>
              </a:ext>
            </a:extLst>
          </p:cNvPr>
          <p:cNvSpPr txBox="1">
            <a:spLocks/>
          </p:cNvSpPr>
          <p:nvPr/>
        </p:nvSpPr>
        <p:spPr>
          <a:xfrm>
            <a:off x="984336" y="4787340"/>
            <a:ext cx="2127536" cy="804996"/>
          </a:xfrm>
          <a:prstGeom prst="rect">
            <a:avLst/>
          </a:prstGeom>
        </p:spPr>
        <p:txBody>
          <a:bodyPr vert="horz" lIns="91440" tIns="45720" rIns="91440" bIns="45720" rtlCol="0" anchor="ctr"/>
          <a:lstStyle>
            <a:defPPr>
              <a:defRPr lang="en-US"/>
            </a:defPPr>
            <a:lvl1pPr marL="45720" indent="0" algn="r">
              <a:lnSpc>
                <a:spcPct val="100000"/>
              </a:lnSpc>
              <a:spcBef>
                <a:spcPts val="0"/>
              </a:spcBef>
              <a:buClr>
                <a:schemeClr val="accent4"/>
              </a:buClr>
              <a:buFontTx/>
              <a:buNone/>
              <a:defRPr sz="1200" b="0" i="0" baseline="0">
                <a:latin typeface="Arial" charset="0"/>
                <a:ea typeface="Arial" charset="0"/>
                <a:cs typeface="Arial" charset="0"/>
              </a:defRPr>
            </a:lvl1pPr>
            <a:lvl2pPr marL="384048" indent="-146304">
              <a:lnSpc>
                <a:spcPct val="100000"/>
              </a:lnSpc>
              <a:spcBef>
                <a:spcPts val="600"/>
              </a:spcBef>
              <a:buClr>
                <a:schemeClr val="accent4"/>
              </a:buClr>
              <a:buFont typeface="Wingdings" panose="05000000000000000000" pitchFamily="2" charset="2"/>
              <a:buChar char="§"/>
              <a:defRPr sz="1400"/>
            </a:lvl2pPr>
            <a:lvl3pPr marL="502920" indent="-118872">
              <a:lnSpc>
                <a:spcPct val="100000"/>
              </a:lnSpc>
              <a:spcBef>
                <a:spcPts val="600"/>
              </a:spcBef>
              <a:buClr>
                <a:schemeClr val="accent4"/>
              </a:buClr>
              <a:buFont typeface="Wingdings" charset="2"/>
              <a:buChar char="§"/>
              <a:defRPr sz="1200" baseline="0"/>
            </a:lvl3pPr>
            <a:lvl4pPr marL="685800" indent="-118872">
              <a:lnSpc>
                <a:spcPct val="130000"/>
              </a:lnSpc>
              <a:spcBef>
                <a:spcPts val="600"/>
              </a:spcBef>
              <a:buClr>
                <a:schemeClr val="accent4"/>
              </a:buClr>
              <a:buFont typeface="Wingdings" charset="2"/>
              <a:buChar char="§"/>
              <a:defRPr sz="1000"/>
            </a:lvl4pPr>
            <a:lvl5pPr marL="868680" indent="-118872">
              <a:lnSpc>
                <a:spcPct val="100000"/>
              </a:lnSpc>
              <a:spcBef>
                <a:spcPts val="600"/>
              </a:spcBef>
              <a:buClr>
                <a:schemeClr val="accent4"/>
              </a:buClr>
              <a:buFont typeface="Wingdings" charset="2"/>
              <a:buChar char="§"/>
              <a:defRPr sz="1000"/>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defTabSz="914377">
              <a:buClr>
                <a:srgbClr val="00BDD2"/>
              </a:buClr>
              <a:defRPr/>
            </a:pPr>
            <a:r>
              <a:rPr lang="en-US" sz="1600">
                <a:solidFill>
                  <a:srgbClr val="10122C"/>
                </a:solidFill>
                <a:latin typeface="Arial"/>
              </a:rPr>
              <a:t>T</a:t>
            </a:r>
            <a:r>
              <a:rPr lang="en-US" sz="1600" err="1">
                <a:solidFill>
                  <a:srgbClr val="10122C"/>
                </a:solidFill>
                <a:latin typeface="Arial"/>
              </a:rPr>
              <a:t>echnique</a:t>
            </a:r>
            <a:r>
              <a:rPr lang="en-US" sz="1600">
                <a:solidFill>
                  <a:srgbClr val="10122C"/>
                </a:solidFill>
                <a:latin typeface="Arial"/>
              </a:rPr>
              <a:t> based</a:t>
            </a:r>
          </a:p>
        </p:txBody>
      </p:sp>
      <p:cxnSp>
        <p:nvCxnSpPr>
          <p:cNvPr id="24" name="Straight Connector 23">
            <a:extLst>
              <a:ext uri="{FF2B5EF4-FFF2-40B4-BE49-F238E27FC236}">
                <a16:creationId xmlns:a16="http://schemas.microsoft.com/office/drawing/2014/main" id="{D1168E5D-C592-4143-2FF0-77DDA2347B23}"/>
              </a:ext>
            </a:extLst>
          </p:cNvPr>
          <p:cNvCxnSpPr>
            <a:cxnSpLocks/>
          </p:cNvCxnSpPr>
          <p:nvPr/>
        </p:nvCxnSpPr>
        <p:spPr>
          <a:xfrm>
            <a:off x="3193585" y="1556657"/>
            <a:ext cx="0" cy="3973017"/>
          </a:xfrm>
          <a:prstGeom prst="line">
            <a:avLst/>
          </a:prstGeom>
          <a:ln w="28575" cap="rnd">
            <a:solidFill>
              <a:srgbClr val="89D6F7"/>
            </a:solidFill>
            <a:round/>
            <a:headEnd type="stealth" w="lg" len="lg"/>
            <a:tailEnd type="none" w="med"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C92DA07-4B33-1709-B170-9A9A4D841C61}"/>
              </a:ext>
            </a:extLst>
          </p:cNvPr>
          <p:cNvSpPr/>
          <p:nvPr/>
        </p:nvSpPr>
        <p:spPr>
          <a:xfrm>
            <a:off x="3660150" y="1578624"/>
            <a:ext cx="6591315" cy="374394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9" algn="ctr" defTabSz="914377">
              <a:buClr>
                <a:srgbClr val="00BDD2"/>
              </a:buClr>
            </a:pPr>
            <a:endParaRPr lang="en-US" sz="1400">
              <a:solidFill>
                <a:srgbClr val="000000"/>
              </a:solidFill>
              <a:latin typeface="Arial"/>
              <a:cs typeface="Arial" charset="0"/>
            </a:endParaRPr>
          </a:p>
        </p:txBody>
      </p:sp>
      <p:sp>
        <p:nvSpPr>
          <p:cNvPr id="38" name="Rectangle: Single Corner Rounded 17">
            <a:extLst>
              <a:ext uri="{FF2B5EF4-FFF2-40B4-BE49-F238E27FC236}">
                <a16:creationId xmlns:a16="http://schemas.microsoft.com/office/drawing/2014/main" id="{F352F7DC-57D8-C1F2-B64C-55D8C88DC1D4}"/>
              </a:ext>
            </a:extLst>
          </p:cNvPr>
          <p:cNvSpPr/>
          <p:nvPr/>
        </p:nvSpPr>
        <p:spPr>
          <a:xfrm>
            <a:off x="5672930" y="2027656"/>
            <a:ext cx="1834192" cy="603747"/>
          </a:xfrm>
          <a:prstGeom prst="round1Rect">
            <a:avLst>
              <a:gd name="adj" fmla="val 0"/>
            </a:avLst>
          </a:prstGeom>
          <a:solidFill>
            <a:schemeClr val="accent1"/>
          </a:solidFill>
          <a:ln w="12700">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9" algn="ctr" defTabSz="914377">
              <a:spcBef>
                <a:spcPts val="0"/>
              </a:spcBef>
              <a:buClr>
                <a:srgbClr val="00BDD2"/>
              </a:buClr>
              <a:defRPr/>
            </a:pPr>
            <a:r>
              <a:rPr lang="en-US" sz="1400">
                <a:solidFill>
                  <a:schemeClr val="bg1"/>
                </a:solidFill>
                <a:latin typeface="Arial"/>
                <a:ea typeface="Arial" charset="0"/>
                <a:cs typeface="Arial" charset="0"/>
              </a:rPr>
              <a:t>IEC 62304</a:t>
            </a:r>
          </a:p>
          <a:p>
            <a:pPr marL="45719" algn="ctr" defTabSz="914377">
              <a:spcBef>
                <a:spcPts val="0"/>
              </a:spcBef>
              <a:buClr>
                <a:srgbClr val="00BDD2"/>
              </a:buClr>
              <a:defRPr/>
            </a:pPr>
            <a:r>
              <a:rPr lang="en-US" sz="1400">
                <a:solidFill>
                  <a:schemeClr val="bg1"/>
                </a:solidFill>
                <a:latin typeface="Arial"/>
                <a:ea typeface="Arial" charset="0"/>
                <a:cs typeface="Arial"/>
              </a:rPr>
              <a:t>MEDICAL</a:t>
            </a:r>
          </a:p>
        </p:txBody>
      </p:sp>
      <p:sp>
        <p:nvSpPr>
          <p:cNvPr id="44" name="Text Placeholder 17">
            <a:extLst>
              <a:ext uri="{FF2B5EF4-FFF2-40B4-BE49-F238E27FC236}">
                <a16:creationId xmlns:a16="http://schemas.microsoft.com/office/drawing/2014/main" id="{B79C5CD6-D2F1-9F1A-E5ED-4D9AF77E30EF}"/>
              </a:ext>
            </a:extLst>
          </p:cNvPr>
          <p:cNvSpPr txBox="1">
            <a:spLocks/>
          </p:cNvSpPr>
          <p:nvPr/>
        </p:nvSpPr>
        <p:spPr>
          <a:xfrm rot="16200000">
            <a:off x="1494431" y="3174528"/>
            <a:ext cx="3917081" cy="602323"/>
          </a:xfrm>
          <a:prstGeom prst="rect">
            <a:avLst/>
          </a:prstGeom>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77">
              <a:spcBef>
                <a:spcPts val="0"/>
              </a:spcBef>
              <a:buClrTx/>
              <a:defRPr/>
            </a:pPr>
            <a:r>
              <a:rPr lang="en-CA" b="1">
                <a:solidFill>
                  <a:schemeClr val="accent1"/>
                </a:solidFill>
                <a:latin typeface="Arial"/>
              </a:rPr>
              <a:t>TECHNIQUE TO PROCESS ORIENTED</a:t>
            </a:r>
          </a:p>
        </p:txBody>
      </p:sp>
      <p:sp>
        <p:nvSpPr>
          <p:cNvPr id="47" name="Text Placeholder 17">
            <a:extLst>
              <a:ext uri="{FF2B5EF4-FFF2-40B4-BE49-F238E27FC236}">
                <a16:creationId xmlns:a16="http://schemas.microsoft.com/office/drawing/2014/main" id="{9A08B6A9-DE51-16AE-F0EE-15B87D1E8788}"/>
              </a:ext>
            </a:extLst>
          </p:cNvPr>
          <p:cNvSpPr txBox="1">
            <a:spLocks/>
          </p:cNvSpPr>
          <p:nvPr/>
        </p:nvSpPr>
        <p:spPr>
          <a:xfrm>
            <a:off x="3660149" y="5289630"/>
            <a:ext cx="6108842" cy="455803"/>
          </a:xfrm>
          <a:prstGeom prst="rect">
            <a:avLst/>
          </a:prstGeom>
        </p:spPr>
        <p:txBody>
          <a:bodyPr vert="horz" lIns="91440" tIns="45720" rIns="91440" bIns="45720" rtlCol="0" anchor="ctr"/>
          <a:lstStyle>
            <a:defPPr>
              <a:defRPr lang="en-US"/>
            </a:defPPr>
            <a:lvl1pPr indent="0" algn="ctr" defTabSz="914377">
              <a:lnSpc>
                <a:spcPct val="100000"/>
              </a:lnSpc>
              <a:spcBef>
                <a:spcPts val="0"/>
              </a:spcBef>
              <a:buClrTx/>
              <a:buFontTx/>
              <a:buNone/>
              <a:defRPr sz="1400" b="1" i="0" baseline="0">
                <a:solidFill>
                  <a:srgbClr val="89D6F7"/>
                </a:solidFill>
                <a:latin typeface="Arial"/>
              </a:defRPr>
            </a:lvl1pPr>
            <a:lvl2pPr marL="384048" indent="-146304">
              <a:lnSpc>
                <a:spcPct val="100000"/>
              </a:lnSpc>
              <a:spcBef>
                <a:spcPts val="600"/>
              </a:spcBef>
              <a:buClr>
                <a:schemeClr val="accent4"/>
              </a:buClr>
              <a:buFont typeface="Wingdings" panose="05000000000000000000" pitchFamily="2" charset="2"/>
              <a:buChar char="§"/>
              <a:defRPr sz="1400"/>
            </a:lvl2pPr>
            <a:lvl3pPr marL="502920" indent="-118872">
              <a:lnSpc>
                <a:spcPct val="100000"/>
              </a:lnSpc>
              <a:spcBef>
                <a:spcPts val="600"/>
              </a:spcBef>
              <a:buClr>
                <a:schemeClr val="accent4"/>
              </a:buClr>
              <a:buFont typeface="Wingdings" charset="2"/>
              <a:buChar char="§"/>
              <a:defRPr sz="1200" baseline="0"/>
            </a:lvl3pPr>
            <a:lvl4pPr marL="685800" indent="-118872">
              <a:lnSpc>
                <a:spcPct val="130000"/>
              </a:lnSpc>
              <a:spcBef>
                <a:spcPts val="600"/>
              </a:spcBef>
              <a:buClr>
                <a:schemeClr val="accent4"/>
              </a:buClr>
              <a:buFont typeface="Wingdings" charset="2"/>
              <a:buChar char="§"/>
              <a:defRPr sz="1000"/>
            </a:lvl4pPr>
            <a:lvl5pPr marL="868680" indent="-118872">
              <a:lnSpc>
                <a:spcPct val="100000"/>
              </a:lnSpc>
              <a:spcBef>
                <a:spcPts val="600"/>
              </a:spcBef>
              <a:buClr>
                <a:schemeClr val="accent4"/>
              </a:buClr>
              <a:buFont typeface="Wingdings" charset="2"/>
              <a:buChar char="§"/>
              <a:defRPr sz="1000"/>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solidFill>
                  <a:schemeClr val="accent1"/>
                </a:solidFill>
              </a:rPr>
              <a:t>PRESCRIPTIVE TO GOAL-BASED</a:t>
            </a:r>
          </a:p>
        </p:txBody>
      </p:sp>
      <p:sp>
        <p:nvSpPr>
          <p:cNvPr id="48" name="Text Placeholder 17">
            <a:extLst>
              <a:ext uri="{FF2B5EF4-FFF2-40B4-BE49-F238E27FC236}">
                <a16:creationId xmlns:a16="http://schemas.microsoft.com/office/drawing/2014/main" id="{2286F0DA-2E2B-342C-B98E-14CD51C4DF1C}"/>
              </a:ext>
            </a:extLst>
          </p:cNvPr>
          <p:cNvSpPr txBox="1">
            <a:spLocks/>
          </p:cNvSpPr>
          <p:nvPr/>
        </p:nvSpPr>
        <p:spPr>
          <a:xfrm>
            <a:off x="3541276" y="5683924"/>
            <a:ext cx="1902746" cy="482986"/>
          </a:xfrm>
          <a:prstGeom prst="rect">
            <a:avLst/>
          </a:prstGeom>
        </p:spPr>
        <p:txBody>
          <a:bodyPr vert="horz" lIns="91440" tIns="45720" rIns="91440" bIns="45720" rtlCol="0" anchor="ctr"/>
          <a:lstStyle>
            <a:defPPr>
              <a:defRPr lang="en-US"/>
            </a:defPPr>
            <a:lvl1pPr marL="45720" indent="0" algn="r">
              <a:lnSpc>
                <a:spcPct val="100000"/>
              </a:lnSpc>
              <a:spcBef>
                <a:spcPts val="0"/>
              </a:spcBef>
              <a:buClr>
                <a:schemeClr val="accent4"/>
              </a:buClr>
              <a:buFontTx/>
              <a:buNone/>
              <a:defRPr sz="1200" b="0" i="0" baseline="0">
                <a:solidFill>
                  <a:schemeClr val="accent4">
                    <a:lumMod val="75000"/>
                  </a:schemeClr>
                </a:solidFill>
                <a:latin typeface="Arial" charset="0"/>
                <a:ea typeface="Arial" charset="0"/>
                <a:cs typeface="Arial" charset="0"/>
              </a:defRPr>
            </a:lvl1pPr>
            <a:lvl2pPr marL="384048" indent="-146304">
              <a:lnSpc>
                <a:spcPct val="100000"/>
              </a:lnSpc>
              <a:spcBef>
                <a:spcPts val="600"/>
              </a:spcBef>
              <a:buClr>
                <a:schemeClr val="accent4"/>
              </a:buClr>
              <a:buFont typeface="Wingdings" panose="05000000000000000000" pitchFamily="2" charset="2"/>
              <a:buChar char="§"/>
              <a:defRPr sz="1400"/>
            </a:lvl2pPr>
            <a:lvl3pPr marL="502920" indent="-118872">
              <a:lnSpc>
                <a:spcPct val="100000"/>
              </a:lnSpc>
              <a:spcBef>
                <a:spcPts val="600"/>
              </a:spcBef>
              <a:buClr>
                <a:schemeClr val="accent4"/>
              </a:buClr>
              <a:buFont typeface="Wingdings" charset="2"/>
              <a:buChar char="§"/>
              <a:defRPr sz="1200" baseline="0"/>
            </a:lvl3pPr>
            <a:lvl4pPr marL="685800" indent="-118872">
              <a:lnSpc>
                <a:spcPct val="130000"/>
              </a:lnSpc>
              <a:spcBef>
                <a:spcPts val="600"/>
              </a:spcBef>
              <a:buClr>
                <a:schemeClr val="accent4"/>
              </a:buClr>
              <a:buFont typeface="Wingdings" charset="2"/>
              <a:buChar char="§"/>
              <a:defRPr sz="1000"/>
            </a:lvl4pPr>
            <a:lvl5pPr marL="868680" indent="-118872">
              <a:lnSpc>
                <a:spcPct val="100000"/>
              </a:lnSpc>
              <a:spcBef>
                <a:spcPts val="600"/>
              </a:spcBef>
              <a:buClr>
                <a:schemeClr val="accent4"/>
              </a:buClr>
              <a:buFont typeface="Wingdings" charset="2"/>
              <a:buChar char="§"/>
              <a:defRPr sz="1000"/>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algn="l" defTabSz="914377">
              <a:buClr>
                <a:srgbClr val="00BDD2"/>
              </a:buClr>
              <a:defRPr/>
            </a:pPr>
            <a:r>
              <a:rPr lang="en-US" sz="1600">
                <a:solidFill>
                  <a:srgbClr val="10122C"/>
                </a:solidFill>
                <a:latin typeface="Arial"/>
              </a:rPr>
              <a:t>Descriptive</a:t>
            </a:r>
          </a:p>
        </p:txBody>
      </p:sp>
      <p:sp>
        <p:nvSpPr>
          <p:cNvPr id="49" name="Text Placeholder 17">
            <a:extLst>
              <a:ext uri="{FF2B5EF4-FFF2-40B4-BE49-F238E27FC236}">
                <a16:creationId xmlns:a16="http://schemas.microsoft.com/office/drawing/2014/main" id="{A736BC2D-AA28-5050-CBE8-61C18F8CEE72}"/>
              </a:ext>
            </a:extLst>
          </p:cNvPr>
          <p:cNvSpPr txBox="1">
            <a:spLocks/>
          </p:cNvSpPr>
          <p:nvPr/>
        </p:nvSpPr>
        <p:spPr>
          <a:xfrm>
            <a:off x="7801037" y="5553471"/>
            <a:ext cx="2522219" cy="804996"/>
          </a:xfrm>
          <a:prstGeom prst="rect">
            <a:avLst/>
          </a:prstGeom>
        </p:spPr>
        <p:txBody>
          <a:bodyPr vert="horz" lIns="91440" tIns="45720" rIns="91440" bIns="45720" rtlCol="0" anchor="ctr"/>
          <a:lstStyle>
            <a:defPPr>
              <a:defRPr lang="en-US"/>
            </a:defPPr>
            <a:lvl1pPr marL="45720" indent="0" algn="r">
              <a:lnSpc>
                <a:spcPct val="100000"/>
              </a:lnSpc>
              <a:spcBef>
                <a:spcPts val="0"/>
              </a:spcBef>
              <a:buClr>
                <a:schemeClr val="accent4"/>
              </a:buClr>
              <a:buFontTx/>
              <a:buNone/>
              <a:defRPr sz="1200" b="0" i="0" baseline="0">
                <a:solidFill>
                  <a:schemeClr val="accent4">
                    <a:lumMod val="75000"/>
                  </a:schemeClr>
                </a:solidFill>
                <a:latin typeface="Arial" charset="0"/>
                <a:ea typeface="Arial" charset="0"/>
                <a:cs typeface="Arial" charset="0"/>
              </a:defRPr>
            </a:lvl1pPr>
            <a:lvl2pPr marL="384048" indent="-146304">
              <a:lnSpc>
                <a:spcPct val="100000"/>
              </a:lnSpc>
              <a:spcBef>
                <a:spcPts val="600"/>
              </a:spcBef>
              <a:buClr>
                <a:schemeClr val="accent4"/>
              </a:buClr>
              <a:buFont typeface="Wingdings" panose="05000000000000000000" pitchFamily="2" charset="2"/>
              <a:buChar char="§"/>
              <a:defRPr sz="1400"/>
            </a:lvl2pPr>
            <a:lvl3pPr marL="502920" indent="-118872">
              <a:lnSpc>
                <a:spcPct val="100000"/>
              </a:lnSpc>
              <a:spcBef>
                <a:spcPts val="600"/>
              </a:spcBef>
              <a:buClr>
                <a:schemeClr val="accent4"/>
              </a:buClr>
              <a:buFont typeface="Wingdings" charset="2"/>
              <a:buChar char="§"/>
              <a:defRPr sz="1200" baseline="0"/>
            </a:lvl3pPr>
            <a:lvl4pPr marL="685800" indent="-118872">
              <a:lnSpc>
                <a:spcPct val="130000"/>
              </a:lnSpc>
              <a:spcBef>
                <a:spcPts val="600"/>
              </a:spcBef>
              <a:buClr>
                <a:schemeClr val="accent4"/>
              </a:buClr>
              <a:buFont typeface="Wingdings" charset="2"/>
              <a:buChar char="§"/>
              <a:defRPr sz="1000"/>
            </a:lvl4pPr>
            <a:lvl5pPr marL="868680" indent="-118872">
              <a:lnSpc>
                <a:spcPct val="100000"/>
              </a:lnSpc>
              <a:spcBef>
                <a:spcPts val="600"/>
              </a:spcBef>
              <a:buClr>
                <a:schemeClr val="accent4"/>
              </a:buClr>
              <a:buFont typeface="Wingdings" charset="2"/>
              <a:buChar char="§"/>
              <a:defRPr sz="1000"/>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defTabSz="914377">
              <a:buClr>
                <a:srgbClr val="00BDD2"/>
              </a:buClr>
              <a:defRPr/>
            </a:pPr>
            <a:r>
              <a:rPr lang="en-US" sz="1600">
                <a:solidFill>
                  <a:srgbClr val="10122C"/>
                </a:solidFill>
                <a:latin typeface="Arial"/>
              </a:rPr>
              <a:t>Safe system design</a:t>
            </a:r>
          </a:p>
        </p:txBody>
      </p:sp>
      <p:sp>
        <p:nvSpPr>
          <p:cNvPr id="54" name="Slide Number Placeholder 2">
            <a:extLst>
              <a:ext uri="{FF2B5EF4-FFF2-40B4-BE49-F238E27FC236}">
                <a16:creationId xmlns:a16="http://schemas.microsoft.com/office/drawing/2014/main" id="{F1C49966-4233-489F-DBC1-C9F97E7903F2}"/>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9</a:t>
            </a:fld>
            <a:endParaRPr lang="en-CA"/>
          </a:p>
        </p:txBody>
      </p:sp>
      <p:sp>
        <p:nvSpPr>
          <p:cNvPr id="56" name="Rectangle: Single Corner Rounded 17">
            <a:extLst>
              <a:ext uri="{FF2B5EF4-FFF2-40B4-BE49-F238E27FC236}">
                <a16:creationId xmlns:a16="http://schemas.microsoft.com/office/drawing/2014/main" id="{80076E09-6FC8-B1FD-DB11-B584F92EA8BB}"/>
              </a:ext>
            </a:extLst>
          </p:cNvPr>
          <p:cNvSpPr/>
          <p:nvPr/>
        </p:nvSpPr>
        <p:spPr>
          <a:xfrm>
            <a:off x="5372336" y="3167810"/>
            <a:ext cx="2019063" cy="718390"/>
          </a:xfrm>
          <a:prstGeom prst="round1Rect">
            <a:avLst>
              <a:gd name="adj" fmla="val 0"/>
            </a:avLst>
          </a:prstGeom>
          <a:solidFill>
            <a:schemeClr val="accent1"/>
          </a:solidFill>
          <a:ln w="12700">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9" algn="ctr" defTabSz="914377">
              <a:spcBef>
                <a:spcPts val="0"/>
              </a:spcBef>
              <a:buClr>
                <a:srgbClr val="00BDD2"/>
              </a:buClr>
              <a:defRPr/>
            </a:pPr>
            <a:r>
              <a:rPr lang="en-US" sz="1400">
                <a:solidFill>
                  <a:schemeClr val="bg1"/>
                </a:solidFill>
                <a:latin typeface="Arial"/>
                <a:ea typeface="Arial" charset="0"/>
                <a:cs typeface="Arial" charset="0"/>
              </a:rPr>
              <a:t>EN 50128/50657</a:t>
            </a:r>
          </a:p>
          <a:p>
            <a:pPr marL="45719" algn="ctr" defTabSz="914377">
              <a:spcBef>
                <a:spcPts val="0"/>
              </a:spcBef>
              <a:buClr>
                <a:srgbClr val="00BDD2"/>
              </a:buClr>
              <a:defRPr/>
            </a:pPr>
            <a:r>
              <a:rPr lang="en-US" sz="1400">
                <a:solidFill>
                  <a:schemeClr val="bg1"/>
                </a:solidFill>
                <a:latin typeface="Arial"/>
                <a:ea typeface="Arial" charset="0"/>
                <a:cs typeface="Arial" charset="0"/>
              </a:rPr>
              <a:t>RAILWAY</a:t>
            </a:r>
          </a:p>
        </p:txBody>
      </p:sp>
      <p:sp>
        <p:nvSpPr>
          <p:cNvPr id="57" name="Rectangle: Single Corner Rounded 17">
            <a:extLst>
              <a:ext uri="{FF2B5EF4-FFF2-40B4-BE49-F238E27FC236}">
                <a16:creationId xmlns:a16="http://schemas.microsoft.com/office/drawing/2014/main" id="{C4CC8314-17B0-4487-6277-88C113367FFE}"/>
              </a:ext>
            </a:extLst>
          </p:cNvPr>
          <p:cNvSpPr/>
          <p:nvPr/>
        </p:nvSpPr>
        <p:spPr>
          <a:xfrm>
            <a:off x="7288291" y="4181805"/>
            <a:ext cx="2345566" cy="718390"/>
          </a:xfrm>
          <a:prstGeom prst="round1Rect">
            <a:avLst>
              <a:gd name="adj" fmla="val 0"/>
            </a:avLst>
          </a:prstGeom>
          <a:solidFill>
            <a:schemeClr val="accent1"/>
          </a:solidFill>
          <a:ln w="12700">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9" algn="ctr" defTabSz="914377">
              <a:spcBef>
                <a:spcPts val="0"/>
              </a:spcBef>
              <a:buClr>
                <a:srgbClr val="00BDD2"/>
              </a:buClr>
              <a:defRPr/>
            </a:pPr>
            <a:r>
              <a:rPr lang="en-US" sz="1400">
                <a:solidFill>
                  <a:schemeClr val="bg1"/>
                </a:solidFill>
                <a:latin typeface="Arial"/>
                <a:ea typeface="Arial" charset="0"/>
                <a:cs typeface="Arial" charset="0"/>
              </a:rPr>
              <a:t>ISO 26262</a:t>
            </a:r>
          </a:p>
          <a:p>
            <a:pPr marL="45719" algn="ctr" defTabSz="914377">
              <a:spcBef>
                <a:spcPts val="0"/>
              </a:spcBef>
              <a:buClr>
                <a:srgbClr val="00BDD2"/>
              </a:buClr>
              <a:defRPr/>
            </a:pPr>
            <a:r>
              <a:rPr lang="en-US" sz="1400">
                <a:solidFill>
                  <a:schemeClr val="bg1"/>
                </a:solidFill>
                <a:latin typeface="Arial"/>
                <a:ea typeface="Arial" charset="0"/>
                <a:cs typeface="Arial" charset="0"/>
              </a:rPr>
              <a:t>AUTOMOTIVE</a:t>
            </a:r>
          </a:p>
        </p:txBody>
      </p:sp>
      <p:sp>
        <p:nvSpPr>
          <p:cNvPr id="58" name="Rectangle: Single Corner Rounded 17">
            <a:extLst>
              <a:ext uri="{FF2B5EF4-FFF2-40B4-BE49-F238E27FC236}">
                <a16:creationId xmlns:a16="http://schemas.microsoft.com/office/drawing/2014/main" id="{2687D9BB-9FA7-4ED2-6E5F-0B0358D5DDE5}"/>
              </a:ext>
            </a:extLst>
          </p:cNvPr>
          <p:cNvSpPr/>
          <p:nvPr/>
        </p:nvSpPr>
        <p:spPr>
          <a:xfrm>
            <a:off x="4279708" y="4498234"/>
            <a:ext cx="2164635" cy="574509"/>
          </a:xfrm>
          <a:prstGeom prst="round1Rect">
            <a:avLst>
              <a:gd name="adj" fmla="val 0"/>
            </a:avLst>
          </a:prstGeom>
          <a:solidFill>
            <a:schemeClr val="accent1"/>
          </a:solidFill>
          <a:ln w="12700">
            <a:solidFill>
              <a:srgbClr val="89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9" algn="ctr" defTabSz="914377">
              <a:spcBef>
                <a:spcPts val="0"/>
              </a:spcBef>
              <a:buClr>
                <a:srgbClr val="00BDD2"/>
              </a:buClr>
              <a:defRPr/>
            </a:pPr>
            <a:r>
              <a:rPr lang="en-US" sz="1400">
                <a:solidFill>
                  <a:schemeClr val="bg1"/>
                </a:solidFill>
                <a:latin typeface="Arial"/>
                <a:ea typeface="Arial" charset="0"/>
                <a:cs typeface="Arial" charset="0"/>
              </a:rPr>
              <a:t>IEC 61508</a:t>
            </a:r>
          </a:p>
          <a:p>
            <a:pPr marL="45719" algn="ctr" defTabSz="914377">
              <a:spcBef>
                <a:spcPts val="0"/>
              </a:spcBef>
              <a:buClr>
                <a:srgbClr val="00BDD2"/>
              </a:buClr>
              <a:defRPr/>
            </a:pPr>
            <a:r>
              <a:rPr lang="en-US" sz="1400">
                <a:solidFill>
                  <a:schemeClr val="bg1"/>
                </a:solidFill>
                <a:latin typeface="Arial"/>
                <a:ea typeface="Arial" charset="0"/>
                <a:cs typeface="Arial" charset="0"/>
              </a:rPr>
              <a:t>INDUSTRIAL</a:t>
            </a:r>
          </a:p>
        </p:txBody>
      </p:sp>
      <p:cxnSp>
        <p:nvCxnSpPr>
          <p:cNvPr id="59" name="Straight Connector 58">
            <a:extLst>
              <a:ext uri="{FF2B5EF4-FFF2-40B4-BE49-F238E27FC236}">
                <a16:creationId xmlns:a16="http://schemas.microsoft.com/office/drawing/2014/main" id="{20A02D76-FFE5-EBBB-F952-0910B9608FC5}"/>
              </a:ext>
            </a:extLst>
          </p:cNvPr>
          <p:cNvCxnSpPr>
            <a:cxnSpLocks/>
          </p:cNvCxnSpPr>
          <p:nvPr/>
        </p:nvCxnSpPr>
        <p:spPr>
          <a:xfrm flipH="1">
            <a:off x="3678156" y="5682074"/>
            <a:ext cx="6576187" cy="0"/>
          </a:xfrm>
          <a:prstGeom prst="line">
            <a:avLst/>
          </a:prstGeom>
          <a:ln w="28575" cap="rnd">
            <a:solidFill>
              <a:srgbClr val="89D6F7"/>
            </a:solidFill>
            <a:round/>
            <a:headEnd type="stealth" w="lg" len="lg"/>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450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lackberry">
      <a:dk1>
        <a:srgbClr val="000000"/>
      </a:dk1>
      <a:lt1>
        <a:srgbClr val="FFFFFF"/>
      </a:lt1>
      <a:dk2>
        <a:srgbClr val="44546A"/>
      </a:dk2>
      <a:lt2>
        <a:srgbClr val="E7E6E6"/>
      </a:lt2>
      <a:accent1>
        <a:srgbClr val="1270C4"/>
      </a:accent1>
      <a:accent2>
        <a:srgbClr val="00359C"/>
      </a:accent2>
      <a:accent3>
        <a:srgbClr val="00023D"/>
      </a:accent3>
      <a:accent4>
        <a:srgbClr val="00359C"/>
      </a:accent4>
      <a:accent5>
        <a:srgbClr val="DA2028"/>
      </a:accent5>
      <a:accent6>
        <a:srgbClr val="009C56"/>
      </a:accent6>
      <a:hlink>
        <a:srgbClr val="F38C2B"/>
      </a:hlink>
      <a:folHlink>
        <a:srgbClr val="01BE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66FEE7D715904D8FAF22B74325E2E9" ma:contentTypeVersion="21" ma:contentTypeDescription="Create a new document." ma:contentTypeScope="" ma:versionID="387ea50701b14c05a34519ec9eb36066">
  <xsd:schema xmlns:xsd="http://www.w3.org/2001/XMLSchema" xmlns:xs="http://www.w3.org/2001/XMLSchema" xmlns:p="http://schemas.microsoft.com/office/2006/metadata/properties" xmlns:ns2="be4ffd10-862b-4370-816b-5a00132f2d18" xmlns:ns3="cdedefcb-0a45-43d3-b276-3993fe89e6a0" targetNamespace="http://schemas.microsoft.com/office/2006/metadata/properties" ma:root="true" ma:fieldsID="80cb588746569d3dc7b0e85aacefdc69" ns2:_="" ns3:_="">
    <xsd:import namespace="be4ffd10-862b-4370-816b-5a00132f2d18"/>
    <xsd:import namespace="cdedefcb-0a45-43d3-b276-3993fe89e6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2:MediaServiceOCR" minOccurs="0"/>
                <xsd:element ref="ns3:SharedWithDetails" minOccurs="0"/>
                <xsd:element ref="ns2:MediaServiceLocation" minOccurs="0"/>
                <xsd:element ref="ns2:MediaServiceGenerationTime" minOccurs="0"/>
                <xsd:element ref="ns2:MediaServiceEventHashCode" minOccurs="0"/>
                <xsd:element ref="ns2:Description0" minOccurs="0"/>
                <xsd:element ref="ns2:MediaServiceAutoKeyPoints" minOccurs="0"/>
                <xsd:element ref="ns2:MediaServiceKeyPoints" minOccurs="0"/>
                <xsd:element ref="ns2:Version_x0020_number"/>
                <xsd:element ref="ns2:Dat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4ffd10-862b-4370-816b-5a00132f2d1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escription0" ma:index="18" nillable="true" ma:displayName="Description" ma:internalName="Description0">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Version_x0020_number" ma:index="21" ma:displayName="Version number" ma:default="1" ma:description="Version number of document" ma:internalName="Version_x0020_number">
      <xsd:simpleType>
        <xsd:restriction base="dms:Text">
          <xsd:maxLength value="255"/>
        </xsd:restriction>
      </xsd:simpleType>
    </xsd:element>
    <xsd:element name="Date" ma:index="22" nillable="true" ma:displayName="Date" ma:format="DateOnly" ma:internalName="Date">
      <xsd:simpleType>
        <xsd:restriction base="dms:DateTime"/>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efbd4aa-c6d2-4b2d-b985-fe2a529cec1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edefcb-0a45-43d3-b276-3993fe89e6a0"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e556d8b-50cf-4186-b39f-4110a08fd307}" ma:internalName="TaxCatchAll" ma:showField="CatchAllData" ma:web="cdedefcb-0a45-43d3-b276-3993fe89e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edefcb-0a45-43d3-b276-3993fe89e6a0" xsi:nil="true"/>
    <lcf76f155ced4ddcb4097134ff3c332f xmlns="be4ffd10-862b-4370-816b-5a00132f2d18">
      <Terms xmlns="http://schemas.microsoft.com/office/infopath/2007/PartnerControls"/>
    </lcf76f155ced4ddcb4097134ff3c332f>
    <Date xmlns="be4ffd10-862b-4370-816b-5a00132f2d18" xsi:nil="true"/>
    <Version_x0020_number xmlns="be4ffd10-862b-4370-816b-5a00132f2d18">1</Version_x0020_number>
    <Description0 xmlns="be4ffd10-862b-4370-816b-5a00132f2d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34D15C-AA2A-47C2-9718-4BA5B5F2952A}">
  <ds:schemaRefs>
    <ds:schemaRef ds:uri="be4ffd10-862b-4370-816b-5a00132f2d18"/>
    <ds:schemaRef ds:uri="cdedefcb-0a45-43d3-b276-3993fe89e6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79FB52-4F8D-4AF7-8BB9-EC0F46747755}">
  <ds:schemaRefs>
    <ds:schemaRef ds:uri="be4ffd10-862b-4370-816b-5a00132f2d18"/>
    <ds:schemaRef ds:uri="cdedefcb-0a45-43d3-b276-3993fe89e6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C91FE38-F67F-4E2D-A544-B5E7AF4699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3755</Words>
  <Application>Microsoft Office PowerPoint</Application>
  <PresentationFormat>Widescreen</PresentationFormat>
  <Paragraphs>350</Paragraphs>
  <Slides>21</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Arial,Sans-Serif</vt:lpstr>
      <vt:lpstr>Calibri</vt:lpstr>
      <vt:lpstr>Wingdings</vt:lpstr>
      <vt:lpstr>Office Theme</vt:lpstr>
      <vt:lpstr>Custom Design</vt:lpstr>
      <vt:lpstr>PowerPoint Presentation</vt:lpstr>
      <vt:lpstr>Agenda </vt:lpstr>
      <vt:lpstr>Where is the industrial market today?</vt:lpstr>
      <vt:lpstr>Growth drivers and challenges</vt:lpstr>
      <vt:lpstr>Components of Industry 4.0</vt:lpstr>
      <vt:lpstr>The future – Industry 5.0</vt:lpstr>
      <vt:lpstr>Why is functional safety important?</vt:lpstr>
      <vt:lpstr>What is functional safety?</vt:lpstr>
      <vt:lpstr>Functional safety standards</vt:lpstr>
      <vt:lpstr>What are functional safety standards trying to achieve?</vt:lpstr>
      <vt:lpstr>IEC 61508 Functional Safety Standard</vt:lpstr>
      <vt:lpstr>Freedom of interference</vt:lpstr>
      <vt:lpstr>Freedom of interference: Use case</vt:lpstr>
      <vt:lpstr>QNX safety expertise</vt:lpstr>
      <vt:lpstr>QNX safety products holistic view</vt:lpstr>
      <vt:lpstr>Simplifying complex designs with QNX</vt:lpstr>
      <vt:lpstr>QNX OS safety measures</vt:lpstr>
      <vt:lpstr>QNX Hypervisor for Safety</vt:lpstr>
      <vt:lpstr>Want to dig deeper into functional safety?</vt:lpstr>
      <vt:lpstr>What else does the future hold?</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Jamie Willows</dc:creator>
  <cp:keywords/>
  <dc:description/>
  <cp:lastModifiedBy>Alison Canavan</cp:lastModifiedBy>
  <cp:revision>1</cp:revision>
  <dcterms:created xsi:type="dcterms:W3CDTF">2022-08-12T14:57:32Z</dcterms:created>
  <dcterms:modified xsi:type="dcterms:W3CDTF">2022-11-10T22:20:19Z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0x010100B466FEE7D715904D8FAF22B74325E2E9</vt:lpwstr>
  </property>
  <property fmtid="{D5CDD505-2E9C-101B-9397-08002B2CF9AE}" pid="3" name="MediaServiceImageTags">
    <vt:lpwstr/>
  </property>
</Properties>
</file>